
<file path=[Content_Types].xml><?xml version="1.0" encoding="utf-8"?>
<Types xmlns="http://schemas.openxmlformats.org/package/2006/content-types">
  <Default Extension="xml" ContentType="application/vnd.openxmlformats-package.core-properties+xml"/>
  <Default Extension="jpeg" ContentType="image/jpeg"/>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Types>
</file>

<file path=_rels/.rels><ns0:Relationships xmlns:ns0="http://schemas.openxmlformats.org/package/2006/relationships"><ns0:Relationship Type="http://schemas.openxmlformats.org/package/2006/relationships/metadata/core-properties" Target="docProps/core.xml" Id="R89036d034281403d" /><ns0:Relationship Type="http://schemas.openxmlformats.org/officeDocument/2006/relationships/extended-properties" Target="docProps/app.xml" Id="R956c86f3be494740" /><ns0:Relationship Type="http://schemas.openxmlformats.org/officeDocument/2006/relationships/officeDocument" Target="ppt/presentation.xml" Id="R90271ea27dbb4240" /></ns0:Relationships>
</file>

<file path=ppt/presentation.xml><?xml version="1.0" encoding="utf-8"?>
<p:presentation xmlns:p="http://schemas.openxmlformats.org/presentationml/2006/main">
  <p:sldMasterIdLst>
    <p:sldMasterId xmlns:r="http://schemas.openxmlformats.org/officeDocument/2006/relationships" id="2147483648" r:id="R3458df2df39a4f97"/>
  </p:sldMasterIdLst>
  <p:notesMasterIdLst>
    <p:notesMasterId xmlns:r="http://schemas.openxmlformats.org/officeDocument/2006/relationships" r:id="R97c0e57ada854f65"/>
  </p:notesMasterIdLst>
  <p:sldIdLst>
    <p:sldId xmlns:r="http://schemas.openxmlformats.org/officeDocument/2006/relationships" id="256" r:id="R20444706d7df4304"/>
    <p:sldId xmlns:r="http://schemas.openxmlformats.org/officeDocument/2006/relationships" id="257" r:id="R182fbab1e5fa4faf"/>
    <p:sldId xmlns:r="http://schemas.openxmlformats.org/officeDocument/2006/relationships" id="258" r:id="R1bc6f4a0075d4e30"/>
    <p:sldId xmlns:r="http://schemas.openxmlformats.org/officeDocument/2006/relationships" id="259" r:id="R3202071f8aee4658"/>
    <p:sldId xmlns:r="http://schemas.openxmlformats.org/officeDocument/2006/relationships" id="260" r:id="R924b557d6cd84756"/>
    <p:sldId xmlns:r="http://schemas.openxmlformats.org/officeDocument/2006/relationships" id="261" r:id="R05f38fa549f44182"/>
    <p:sldId xmlns:r="http://schemas.openxmlformats.org/officeDocument/2006/relationships" id="262" r:id="Rd58c466e33054e5a"/>
    <p:sldId xmlns:r="http://schemas.openxmlformats.org/officeDocument/2006/relationships" id="263" r:id="Rd260f3c5bb5f40ed"/>
    <p:sldId xmlns:r="http://schemas.openxmlformats.org/officeDocument/2006/relationships" id="264" r:id="R4e7c09cc2dd7457c"/>
    <p:sldId xmlns:r="http://schemas.openxmlformats.org/officeDocument/2006/relationships" id="265" r:id="Raeeca57965644805"/>
    <p:sldId xmlns:r="http://schemas.openxmlformats.org/officeDocument/2006/relationships" id="266" r:id="R5aab6bd22ff54cdb"/>
    <p:sldId xmlns:r="http://schemas.openxmlformats.org/officeDocument/2006/relationships" id="267" r:id="Rf34ab4b8a2b84ebc"/>
    <p:sldId xmlns:r="http://schemas.openxmlformats.org/officeDocument/2006/relationships" id="268" r:id="Rab972bdee73746f6"/>
    <p:sldId xmlns:r="http://schemas.openxmlformats.org/officeDocument/2006/relationships" id="269" r:id="R0226ef1fe3604940"/>
    <p:sldId xmlns:r="http://schemas.openxmlformats.org/officeDocument/2006/relationships" id="270" r:id="Raf5ca4d4824c44a4"/>
    <p:sldId xmlns:r="http://schemas.openxmlformats.org/officeDocument/2006/relationships" id="271" r:id="R61788a8252ae4e50"/>
    <p:sldId xmlns:r="http://schemas.openxmlformats.org/officeDocument/2006/relationships" id="272" r:id="R86c764ee92d149b9"/>
    <p:sldId xmlns:r="http://schemas.openxmlformats.org/officeDocument/2006/relationships" id="273" r:id="R4884cf1303d04986"/>
    <p:sldId xmlns:r="http://schemas.openxmlformats.org/officeDocument/2006/relationships" id="274" r:id="Rdacfca0b67ca41a1"/>
    <p:sldId xmlns:r="http://schemas.openxmlformats.org/officeDocument/2006/relationships" id="275" r:id="R3a9f08a183094838"/>
    <p:sldId xmlns:r="http://schemas.openxmlformats.org/officeDocument/2006/relationships" id="276" r:id="R2317d6caeb4b44d0"/>
    <p:sldId xmlns:r="http://schemas.openxmlformats.org/officeDocument/2006/relationships" id="277" r:id="Rf72da7e8fd404230"/>
    <p:sldId xmlns:r="http://schemas.openxmlformats.org/officeDocument/2006/relationships" id="278" r:id="R15e15bca543a4233"/>
    <p:sldId xmlns:r="http://schemas.openxmlformats.org/officeDocument/2006/relationships" id="279" r:id="R67761f66c4164d61"/>
    <p:sldId xmlns:r="http://schemas.openxmlformats.org/officeDocument/2006/relationships" id="280" r:id="R2fc970a8bc3c4bc0"/>
    <p:sldId xmlns:r="http://schemas.openxmlformats.org/officeDocument/2006/relationships" id="281" r:id="Raba8ab2978f24709"/>
    <p:sldId xmlns:r="http://schemas.openxmlformats.org/officeDocument/2006/relationships" id="282" r:id="R3115166d8b0b44cf"/>
    <p:sldId xmlns:r="http://schemas.openxmlformats.org/officeDocument/2006/relationships" id="283" r:id="R2925ab3980e44928"/>
    <p:sldId xmlns:r="http://schemas.openxmlformats.org/officeDocument/2006/relationships" id="284" r:id="R163abad8e01048f7"/>
    <p:sldId xmlns:r="http://schemas.openxmlformats.org/officeDocument/2006/relationships" id="285" r:id="Re8755274b3a5405c"/>
    <p:sldId xmlns:r="http://schemas.openxmlformats.org/officeDocument/2006/relationships" id="286" r:id="R199ec65a1dca46bd"/>
    <p:sldId xmlns:r="http://schemas.openxmlformats.org/officeDocument/2006/relationships" id="287" r:id="Rc4f624159b614c85"/>
    <p:sldId xmlns:r="http://schemas.openxmlformats.org/officeDocument/2006/relationships" id="288" r:id="R61c6d65a45874e71"/>
    <p:sldId xmlns:r="http://schemas.openxmlformats.org/officeDocument/2006/relationships" id="289" r:id="R80e51dd09d144ef5"/>
    <p:sldId xmlns:r="http://schemas.openxmlformats.org/officeDocument/2006/relationships" id="290" r:id="R9d6cb56e13254228"/>
    <p:sldId xmlns:r="http://schemas.openxmlformats.org/officeDocument/2006/relationships" id="291" r:id="Rbd3ae8366fb941d4"/>
    <p:sldId xmlns:r="http://schemas.openxmlformats.org/officeDocument/2006/relationships" id="292" r:id="R99db63f455864f81"/>
    <p:sldId xmlns:r="http://schemas.openxmlformats.org/officeDocument/2006/relationships" id="293" r:id="R3701e5e2482b4d16"/>
    <p:sldId xmlns:r="http://schemas.openxmlformats.org/officeDocument/2006/relationships" id="294" r:id="R7cffec7b37a4417b"/>
    <p:sldId xmlns:r="http://schemas.openxmlformats.org/officeDocument/2006/relationships" id="295" r:id="R2b185942105145c2"/>
    <p:sldId xmlns:r="http://schemas.openxmlformats.org/officeDocument/2006/relationships" id="296" r:id="R7748472244524f77"/>
    <p:sldId xmlns:r="http://schemas.openxmlformats.org/officeDocument/2006/relationships" id="297" r:id="R8e646dfae8614b7e"/>
    <p:sldId xmlns:r="http://schemas.openxmlformats.org/officeDocument/2006/relationships" id="298" r:id="Re20946f6cf4c4f80"/>
    <p:sldId xmlns:r="http://schemas.openxmlformats.org/officeDocument/2006/relationships" id="299" r:id="Rff6fc3dffad647b4"/>
    <p:sldId xmlns:r="http://schemas.openxmlformats.org/officeDocument/2006/relationships" id="300" r:id="R5552d93faaff455f"/>
    <p:sldId xmlns:r="http://schemas.openxmlformats.org/officeDocument/2006/relationships" id="301" r:id="R46c36cfae2d74b83"/>
    <p:sldId xmlns:r="http://schemas.openxmlformats.org/officeDocument/2006/relationships" id="302" r:id="Re898c2bee8f04cf4"/>
    <p:sldId xmlns:r="http://schemas.openxmlformats.org/officeDocument/2006/relationships" id="303" r:id="R61c3a3c8ebd94cb4"/>
    <p:sldId xmlns:r="http://schemas.openxmlformats.org/officeDocument/2006/relationships" id="304" r:id="Rcda11ee86a224593"/>
    <p:sldId xmlns:r="http://schemas.openxmlformats.org/officeDocument/2006/relationships" id="305" r:id="R2a07049b4b354455"/>
    <p:sldId xmlns:r="http://schemas.openxmlformats.org/officeDocument/2006/relationships" id="306" r:id="R739ea0da8b214805"/>
    <p:sldId xmlns:r="http://schemas.openxmlformats.org/officeDocument/2006/relationships" id="307" r:id="R47e8770a8c114052"/>
    <p:sldId xmlns:r="http://schemas.openxmlformats.org/officeDocument/2006/relationships" id="308" r:id="R075fa19824af4703"/>
    <p:sldId xmlns:r="http://schemas.openxmlformats.org/officeDocument/2006/relationships" id="309" r:id="R24d6fcccf5d04e42"/>
    <p:sldId xmlns:r="http://schemas.openxmlformats.org/officeDocument/2006/relationships" id="310" r:id="R7ce4e08c6dc145c1"/>
    <p:sldId xmlns:r="http://schemas.openxmlformats.org/officeDocument/2006/relationships" id="311" r:id="R1b9326076aed4e72"/>
    <p:sldId xmlns:r="http://schemas.openxmlformats.org/officeDocument/2006/relationships" id="312" r:id="R5db45aee46a44b2f"/>
    <p:sldId xmlns:r="http://schemas.openxmlformats.org/officeDocument/2006/relationships" id="313" r:id="R7bbaf586f21748ab"/>
    <p:sldId xmlns:r="http://schemas.openxmlformats.org/officeDocument/2006/relationships" id="314" r:id="R402c9d42165542a7"/>
    <p:sldId xmlns:r="http://schemas.openxmlformats.org/officeDocument/2006/relationships" id="315" r:id="R96b68fc34378486c"/>
    <p:sldId xmlns:r="http://schemas.openxmlformats.org/officeDocument/2006/relationships" id="316" r:id="R98bbba3fba214e24"/>
    <p:sldId xmlns:r="http://schemas.openxmlformats.org/officeDocument/2006/relationships" id="317" r:id="Ra1c49bb738a94663"/>
    <p:sldId xmlns:r="http://schemas.openxmlformats.org/officeDocument/2006/relationships" id="318" r:id="Rdd0ae11d6ce743d9"/>
    <p:sldId xmlns:r="http://schemas.openxmlformats.org/officeDocument/2006/relationships" id="319" r:id="R53382d1fe42f4765"/>
    <p:sldId xmlns:r="http://schemas.openxmlformats.org/officeDocument/2006/relationships" id="320" r:id="Re6d2fcd8b4bc4d83"/>
    <p:sldId xmlns:r="http://schemas.openxmlformats.org/officeDocument/2006/relationships" id="321" r:id="R578b10fc91ee411c"/>
    <p:sldId xmlns:r="http://schemas.openxmlformats.org/officeDocument/2006/relationships" id="322" r:id="Rab5f2b38b1964bd1"/>
    <p:sldId xmlns:r="http://schemas.openxmlformats.org/officeDocument/2006/relationships" id="323" r:id="Rd72bfb7441a9465d"/>
    <p:sldId xmlns:r="http://schemas.openxmlformats.org/officeDocument/2006/relationships" id="324" r:id="Rc894d06ce4054751"/>
    <p:sldId xmlns:r="http://schemas.openxmlformats.org/officeDocument/2006/relationships" id="325" r:id="R7e5c1fd83b554d39"/>
    <p:sldId xmlns:r="http://schemas.openxmlformats.org/officeDocument/2006/relationships" id="326" r:id="R28ffb918e54847d3"/>
    <p:sldId xmlns:r="http://schemas.openxmlformats.org/officeDocument/2006/relationships" id="327" r:id="Rd924d55724fc4bf9"/>
    <p:sldId xmlns:r="http://schemas.openxmlformats.org/officeDocument/2006/relationships" id="328" r:id="R4a704c2bb2214773"/>
    <p:sldId xmlns:r="http://schemas.openxmlformats.org/officeDocument/2006/relationships" id="329" r:id="R39b27f32a04d4f46"/>
    <p:sldId xmlns:r="http://schemas.openxmlformats.org/officeDocument/2006/relationships" id="330" r:id="R4cbb6bf4a0894610"/>
    <p:sldId xmlns:r="http://schemas.openxmlformats.org/officeDocument/2006/relationships" id="331" r:id="R92707771e43742f3"/>
    <p:sldId xmlns:r="http://schemas.openxmlformats.org/officeDocument/2006/relationships" id="332" r:id="R8f7470b606b8457e"/>
  </p:sldIdLst>
  <p:sldSz cx="15240000" cy="85725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ns0:Relationships xmlns:ns0="http://schemas.openxmlformats.org/package/2006/relationships"><ns0:Relationship Type="http://schemas.openxmlformats.org/officeDocument/2006/relationships/theme" Target="theme/theme1.xml" Id="R5f5b0ff1d89d4008" /><ns0:Relationship Type="http://schemas.openxmlformats.org/officeDocument/2006/relationships/slideMaster" Target="slideMasters/slideMaster1.xml" Id="R3458df2df39a4f97" /><ns0:Relationship Type="http://schemas.openxmlformats.org/officeDocument/2006/relationships/notesMaster" Target="notesMasters/notesMaster1.xml" Id="R97c0e57ada854f65" /><ns0:Relationship Type="http://schemas.openxmlformats.org/officeDocument/2006/relationships/presProps" Target="presProps.xml" Id="R52161332a3bb44d5" /><ns0:Relationship Type="http://schemas.openxmlformats.org/officeDocument/2006/relationships/tableStyles" Target="tableStyles.xml" Id="R14c12bdad3954625" /><ns0:Relationship Type="http://schemas.openxmlformats.org/officeDocument/2006/relationships/slide" Target="slides/slide1.xml" Id="R20444706d7df4304" /><ns0:Relationship Type="http://schemas.openxmlformats.org/officeDocument/2006/relationships/slide" Target="slides/slide2.xml" Id="R182fbab1e5fa4faf" /><ns0:Relationship Type="http://schemas.openxmlformats.org/officeDocument/2006/relationships/slide" Target="slides/slide3.xml" Id="R1bc6f4a0075d4e30" /><ns0:Relationship Type="http://schemas.openxmlformats.org/officeDocument/2006/relationships/slide" Target="slides/slide4.xml" Id="R3202071f8aee4658" /><ns0:Relationship Type="http://schemas.openxmlformats.org/officeDocument/2006/relationships/slide" Target="slides/slide5.xml" Id="R924b557d6cd84756" /><ns0:Relationship Type="http://schemas.openxmlformats.org/officeDocument/2006/relationships/slide" Target="slides/slide6.xml" Id="R05f38fa549f44182" /><ns0:Relationship Type="http://schemas.openxmlformats.org/officeDocument/2006/relationships/slide" Target="slides/slide7.xml" Id="Rd58c466e33054e5a" /><ns0:Relationship Type="http://schemas.openxmlformats.org/officeDocument/2006/relationships/slide" Target="slides/slide8.xml" Id="Rd260f3c5bb5f40ed" /><ns0:Relationship Type="http://schemas.openxmlformats.org/officeDocument/2006/relationships/slide" Target="slides/slide9.xml" Id="R4e7c09cc2dd7457c" /><ns0:Relationship Type="http://schemas.openxmlformats.org/officeDocument/2006/relationships/slide" Target="slides/slide10.xml" Id="Raeeca57965644805" /><ns0:Relationship Type="http://schemas.openxmlformats.org/officeDocument/2006/relationships/slide" Target="slides/slide11.xml" Id="R5aab6bd22ff54cdb" /><ns0:Relationship Type="http://schemas.openxmlformats.org/officeDocument/2006/relationships/slide" Target="slides/slide12.xml" Id="Rf34ab4b8a2b84ebc" /><ns0:Relationship Type="http://schemas.openxmlformats.org/officeDocument/2006/relationships/slide" Target="slides/slide13.xml" Id="Rab972bdee73746f6" /><ns0:Relationship Type="http://schemas.openxmlformats.org/officeDocument/2006/relationships/slide" Target="slides/slide14.xml" Id="R0226ef1fe3604940" /><ns0:Relationship Type="http://schemas.openxmlformats.org/officeDocument/2006/relationships/slide" Target="slides/slide15.xml" Id="Raf5ca4d4824c44a4" /><ns0:Relationship Type="http://schemas.openxmlformats.org/officeDocument/2006/relationships/slide" Target="slides/slide16.xml" Id="R61788a8252ae4e50" /><ns0:Relationship Type="http://schemas.openxmlformats.org/officeDocument/2006/relationships/slide" Target="slides/slide17.xml" Id="R86c764ee92d149b9" /><ns0:Relationship Type="http://schemas.openxmlformats.org/officeDocument/2006/relationships/slide" Target="slides/slide18.xml" Id="R4884cf1303d04986" /><ns0:Relationship Type="http://schemas.openxmlformats.org/officeDocument/2006/relationships/slide" Target="slides/slide19.xml" Id="Rdacfca0b67ca41a1" /><ns0:Relationship Type="http://schemas.openxmlformats.org/officeDocument/2006/relationships/slide" Target="slides/slide20.xml" Id="R3a9f08a183094838" /><ns0:Relationship Type="http://schemas.openxmlformats.org/officeDocument/2006/relationships/slide" Target="slides/slide21.xml" Id="R2317d6caeb4b44d0" /><ns0:Relationship Type="http://schemas.openxmlformats.org/officeDocument/2006/relationships/slide" Target="slides/slide22.xml" Id="Rf72da7e8fd404230" /><ns0:Relationship Type="http://schemas.openxmlformats.org/officeDocument/2006/relationships/slide" Target="slides/slide23.xml" Id="R15e15bca543a4233" /><ns0:Relationship Type="http://schemas.openxmlformats.org/officeDocument/2006/relationships/slide" Target="slides/slide24.xml" Id="R67761f66c4164d61" /><ns0:Relationship Type="http://schemas.openxmlformats.org/officeDocument/2006/relationships/slide" Target="slides/slide25.xml" Id="R2fc970a8bc3c4bc0" /><ns0:Relationship Type="http://schemas.openxmlformats.org/officeDocument/2006/relationships/slide" Target="slides/slide26.xml" Id="Raba8ab2978f24709" /><ns0:Relationship Type="http://schemas.openxmlformats.org/officeDocument/2006/relationships/slide" Target="slides/slide27.xml" Id="R3115166d8b0b44cf" /><ns0:Relationship Type="http://schemas.openxmlformats.org/officeDocument/2006/relationships/slide" Target="slides/slide28.xml" Id="R2925ab3980e44928" /><ns0:Relationship Type="http://schemas.openxmlformats.org/officeDocument/2006/relationships/slide" Target="slides/slide29.xml" Id="R163abad8e01048f7" /><ns0:Relationship Type="http://schemas.openxmlformats.org/officeDocument/2006/relationships/slide" Target="slides/slide30.xml" Id="Re8755274b3a5405c" /><ns0:Relationship Type="http://schemas.openxmlformats.org/officeDocument/2006/relationships/slide" Target="slides/slide31.xml" Id="R199ec65a1dca46bd" /><ns0:Relationship Type="http://schemas.openxmlformats.org/officeDocument/2006/relationships/slide" Target="slides/slide32.xml" Id="Rc4f624159b614c85" /><ns0:Relationship Type="http://schemas.openxmlformats.org/officeDocument/2006/relationships/slide" Target="slides/slide33.xml" Id="R61c6d65a45874e71" /><ns0:Relationship Type="http://schemas.openxmlformats.org/officeDocument/2006/relationships/slide" Target="slides/slide34.xml" Id="R80e51dd09d144ef5" /><ns0:Relationship Type="http://schemas.openxmlformats.org/officeDocument/2006/relationships/slide" Target="slides/slide35.xml" Id="R9d6cb56e13254228" /><ns0:Relationship Type="http://schemas.openxmlformats.org/officeDocument/2006/relationships/slide" Target="slides/slide36.xml" Id="Rbd3ae8366fb941d4" /><ns0:Relationship Type="http://schemas.openxmlformats.org/officeDocument/2006/relationships/slide" Target="slides/slide37.xml" Id="R99db63f455864f81" /><ns0:Relationship Type="http://schemas.openxmlformats.org/officeDocument/2006/relationships/slide" Target="slides/slide38.xml" Id="R3701e5e2482b4d16" /><ns0:Relationship Type="http://schemas.openxmlformats.org/officeDocument/2006/relationships/slide" Target="slides/slide39.xml" Id="R7cffec7b37a4417b" /><ns0:Relationship Type="http://schemas.openxmlformats.org/officeDocument/2006/relationships/slide" Target="slides/slide40.xml" Id="R2b185942105145c2" /><ns0:Relationship Type="http://schemas.openxmlformats.org/officeDocument/2006/relationships/slide" Target="slides/slide41.xml" Id="R7748472244524f77" /><ns0:Relationship Type="http://schemas.openxmlformats.org/officeDocument/2006/relationships/slide" Target="slides/slide42.xml" Id="R8e646dfae8614b7e" /><ns0:Relationship Type="http://schemas.openxmlformats.org/officeDocument/2006/relationships/slide" Target="slides/slide43.xml" Id="Re20946f6cf4c4f80" /><ns0:Relationship Type="http://schemas.openxmlformats.org/officeDocument/2006/relationships/slide" Target="slides/slide44.xml" Id="Rff6fc3dffad647b4" /><ns0:Relationship Type="http://schemas.openxmlformats.org/officeDocument/2006/relationships/slide" Target="slides/slide45.xml" Id="R5552d93faaff455f" /><ns0:Relationship Type="http://schemas.openxmlformats.org/officeDocument/2006/relationships/slide" Target="slides/slide46.xml" Id="R46c36cfae2d74b83" /><ns0:Relationship Type="http://schemas.openxmlformats.org/officeDocument/2006/relationships/slide" Target="slides/slide47.xml" Id="Re898c2bee8f04cf4" /><ns0:Relationship Type="http://schemas.openxmlformats.org/officeDocument/2006/relationships/slide" Target="slides/slide48.xml" Id="R61c3a3c8ebd94cb4" /><ns0:Relationship Type="http://schemas.openxmlformats.org/officeDocument/2006/relationships/slide" Target="slides/slide49.xml" Id="Rcda11ee86a224593" /><ns0:Relationship Type="http://schemas.openxmlformats.org/officeDocument/2006/relationships/slide" Target="slides/slide50.xml" Id="R2a07049b4b354455" /><ns0:Relationship Type="http://schemas.openxmlformats.org/officeDocument/2006/relationships/slide" Target="slides/slide51.xml" Id="R739ea0da8b214805" /><ns0:Relationship Type="http://schemas.openxmlformats.org/officeDocument/2006/relationships/slide" Target="slides/slide52.xml" Id="R47e8770a8c114052" /><ns0:Relationship Type="http://schemas.openxmlformats.org/officeDocument/2006/relationships/slide" Target="slides/slide53.xml" Id="R075fa19824af4703" /><ns0:Relationship Type="http://schemas.openxmlformats.org/officeDocument/2006/relationships/slide" Target="slides/slide54.xml" Id="R24d6fcccf5d04e42" /><ns0:Relationship Type="http://schemas.openxmlformats.org/officeDocument/2006/relationships/slide" Target="slides/slide55.xml" Id="R7ce4e08c6dc145c1" /><ns0:Relationship Type="http://schemas.openxmlformats.org/officeDocument/2006/relationships/slide" Target="slides/slide56.xml" Id="R1b9326076aed4e72" /><ns0:Relationship Type="http://schemas.openxmlformats.org/officeDocument/2006/relationships/slide" Target="slides/slide57.xml" Id="R5db45aee46a44b2f" /><ns0:Relationship Type="http://schemas.openxmlformats.org/officeDocument/2006/relationships/slide" Target="slides/slide58.xml" Id="R7bbaf586f21748ab" /><ns0:Relationship Type="http://schemas.openxmlformats.org/officeDocument/2006/relationships/slide" Target="slides/slide59.xml" Id="R402c9d42165542a7" /><ns0:Relationship Type="http://schemas.openxmlformats.org/officeDocument/2006/relationships/slide" Target="slides/slide60.xml" Id="R96b68fc34378486c" /><ns0:Relationship Type="http://schemas.openxmlformats.org/officeDocument/2006/relationships/slide" Target="slides/slide61.xml" Id="R98bbba3fba214e24" /><ns0:Relationship Type="http://schemas.openxmlformats.org/officeDocument/2006/relationships/slide" Target="slides/slide62.xml" Id="Ra1c49bb738a94663" /><ns0:Relationship Type="http://schemas.openxmlformats.org/officeDocument/2006/relationships/slide" Target="slides/slide63.xml" Id="Rdd0ae11d6ce743d9" /><ns0:Relationship Type="http://schemas.openxmlformats.org/officeDocument/2006/relationships/slide" Target="slides/slide64.xml" Id="R53382d1fe42f4765" /><ns0:Relationship Type="http://schemas.openxmlformats.org/officeDocument/2006/relationships/slide" Target="slides/slide65.xml" Id="Re6d2fcd8b4bc4d83" /><ns0:Relationship Type="http://schemas.openxmlformats.org/officeDocument/2006/relationships/slide" Target="slides/slide66.xml" Id="R578b10fc91ee411c" /><ns0:Relationship Type="http://schemas.openxmlformats.org/officeDocument/2006/relationships/slide" Target="slides/slide67.xml" Id="Rab5f2b38b1964bd1" /><ns0:Relationship Type="http://schemas.openxmlformats.org/officeDocument/2006/relationships/slide" Target="slides/slide68.xml" Id="Rd72bfb7441a9465d" /><ns0:Relationship Type="http://schemas.openxmlformats.org/officeDocument/2006/relationships/slide" Target="slides/slide69.xml" Id="Rc894d06ce4054751" /><ns0:Relationship Type="http://schemas.openxmlformats.org/officeDocument/2006/relationships/slide" Target="slides/slide70.xml" Id="R7e5c1fd83b554d39" /><ns0:Relationship Type="http://schemas.openxmlformats.org/officeDocument/2006/relationships/slide" Target="slides/slide71.xml" Id="R28ffb918e54847d3" /><ns0:Relationship Type="http://schemas.openxmlformats.org/officeDocument/2006/relationships/slide" Target="slides/slide72.xml" Id="Rd924d55724fc4bf9" /><ns0:Relationship Type="http://schemas.openxmlformats.org/officeDocument/2006/relationships/slide" Target="slides/slide73.xml" Id="R4a704c2bb2214773" /><ns0:Relationship Type="http://schemas.openxmlformats.org/officeDocument/2006/relationships/slide" Target="slides/slide74.xml" Id="R39b27f32a04d4f46" /><ns0:Relationship Type="http://schemas.openxmlformats.org/officeDocument/2006/relationships/slide" Target="slides/slide75.xml" Id="R4cbb6bf4a0894610" /><ns0:Relationship Type="http://schemas.openxmlformats.org/officeDocument/2006/relationships/slide" Target="slides/slide76.xml" Id="R92707771e43742f3" /><ns0:Relationship Type="http://schemas.openxmlformats.org/officeDocument/2006/relationships/slide" Target="slides/slide77.xml" Id="R8f7470b606b8457e" /></ns0:Relationships>
</file>

<file path=ppt/notesMasters/_rels/notesMaster1.xml.rels><ns0:Relationships xmlns:ns0="http://schemas.openxmlformats.org/package/2006/relationships"><ns0:Relationship Type="http://schemas.openxmlformats.org/officeDocument/2006/relationships/theme" Target="theme/theme3.xml" Id="Rab6a07eaf65c4ab5" /></ns0: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ns0:Relationships xmlns:ns0="http://schemas.openxmlformats.org/package/2006/relationships"><ns0:Relationship Type="http://schemas.openxmlformats.org/officeDocument/2006/relationships/slide" Target="../slides/slide1.xml" Id="R3a069e281c1847e9" /><ns0:Relationship Type="http://schemas.openxmlformats.org/officeDocument/2006/relationships/notesMaster" Target="../notesMasters/notesMaster1.xml" Id="R3d45b06c77fd4e21" /></ns0:Relationships>
</file>

<file path=ppt/notesSlides/_rels/notesSlide2.xml.rels><ns0:Relationships xmlns:ns0="http://schemas.openxmlformats.org/package/2006/relationships"><ns0:Relationship Type="http://schemas.openxmlformats.org/officeDocument/2006/relationships/slide" Target="../slides/slide2.xml" Id="Rcb59ca60bd6448e8" /><ns0:Relationship Type="http://schemas.openxmlformats.org/officeDocument/2006/relationships/notesMaster" Target="../notesMasters/notesMaster1.xml" Id="R76c7adcbf9b940ed" /></ns0:Relationships>
</file>

<file path=ppt/notesSlides/_rels/notesSlide3.xml.rels><ns0:Relationships xmlns:ns0="http://schemas.openxmlformats.org/package/2006/relationships"><ns0:Relationship Type="http://schemas.openxmlformats.org/officeDocument/2006/relationships/slide" Target="../slides/slide3.xml" Id="R16ee9c33fa6e4928" /><ns0:Relationship Type="http://schemas.openxmlformats.org/officeDocument/2006/relationships/notesMaster" Target="../notesMasters/notesMaster1.xml" Id="R48bddec6733d47f4" /></ns0:Relationships>
</file>

<file path=ppt/notesSlides/_rels/notesSlide4.xml.rels><ns0:Relationships xmlns:ns0="http://schemas.openxmlformats.org/package/2006/relationships"><ns0:Relationship Type="http://schemas.openxmlformats.org/officeDocument/2006/relationships/slide" Target="../slides/slide4.xml" Id="R77dc5f13f25b4748" /><ns0:Relationship Type="http://schemas.openxmlformats.org/officeDocument/2006/relationships/notesMaster" Target="../notesMasters/notesMaster1.xml" Id="R3bd69b716e5d450e" /></ns0:Relationships>
</file>

<file path=ppt/notesSlides/_rels/notesSlide5.xml.rels><ns0:Relationships xmlns:ns0="http://schemas.openxmlformats.org/package/2006/relationships"><ns0:Relationship Type="http://schemas.openxmlformats.org/officeDocument/2006/relationships/slide" Target="../slides/slide5.xml" Id="R96c3618f1c544caf" /><ns0:Relationship Type="http://schemas.openxmlformats.org/officeDocument/2006/relationships/notesMaster" Target="../notesMasters/notesMaster1.xml" Id="Rf3241741528b4568" /></ns0:Relationships>
</file>

<file path=ppt/notesSlides/_rels/notesSlide6.xml.rels><ns0:Relationships xmlns:ns0="http://schemas.openxmlformats.org/package/2006/relationships"><ns0:Relationship Type="http://schemas.openxmlformats.org/officeDocument/2006/relationships/slide" Target="../slides/slide6.xml" Id="R19c7856d6d904002" /><ns0:Relationship Type="http://schemas.openxmlformats.org/officeDocument/2006/relationships/notesMaster" Target="../notesMasters/notesMaster1.xml" Id="R6821b7e1f7024f98" /></ns0:Relationships>
</file>

<file path=ppt/notesSlides/_rels/notesSlide7.xml.rels><ns0:Relationships xmlns:ns0="http://schemas.openxmlformats.org/package/2006/relationships"><ns0:Relationship Type="http://schemas.openxmlformats.org/officeDocument/2006/relationships/slide" Target="../slides/slide7.xml" Id="R7965da4dbe79445b" /><ns0:Relationship Type="http://schemas.openxmlformats.org/officeDocument/2006/relationships/notesMaster" Target="../notesMasters/notesMaster1.xml" Id="Re5c7d19ec21a48c7" /></ns0:Relationships>
</file>

<file path=ppt/notesSlides/_rels/notesSlide8.xml.rels><ns0:Relationships xmlns:ns0="http://schemas.openxmlformats.org/package/2006/relationships"><ns0:Relationship Type="http://schemas.openxmlformats.org/officeDocument/2006/relationships/slide" Target="../slides/slide8.xml" Id="Rf3f1da815a324834" /><ns0:Relationship Type="http://schemas.openxmlformats.org/officeDocument/2006/relationships/notesMaster" Target="../notesMasters/notesMaster1.xml" Id="R5a47cd282d8347d6" /></ns0:Relationships>
</file>

<file path=ppt/notesSlides/_rels/notesSlide9.xml.rels><ns0:Relationships xmlns:ns0="http://schemas.openxmlformats.org/package/2006/relationships"><ns0:Relationship Type="http://schemas.openxmlformats.org/officeDocument/2006/relationships/slide" Target="../slides/slide9.xml" Id="Rca77c5de2f76470a" /><ns0:Relationship Type="http://schemas.openxmlformats.org/officeDocument/2006/relationships/notesMaster" Target="../notesMasters/notesMaster1.xml" Id="Rc41bc15994374435" /></ns0:Relationships>
</file>

<file path=ppt/notesSlides/_rels/notesSlide10.xml.rels><ns0:Relationships xmlns:ns0="http://schemas.openxmlformats.org/package/2006/relationships"><ns0:Relationship Type="http://schemas.openxmlformats.org/officeDocument/2006/relationships/slide" Target="../slides/slide10.xml" Id="R4bb67d4e179143dd" /><ns0:Relationship Type="http://schemas.openxmlformats.org/officeDocument/2006/relationships/notesMaster" Target="../notesMasters/notesMaster1.xml" Id="Rf3372faba0674fc2" /></ns0:Relationships>
</file>

<file path=ppt/notesSlides/_rels/notesSlide11.xml.rels><ns0:Relationships xmlns:ns0="http://schemas.openxmlformats.org/package/2006/relationships"><ns0:Relationship Type="http://schemas.openxmlformats.org/officeDocument/2006/relationships/slide" Target="../slides/slide11.xml" Id="R78d31cb5ab8b4ecd" /><ns0:Relationship Type="http://schemas.openxmlformats.org/officeDocument/2006/relationships/notesMaster" Target="../notesMasters/notesMaster1.xml" Id="R5bfdf936a05f4a71" /></ns0:Relationships>
</file>

<file path=ppt/notesSlides/_rels/notesSlide12.xml.rels><ns0:Relationships xmlns:ns0="http://schemas.openxmlformats.org/package/2006/relationships"><ns0:Relationship Type="http://schemas.openxmlformats.org/officeDocument/2006/relationships/slide" Target="../slides/slide12.xml" Id="R70a96282589b42aa" /><ns0:Relationship Type="http://schemas.openxmlformats.org/officeDocument/2006/relationships/notesMaster" Target="../notesMasters/notesMaster1.xml" Id="R230dac6306934b65" /></ns0:Relationships>
</file>

<file path=ppt/notesSlides/_rels/notesSlide13.xml.rels><ns0:Relationships xmlns:ns0="http://schemas.openxmlformats.org/package/2006/relationships"><ns0:Relationship Type="http://schemas.openxmlformats.org/officeDocument/2006/relationships/slide" Target="../slides/slide13.xml" Id="Re0923947aaa043d2" /><ns0:Relationship Type="http://schemas.openxmlformats.org/officeDocument/2006/relationships/notesMaster" Target="../notesMasters/notesMaster1.xml" Id="Ra16ce1fb4c8d4eff" /></ns0:Relationships>
</file>

<file path=ppt/notesSlides/_rels/notesSlide14.xml.rels><ns0:Relationships xmlns:ns0="http://schemas.openxmlformats.org/package/2006/relationships"><ns0:Relationship Type="http://schemas.openxmlformats.org/officeDocument/2006/relationships/slide" Target="../slides/slide14.xml" Id="R6b04991dd2e44933" /><ns0:Relationship Type="http://schemas.openxmlformats.org/officeDocument/2006/relationships/notesMaster" Target="../notesMasters/notesMaster1.xml" Id="R15f43143dcaf49a6" /></ns0:Relationships>
</file>

<file path=ppt/notesSlides/_rels/notesSlide15.xml.rels><ns0:Relationships xmlns:ns0="http://schemas.openxmlformats.org/package/2006/relationships"><ns0:Relationship Type="http://schemas.openxmlformats.org/officeDocument/2006/relationships/slide" Target="../slides/slide15.xml" Id="R400418b59fb444ff" /><ns0:Relationship Type="http://schemas.openxmlformats.org/officeDocument/2006/relationships/notesMaster" Target="../notesMasters/notesMaster1.xml" Id="Rcaa7de94d7b44c6e" /></ns0:Relationships>
</file>

<file path=ppt/notesSlides/_rels/notesSlide16.xml.rels><ns0:Relationships xmlns:ns0="http://schemas.openxmlformats.org/package/2006/relationships"><ns0:Relationship Type="http://schemas.openxmlformats.org/officeDocument/2006/relationships/slide" Target="../slides/slide16.xml" Id="R96512dac1a6a4417" /><ns0:Relationship Type="http://schemas.openxmlformats.org/officeDocument/2006/relationships/notesMaster" Target="../notesMasters/notesMaster1.xml" Id="R39dd17f6f0844359" /></ns0:Relationships>
</file>

<file path=ppt/notesSlides/_rels/notesSlide17.xml.rels><ns0:Relationships xmlns:ns0="http://schemas.openxmlformats.org/package/2006/relationships"><ns0:Relationship Type="http://schemas.openxmlformats.org/officeDocument/2006/relationships/slide" Target="../slides/slide17.xml" Id="R94f47f57041a4c4e" /><ns0:Relationship Type="http://schemas.openxmlformats.org/officeDocument/2006/relationships/notesMaster" Target="../notesMasters/notesMaster1.xml" Id="Rd83f887fbb084f30" /></ns0:Relationships>
</file>

<file path=ppt/notesSlides/_rels/notesSlide18.xml.rels><ns0:Relationships xmlns:ns0="http://schemas.openxmlformats.org/package/2006/relationships"><ns0:Relationship Type="http://schemas.openxmlformats.org/officeDocument/2006/relationships/slide" Target="../slides/slide18.xml" Id="R38207a68b8704680" /><ns0:Relationship Type="http://schemas.openxmlformats.org/officeDocument/2006/relationships/notesMaster" Target="../notesMasters/notesMaster1.xml" Id="Rf1fb7badf23d4674" /></ns0:Relationships>
</file>

<file path=ppt/notesSlides/_rels/notesSlide19.xml.rels><ns0:Relationships xmlns:ns0="http://schemas.openxmlformats.org/package/2006/relationships"><ns0:Relationship Type="http://schemas.openxmlformats.org/officeDocument/2006/relationships/slide" Target="../slides/slide19.xml" Id="Rdfc0dd0722e144f3" /><ns0:Relationship Type="http://schemas.openxmlformats.org/officeDocument/2006/relationships/notesMaster" Target="../notesMasters/notesMaster1.xml" Id="R6fb8f169772a4352" /></ns0:Relationships>
</file>

<file path=ppt/notesSlides/_rels/notesSlide20.xml.rels><ns0:Relationships xmlns:ns0="http://schemas.openxmlformats.org/package/2006/relationships"><ns0:Relationship Type="http://schemas.openxmlformats.org/officeDocument/2006/relationships/slide" Target="../slides/slide20.xml" Id="R67ef3c7280ff4263" /><ns0:Relationship Type="http://schemas.openxmlformats.org/officeDocument/2006/relationships/notesMaster" Target="../notesMasters/notesMaster1.xml" Id="R39a71bd036e34b64" /></ns0:Relationships>
</file>

<file path=ppt/notesSlides/_rels/notesSlide21.xml.rels><ns0:Relationships xmlns:ns0="http://schemas.openxmlformats.org/package/2006/relationships"><ns0:Relationship Type="http://schemas.openxmlformats.org/officeDocument/2006/relationships/slide" Target="../slides/slide21.xml" Id="R811b38d76433455c" /><ns0:Relationship Type="http://schemas.openxmlformats.org/officeDocument/2006/relationships/notesMaster" Target="../notesMasters/notesMaster1.xml" Id="R08c532b8093748bc" /></ns0:Relationships>
</file>

<file path=ppt/notesSlides/_rels/notesSlide22.xml.rels><ns0:Relationships xmlns:ns0="http://schemas.openxmlformats.org/package/2006/relationships"><ns0:Relationship Type="http://schemas.openxmlformats.org/officeDocument/2006/relationships/slide" Target="../slides/slide22.xml" Id="Rf4f2cc7bde1a48e4" /><ns0:Relationship Type="http://schemas.openxmlformats.org/officeDocument/2006/relationships/notesMaster" Target="../notesMasters/notesMaster1.xml" Id="Re0a6d0e37a0d4804" /></ns0:Relationships>
</file>

<file path=ppt/notesSlides/_rels/notesSlide23.xml.rels><ns0:Relationships xmlns:ns0="http://schemas.openxmlformats.org/package/2006/relationships"><ns0:Relationship Type="http://schemas.openxmlformats.org/officeDocument/2006/relationships/slide" Target="../slides/slide23.xml" Id="R105219b948e748bf" /><ns0:Relationship Type="http://schemas.openxmlformats.org/officeDocument/2006/relationships/notesMaster" Target="../notesMasters/notesMaster1.xml" Id="Rb68c0c6bd5884308" /></ns0:Relationships>
</file>

<file path=ppt/notesSlides/_rels/notesSlide24.xml.rels><ns0:Relationships xmlns:ns0="http://schemas.openxmlformats.org/package/2006/relationships"><ns0:Relationship Type="http://schemas.openxmlformats.org/officeDocument/2006/relationships/slide" Target="../slides/slide24.xml" Id="Rebf631a4b20f4ec8" /><ns0:Relationship Type="http://schemas.openxmlformats.org/officeDocument/2006/relationships/notesMaster" Target="../notesMasters/notesMaster1.xml" Id="R079a07223eae4927" /></ns0:Relationships>
</file>

<file path=ppt/notesSlides/_rels/notesSlide25.xml.rels><ns0:Relationships xmlns:ns0="http://schemas.openxmlformats.org/package/2006/relationships"><ns0:Relationship Type="http://schemas.openxmlformats.org/officeDocument/2006/relationships/slide" Target="../slides/slide25.xml" Id="R15f51bbeef374208" /><ns0:Relationship Type="http://schemas.openxmlformats.org/officeDocument/2006/relationships/notesMaster" Target="../notesMasters/notesMaster1.xml" Id="Re0660de7989d4fde" /></ns0:Relationships>
</file>

<file path=ppt/notesSlides/_rels/notesSlide26.xml.rels><ns0:Relationships xmlns:ns0="http://schemas.openxmlformats.org/package/2006/relationships"><ns0:Relationship Type="http://schemas.openxmlformats.org/officeDocument/2006/relationships/slide" Target="../slides/slide26.xml" Id="Rccef007b16614505" /><ns0:Relationship Type="http://schemas.openxmlformats.org/officeDocument/2006/relationships/notesMaster" Target="../notesMasters/notesMaster1.xml" Id="R4c5992ab22884cd8" /></ns0:Relationships>
</file>

<file path=ppt/notesSlides/_rels/notesSlide27.xml.rels><ns0:Relationships xmlns:ns0="http://schemas.openxmlformats.org/package/2006/relationships"><ns0:Relationship Type="http://schemas.openxmlformats.org/officeDocument/2006/relationships/slide" Target="../slides/slide27.xml" Id="R3b3ed3aaf04c45c3" /><ns0:Relationship Type="http://schemas.openxmlformats.org/officeDocument/2006/relationships/notesMaster" Target="../notesMasters/notesMaster1.xml" Id="Rbab17ae6876241fd" /></ns0:Relationships>
</file>

<file path=ppt/notesSlides/_rels/notesSlide28.xml.rels><ns0:Relationships xmlns:ns0="http://schemas.openxmlformats.org/package/2006/relationships"><ns0:Relationship Type="http://schemas.openxmlformats.org/officeDocument/2006/relationships/slide" Target="../slides/slide28.xml" Id="R087a564892a34665" /><ns0:Relationship Type="http://schemas.openxmlformats.org/officeDocument/2006/relationships/notesMaster" Target="../notesMasters/notesMaster1.xml" Id="R7e524d85cdbf4361" /></ns0:Relationships>
</file>

<file path=ppt/notesSlides/_rels/notesSlide29.xml.rels><ns0:Relationships xmlns:ns0="http://schemas.openxmlformats.org/package/2006/relationships"><ns0:Relationship Type="http://schemas.openxmlformats.org/officeDocument/2006/relationships/slide" Target="../slides/slide29.xml" Id="Rcde1c664d4624c0a" /><ns0:Relationship Type="http://schemas.openxmlformats.org/officeDocument/2006/relationships/notesMaster" Target="../notesMasters/notesMaster1.xml" Id="R8f6c25fdecde499c" /></ns0:Relationships>
</file>

<file path=ppt/notesSlides/_rels/notesSlide30.xml.rels><ns0:Relationships xmlns:ns0="http://schemas.openxmlformats.org/package/2006/relationships"><ns0:Relationship Type="http://schemas.openxmlformats.org/officeDocument/2006/relationships/slide" Target="../slides/slide30.xml" Id="R9cf5e7c8f92242a6" /><ns0:Relationship Type="http://schemas.openxmlformats.org/officeDocument/2006/relationships/notesMaster" Target="../notesMasters/notesMaster1.xml" Id="R6fdc1cdf45bb43cb" /></ns0:Relationships>
</file>

<file path=ppt/notesSlides/_rels/notesSlide31.xml.rels><ns0:Relationships xmlns:ns0="http://schemas.openxmlformats.org/package/2006/relationships"><ns0:Relationship Type="http://schemas.openxmlformats.org/officeDocument/2006/relationships/slide" Target="../slides/slide31.xml" Id="R0ca607fc4bb14062" /><ns0:Relationship Type="http://schemas.openxmlformats.org/officeDocument/2006/relationships/notesMaster" Target="../notesMasters/notesMaster1.xml" Id="Rb08b2ae2702441e2" /></ns0:Relationships>
</file>

<file path=ppt/notesSlides/_rels/notesSlide32.xml.rels><ns0:Relationships xmlns:ns0="http://schemas.openxmlformats.org/package/2006/relationships"><ns0:Relationship Type="http://schemas.openxmlformats.org/officeDocument/2006/relationships/slide" Target="../slides/slide32.xml" Id="R8e55d7b01b944a4e" /><ns0:Relationship Type="http://schemas.openxmlformats.org/officeDocument/2006/relationships/notesMaster" Target="../notesMasters/notesMaster1.xml" Id="Ree95e198d1b245f2" /></ns0:Relationships>
</file>

<file path=ppt/notesSlides/_rels/notesSlide33.xml.rels><ns0:Relationships xmlns:ns0="http://schemas.openxmlformats.org/package/2006/relationships"><ns0:Relationship Type="http://schemas.openxmlformats.org/officeDocument/2006/relationships/slide" Target="../slides/slide33.xml" Id="R223f270b65bc44ed" /><ns0:Relationship Type="http://schemas.openxmlformats.org/officeDocument/2006/relationships/notesMaster" Target="../notesMasters/notesMaster1.xml" Id="Raabb9c11518043aa" /></ns0:Relationships>
</file>

<file path=ppt/notesSlides/_rels/notesSlide34.xml.rels><ns0:Relationships xmlns:ns0="http://schemas.openxmlformats.org/package/2006/relationships"><ns0:Relationship Type="http://schemas.openxmlformats.org/officeDocument/2006/relationships/slide" Target="../slides/slide34.xml" Id="R9d0d0c8d0d554996" /><ns0:Relationship Type="http://schemas.openxmlformats.org/officeDocument/2006/relationships/notesMaster" Target="../notesMasters/notesMaster1.xml" Id="R3cf56b5ef6b84eb0" /></ns0:Relationships>
</file>

<file path=ppt/notesSlides/_rels/notesSlide35.xml.rels><ns0:Relationships xmlns:ns0="http://schemas.openxmlformats.org/package/2006/relationships"><ns0:Relationship Type="http://schemas.openxmlformats.org/officeDocument/2006/relationships/slide" Target="../slides/slide35.xml" Id="R0f06846067f74517" /><ns0:Relationship Type="http://schemas.openxmlformats.org/officeDocument/2006/relationships/notesMaster" Target="../notesMasters/notesMaster1.xml" Id="R417aeb3716ad4cba" /></ns0:Relationships>
</file>

<file path=ppt/notesSlides/_rels/notesSlide36.xml.rels><ns0:Relationships xmlns:ns0="http://schemas.openxmlformats.org/package/2006/relationships"><ns0:Relationship Type="http://schemas.openxmlformats.org/officeDocument/2006/relationships/slide" Target="../slides/slide36.xml" Id="R728f927319c44a49" /><ns0:Relationship Type="http://schemas.openxmlformats.org/officeDocument/2006/relationships/notesMaster" Target="../notesMasters/notesMaster1.xml" Id="R2a1834522f924dbe" /></ns0:Relationships>
</file>

<file path=ppt/notesSlides/_rels/notesSlide37.xml.rels><ns0:Relationships xmlns:ns0="http://schemas.openxmlformats.org/package/2006/relationships"><ns0:Relationship Type="http://schemas.openxmlformats.org/officeDocument/2006/relationships/slide" Target="../slides/slide37.xml" Id="R815c975ca94c4ec4" /><ns0:Relationship Type="http://schemas.openxmlformats.org/officeDocument/2006/relationships/notesMaster" Target="../notesMasters/notesMaster1.xml" Id="R57808d8fab45457e" /></ns0:Relationships>
</file>

<file path=ppt/notesSlides/_rels/notesSlide38.xml.rels><ns0:Relationships xmlns:ns0="http://schemas.openxmlformats.org/package/2006/relationships"><ns0:Relationship Type="http://schemas.openxmlformats.org/officeDocument/2006/relationships/slide" Target="../slides/slide38.xml" Id="Rb6716035af5d42f7" /><ns0:Relationship Type="http://schemas.openxmlformats.org/officeDocument/2006/relationships/notesMaster" Target="../notesMasters/notesMaster1.xml" Id="R117976bce7c94125" /></ns0:Relationships>
</file>

<file path=ppt/notesSlides/_rels/notesSlide39.xml.rels><ns0:Relationships xmlns:ns0="http://schemas.openxmlformats.org/package/2006/relationships"><ns0:Relationship Type="http://schemas.openxmlformats.org/officeDocument/2006/relationships/slide" Target="../slides/slide39.xml" Id="R8304346545764636" /><ns0:Relationship Type="http://schemas.openxmlformats.org/officeDocument/2006/relationships/notesMaster" Target="../notesMasters/notesMaster1.xml" Id="R041b8f835f244df9" /></ns0:Relationships>
</file>

<file path=ppt/notesSlides/_rels/notesSlide40.xml.rels><ns0:Relationships xmlns:ns0="http://schemas.openxmlformats.org/package/2006/relationships"><ns0:Relationship Type="http://schemas.openxmlformats.org/officeDocument/2006/relationships/slide" Target="../slides/slide40.xml" Id="R86985df4227c463a" /><ns0:Relationship Type="http://schemas.openxmlformats.org/officeDocument/2006/relationships/notesMaster" Target="../notesMasters/notesMaster1.xml" Id="Rd00bf29c23064d4f" /></ns0:Relationships>
</file>

<file path=ppt/notesSlides/_rels/notesSlide41.xml.rels><ns0:Relationships xmlns:ns0="http://schemas.openxmlformats.org/package/2006/relationships"><ns0:Relationship Type="http://schemas.openxmlformats.org/officeDocument/2006/relationships/slide" Target="../slides/slide41.xml" Id="Rb770998e868144c9" /><ns0:Relationship Type="http://schemas.openxmlformats.org/officeDocument/2006/relationships/notesMaster" Target="../notesMasters/notesMaster1.xml" Id="R0bef23a9f7fd453d" /></ns0:Relationships>
</file>

<file path=ppt/notesSlides/_rels/notesSlide42.xml.rels><ns0:Relationships xmlns:ns0="http://schemas.openxmlformats.org/package/2006/relationships"><ns0:Relationship Type="http://schemas.openxmlformats.org/officeDocument/2006/relationships/slide" Target="../slides/slide42.xml" Id="Re81316e944024f17" /><ns0:Relationship Type="http://schemas.openxmlformats.org/officeDocument/2006/relationships/notesMaster" Target="../notesMasters/notesMaster1.xml" Id="R727a79d2ece84c43" /></ns0:Relationships>
</file>

<file path=ppt/notesSlides/_rels/notesSlide43.xml.rels><ns0:Relationships xmlns:ns0="http://schemas.openxmlformats.org/package/2006/relationships"><ns0:Relationship Type="http://schemas.openxmlformats.org/officeDocument/2006/relationships/slide" Target="../slides/slide43.xml" Id="R03cb73270a754454" /><ns0:Relationship Type="http://schemas.openxmlformats.org/officeDocument/2006/relationships/notesMaster" Target="../notesMasters/notesMaster1.xml" Id="R1e12a9560a03487b" /></ns0:Relationships>
</file>

<file path=ppt/notesSlides/_rels/notesSlide44.xml.rels><ns0:Relationships xmlns:ns0="http://schemas.openxmlformats.org/package/2006/relationships"><ns0:Relationship Type="http://schemas.openxmlformats.org/officeDocument/2006/relationships/slide" Target="../slides/slide44.xml" Id="R85d7acf50b744d49" /><ns0:Relationship Type="http://schemas.openxmlformats.org/officeDocument/2006/relationships/notesMaster" Target="../notesMasters/notesMaster1.xml" Id="R8bb5ea0746dc4f4a" /></ns0:Relationships>
</file>

<file path=ppt/notesSlides/_rels/notesSlide45.xml.rels><ns0:Relationships xmlns:ns0="http://schemas.openxmlformats.org/package/2006/relationships"><ns0:Relationship Type="http://schemas.openxmlformats.org/officeDocument/2006/relationships/slide" Target="../slides/slide45.xml" Id="Re5408914ff3447b7" /><ns0:Relationship Type="http://schemas.openxmlformats.org/officeDocument/2006/relationships/notesMaster" Target="../notesMasters/notesMaster1.xml" Id="R39c6bdcb5ee94592" /></ns0:Relationships>
</file>

<file path=ppt/notesSlides/_rels/notesSlide46.xml.rels><ns0:Relationships xmlns:ns0="http://schemas.openxmlformats.org/package/2006/relationships"><ns0:Relationship Type="http://schemas.openxmlformats.org/officeDocument/2006/relationships/slide" Target="../slides/slide46.xml" Id="R0b0af618f0144c40" /><ns0:Relationship Type="http://schemas.openxmlformats.org/officeDocument/2006/relationships/notesMaster" Target="../notesMasters/notesMaster1.xml" Id="Rc61dd4812e3f4e97" /></ns0:Relationships>
</file>

<file path=ppt/notesSlides/_rels/notesSlide47.xml.rels><ns0:Relationships xmlns:ns0="http://schemas.openxmlformats.org/package/2006/relationships"><ns0:Relationship Type="http://schemas.openxmlformats.org/officeDocument/2006/relationships/slide" Target="../slides/slide47.xml" Id="Ra45c40efd07940bf" /><ns0:Relationship Type="http://schemas.openxmlformats.org/officeDocument/2006/relationships/notesMaster" Target="../notesMasters/notesMaster1.xml" Id="R1aa6c6da08544217" /></ns0:Relationships>
</file>

<file path=ppt/notesSlides/_rels/notesSlide48.xml.rels><ns0:Relationships xmlns:ns0="http://schemas.openxmlformats.org/package/2006/relationships"><ns0:Relationship Type="http://schemas.openxmlformats.org/officeDocument/2006/relationships/slide" Target="../slides/slide48.xml" Id="R07ed93bb306a4d7b" /><ns0:Relationship Type="http://schemas.openxmlformats.org/officeDocument/2006/relationships/notesMaster" Target="../notesMasters/notesMaster1.xml" Id="R07cc6243adc14e35" /></ns0:Relationships>
</file>

<file path=ppt/notesSlides/_rels/notesSlide49.xml.rels><ns0:Relationships xmlns:ns0="http://schemas.openxmlformats.org/package/2006/relationships"><ns0:Relationship Type="http://schemas.openxmlformats.org/officeDocument/2006/relationships/slide" Target="../slides/slide49.xml" Id="R38785523713e48aa" /><ns0:Relationship Type="http://schemas.openxmlformats.org/officeDocument/2006/relationships/notesMaster" Target="../notesMasters/notesMaster1.xml" Id="Rb56b4b5ac51b4608" /></ns0:Relationships>
</file>

<file path=ppt/notesSlides/_rels/notesSlide50.xml.rels><ns0:Relationships xmlns:ns0="http://schemas.openxmlformats.org/package/2006/relationships"><ns0:Relationship Type="http://schemas.openxmlformats.org/officeDocument/2006/relationships/slide" Target="../slides/slide50.xml" Id="R1ef568fc11a64ecb" /><ns0:Relationship Type="http://schemas.openxmlformats.org/officeDocument/2006/relationships/notesMaster" Target="../notesMasters/notesMaster1.xml" Id="Rf59e6e6f80844b77" /></ns0:Relationships>
</file>

<file path=ppt/notesSlides/_rels/notesSlide51.xml.rels><ns0:Relationships xmlns:ns0="http://schemas.openxmlformats.org/package/2006/relationships"><ns0:Relationship Type="http://schemas.openxmlformats.org/officeDocument/2006/relationships/slide" Target="../slides/slide51.xml" Id="R1e650d23a78a4c14" /><ns0:Relationship Type="http://schemas.openxmlformats.org/officeDocument/2006/relationships/notesMaster" Target="../notesMasters/notesMaster1.xml" Id="R96a0eeb66b56412c" /></ns0:Relationships>
</file>

<file path=ppt/notesSlides/_rels/notesSlide52.xml.rels><ns0:Relationships xmlns:ns0="http://schemas.openxmlformats.org/package/2006/relationships"><ns0:Relationship Type="http://schemas.openxmlformats.org/officeDocument/2006/relationships/slide" Target="../slides/slide52.xml" Id="Rc04b545c9c1843b2" /><ns0:Relationship Type="http://schemas.openxmlformats.org/officeDocument/2006/relationships/notesMaster" Target="../notesMasters/notesMaster1.xml" Id="Reae6875b73824e78" /></ns0:Relationships>
</file>

<file path=ppt/notesSlides/_rels/notesSlide53.xml.rels><ns0:Relationships xmlns:ns0="http://schemas.openxmlformats.org/package/2006/relationships"><ns0:Relationship Type="http://schemas.openxmlformats.org/officeDocument/2006/relationships/slide" Target="../slides/slide53.xml" Id="R770a864b5d804e77" /><ns0:Relationship Type="http://schemas.openxmlformats.org/officeDocument/2006/relationships/notesMaster" Target="../notesMasters/notesMaster1.xml" Id="R0c450132e9944e1f" /></ns0:Relationships>
</file>

<file path=ppt/notesSlides/_rels/notesSlide54.xml.rels><ns0:Relationships xmlns:ns0="http://schemas.openxmlformats.org/package/2006/relationships"><ns0:Relationship Type="http://schemas.openxmlformats.org/officeDocument/2006/relationships/slide" Target="../slides/slide54.xml" Id="R8441c33795554359" /><ns0:Relationship Type="http://schemas.openxmlformats.org/officeDocument/2006/relationships/notesMaster" Target="../notesMasters/notesMaster1.xml" Id="Rff82f32539644b62" /></ns0:Relationships>
</file>

<file path=ppt/notesSlides/_rels/notesSlide55.xml.rels><ns0:Relationships xmlns:ns0="http://schemas.openxmlformats.org/package/2006/relationships"><ns0:Relationship Type="http://schemas.openxmlformats.org/officeDocument/2006/relationships/slide" Target="../slides/slide55.xml" Id="R184635a2cbe34de3" /><ns0:Relationship Type="http://schemas.openxmlformats.org/officeDocument/2006/relationships/notesMaster" Target="../notesMasters/notesMaster1.xml" Id="R6752a400a6cc41aa" /></ns0:Relationships>
</file>

<file path=ppt/notesSlides/_rels/notesSlide56.xml.rels><ns0:Relationships xmlns:ns0="http://schemas.openxmlformats.org/package/2006/relationships"><ns0:Relationship Type="http://schemas.openxmlformats.org/officeDocument/2006/relationships/slide" Target="../slides/slide56.xml" Id="R0c993c2073b64439" /><ns0:Relationship Type="http://schemas.openxmlformats.org/officeDocument/2006/relationships/notesMaster" Target="../notesMasters/notesMaster1.xml" Id="Rb95584147183403c" /></ns0:Relationships>
</file>

<file path=ppt/notesSlides/_rels/notesSlide57.xml.rels><ns0:Relationships xmlns:ns0="http://schemas.openxmlformats.org/package/2006/relationships"><ns0:Relationship Type="http://schemas.openxmlformats.org/officeDocument/2006/relationships/slide" Target="../slides/slide57.xml" Id="R74dbe7b45b534067" /><ns0:Relationship Type="http://schemas.openxmlformats.org/officeDocument/2006/relationships/notesMaster" Target="../notesMasters/notesMaster1.xml" Id="R633476e4a611417a" /></ns0:Relationships>
</file>

<file path=ppt/notesSlides/_rels/notesSlide58.xml.rels><ns0:Relationships xmlns:ns0="http://schemas.openxmlformats.org/package/2006/relationships"><ns0:Relationship Type="http://schemas.openxmlformats.org/officeDocument/2006/relationships/slide" Target="../slides/slide58.xml" Id="Rdce18578549e438b" /><ns0:Relationship Type="http://schemas.openxmlformats.org/officeDocument/2006/relationships/notesMaster" Target="../notesMasters/notesMaster1.xml" Id="R12c82573c2ed4faa" /></ns0:Relationships>
</file>

<file path=ppt/notesSlides/_rels/notesSlide59.xml.rels><ns0:Relationships xmlns:ns0="http://schemas.openxmlformats.org/package/2006/relationships"><ns0:Relationship Type="http://schemas.openxmlformats.org/officeDocument/2006/relationships/slide" Target="../slides/slide59.xml" Id="Rd5aeb01fbb29401e" /><ns0:Relationship Type="http://schemas.openxmlformats.org/officeDocument/2006/relationships/notesMaster" Target="../notesMasters/notesMaster1.xml" Id="R0ef2c18d8ffc43d9" /></ns0:Relationships>
</file>

<file path=ppt/notesSlides/_rels/notesSlide60.xml.rels><ns0:Relationships xmlns:ns0="http://schemas.openxmlformats.org/package/2006/relationships"><ns0:Relationship Type="http://schemas.openxmlformats.org/officeDocument/2006/relationships/slide" Target="../slides/slide60.xml" Id="Rf800b03ac80a4c6a" /><ns0:Relationship Type="http://schemas.openxmlformats.org/officeDocument/2006/relationships/notesMaster" Target="../notesMasters/notesMaster1.xml" Id="R0a06e297315d46a5" /></ns0:Relationships>
</file>

<file path=ppt/notesSlides/_rels/notesSlide61.xml.rels><ns0:Relationships xmlns:ns0="http://schemas.openxmlformats.org/package/2006/relationships"><ns0:Relationship Type="http://schemas.openxmlformats.org/officeDocument/2006/relationships/slide" Target="../slides/slide61.xml" Id="R3930a4e657534b05" /><ns0:Relationship Type="http://schemas.openxmlformats.org/officeDocument/2006/relationships/notesMaster" Target="../notesMasters/notesMaster1.xml" Id="R117a7fb9829c46e0" /></ns0:Relationships>
</file>

<file path=ppt/notesSlides/_rels/notesSlide62.xml.rels><ns0:Relationships xmlns:ns0="http://schemas.openxmlformats.org/package/2006/relationships"><ns0:Relationship Type="http://schemas.openxmlformats.org/officeDocument/2006/relationships/slide" Target="../slides/slide62.xml" Id="R37198fc973ff489f" /><ns0:Relationship Type="http://schemas.openxmlformats.org/officeDocument/2006/relationships/notesMaster" Target="../notesMasters/notesMaster1.xml" Id="Re2fbd616399249f0" /></ns0:Relationships>
</file>

<file path=ppt/notesSlides/_rels/notesSlide63.xml.rels><ns0:Relationships xmlns:ns0="http://schemas.openxmlformats.org/package/2006/relationships"><ns0:Relationship Type="http://schemas.openxmlformats.org/officeDocument/2006/relationships/slide" Target="../slides/slide63.xml" Id="Rc6afbcbfbaed4f7b" /><ns0:Relationship Type="http://schemas.openxmlformats.org/officeDocument/2006/relationships/notesMaster" Target="../notesMasters/notesMaster1.xml" Id="Rac5b30f07d194a24" /></ns0:Relationships>
</file>

<file path=ppt/notesSlides/_rels/notesSlide64.xml.rels><ns0:Relationships xmlns:ns0="http://schemas.openxmlformats.org/package/2006/relationships"><ns0:Relationship Type="http://schemas.openxmlformats.org/officeDocument/2006/relationships/slide" Target="../slides/slide64.xml" Id="R3220d3d611914f12" /><ns0:Relationship Type="http://schemas.openxmlformats.org/officeDocument/2006/relationships/notesMaster" Target="../notesMasters/notesMaster1.xml" Id="Rdac203516ef34403" /></ns0:Relationships>
</file>

<file path=ppt/notesSlides/_rels/notesSlide65.xml.rels><ns0:Relationships xmlns:ns0="http://schemas.openxmlformats.org/package/2006/relationships"><ns0:Relationship Type="http://schemas.openxmlformats.org/officeDocument/2006/relationships/slide" Target="../slides/slide65.xml" Id="Rc8dbe64ce7a94bac" /><ns0:Relationship Type="http://schemas.openxmlformats.org/officeDocument/2006/relationships/notesMaster" Target="../notesMasters/notesMaster1.xml" Id="R6d921ad23d8d4086" /></ns0:Relationships>
</file>

<file path=ppt/notesSlides/_rels/notesSlide66.xml.rels><ns0:Relationships xmlns:ns0="http://schemas.openxmlformats.org/package/2006/relationships"><ns0:Relationship Type="http://schemas.openxmlformats.org/officeDocument/2006/relationships/slide" Target="../slides/slide66.xml" Id="R068319efb62f4878" /><ns0:Relationship Type="http://schemas.openxmlformats.org/officeDocument/2006/relationships/notesMaster" Target="../notesMasters/notesMaster1.xml" Id="R81987fe54b5c4e4a" /></ns0:Relationships>
</file>

<file path=ppt/notesSlides/_rels/notesSlide67.xml.rels><ns0:Relationships xmlns:ns0="http://schemas.openxmlformats.org/package/2006/relationships"><ns0:Relationship Type="http://schemas.openxmlformats.org/officeDocument/2006/relationships/slide" Target="../slides/slide67.xml" Id="R1a8f1c1a9c2c4ea9" /><ns0:Relationship Type="http://schemas.openxmlformats.org/officeDocument/2006/relationships/notesMaster" Target="../notesMasters/notesMaster1.xml" Id="R44a4284407a84e84" /></ns0:Relationships>
</file>

<file path=ppt/notesSlides/_rels/notesSlide68.xml.rels><ns0:Relationships xmlns:ns0="http://schemas.openxmlformats.org/package/2006/relationships"><ns0:Relationship Type="http://schemas.openxmlformats.org/officeDocument/2006/relationships/slide" Target="../slides/slide68.xml" Id="Rca26d7ebfcef446a" /><ns0:Relationship Type="http://schemas.openxmlformats.org/officeDocument/2006/relationships/notesMaster" Target="../notesMasters/notesMaster1.xml" Id="Re42025957aa1469a" /></ns0:Relationships>
</file>

<file path=ppt/notesSlides/_rels/notesSlide69.xml.rels><ns0:Relationships xmlns:ns0="http://schemas.openxmlformats.org/package/2006/relationships"><ns0:Relationship Type="http://schemas.openxmlformats.org/officeDocument/2006/relationships/slide" Target="../slides/slide69.xml" Id="R3108059169514fa1" /><ns0:Relationship Type="http://schemas.openxmlformats.org/officeDocument/2006/relationships/notesMaster" Target="../notesMasters/notesMaster1.xml" Id="R05923ae19ad74c15" /></ns0:Relationships>
</file>

<file path=ppt/notesSlides/_rels/notesSlide70.xml.rels><ns0:Relationships xmlns:ns0="http://schemas.openxmlformats.org/package/2006/relationships"><ns0:Relationship Type="http://schemas.openxmlformats.org/officeDocument/2006/relationships/slide" Target="../slides/slide70.xml" Id="R7ea0ca0fccfb4cb5" /><ns0:Relationship Type="http://schemas.openxmlformats.org/officeDocument/2006/relationships/notesMaster" Target="../notesMasters/notesMaster1.xml" Id="R2f875e6b488e47f4" /></ns0:Relationships>
</file>

<file path=ppt/notesSlides/_rels/notesSlide71.xml.rels><ns0:Relationships xmlns:ns0="http://schemas.openxmlformats.org/package/2006/relationships"><ns0:Relationship Type="http://schemas.openxmlformats.org/officeDocument/2006/relationships/slide" Target="../slides/slide71.xml" Id="R05179fe9fa66428f" /><ns0:Relationship Type="http://schemas.openxmlformats.org/officeDocument/2006/relationships/notesMaster" Target="../notesMasters/notesMaster1.xml" Id="Raffbeb00415e432b" /></ns0:Relationships>
</file>

<file path=ppt/notesSlides/_rels/notesSlide72.xml.rels><ns0:Relationships xmlns:ns0="http://schemas.openxmlformats.org/package/2006/relationships"><ns0:Relationship Type="http://schemas.openxmlformats.org/officeDocument/2006/relationships/slide" Target="../slides/slide72.xml" Id="R387823dcf23749cd" /><ns0:Relationship Type="http://schemas.openxmlformats.org/officeDocument/2006/relationships/notesMaster" Target="../notesMasters/notesMaster1.xml" Id="Rcf5efbb1568a4da8" /></ns0:Relationships>
</file>

<file path=ppt/notesSlides/_rels/notesSlide73.xml.rels><ns0:Relationships xmlns:ns0="http://schemas.openxmlformats.org/package/2006/relationships"><ns0:Relationship Type="http://schemas.openxmlformats.org/officeDocument/2006/relationships/slide" Target="../slides/slide73.xml" Id="Rec41fee48a494b8e" /><ns0:Relationship Type="http://schemas.openxmlformats.org/officeDocument/2006/relationships/notesMaster" Target="../notesMasters/notesMaster1.xml" Id="Raf9beddeec2a4f8a" /></ns0:Relationships>
</file>

<file path=ppt/notesSlides/_rels/notesSlide74.xml.rels><ns0:Relationships xmlns:ns0="http://schemas.openxmlformats.org/package/2006/relationships"><ns0:Relationship Type="http://schemas.openxmlformats.org/officeDocument/2006/relationships/slide" Target="../slides/slide74.xml" Id="Ref610fa532ae4229" /><ns0:Relationship Type="http://schemas.openxmlformats.org/officeDocument/2006/relationships/notesMaster" Target="../notesMasters/notesMaster1.xml" Id="Rbd8856598856418e" /></ns0:Relationships>
</file>

<file path=ppt/notesSlides/_rels/notesSlide75.xml.rels><ns0:Relationships xmlns:ns0="http://schemas.openxmlformats.org/package/2006/relationships"><ns0:Relationship Type="http://schemas.openxmlformats.org/officeDocument/2006/relationships/slide" Target="../slides/slide75.xml" Id="R45022cecbbfc4120" /><ns0:Relationship Type="http://schemas.openxmlformats.org/officeDocument/2006/relationships/notesMaster" Target="../notesMasters/notesMaster1.xml" Id="R80a87ea852e7492a" /></ns0:Relationships>
</file>

<file path=ppt/notesSlides/_rels/notesSlide76.xml.rels><ns0:Relationships xmlns:ns0="http://schemas.openxmlformats.org/package/2006/relationships"><ns0:Relationship Type="http://schemas.openxmlformats.org/officeDocument/2006/relationships/slide" Target="../slides/slide76.xml" Id="R8af418ebc67340bd" /><ns0:Relationship Type="http://schemas.openxmlformats.org/officeDocument/2006/relationships/notesMaster" Target="../notesMasters/notesMaster1.xml" Id="R73656a7efed042a6" /></ns0:Relationships>
</file>

<file path=ppt/notesSlides/_rels/notesSlide77.xml.rels><ns0:Relationships xmlns:ns0="http://schemas.openxmlformats.org/package/2006/relationships"><ns0:Relationship Type="http://schemas.openxmlformats.org/officeDocument/2006/relationships/slide" Target="../slides/slide77.xml" Id="Rc9d17c6f21b4423c" /><ns0:Relationship Type="http://schemas.openxmlformats.org/officeDocument/2006/relationships/notesMaster" Target="../notesMasters/notesMaster1.xml" Id="R410c94d8a32646bb" /></ns0: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Prepared for discussion with BCCA, Forever Balboa Park, City stakeholders and cultural institutions. Recommendations are proposals, not adopted policy. Photographs show real places and historical programming, not proposed Balboa Park events. Cover photo sourced from Forever Balboa Park’s rental page.</a:t>
            </a:r>
          </a:p>
          <a:p xmlns:a="http://schemas.openxmlformats.org/drawingml/2006/main">
            <a:r>
              <a:t/>
            </a:r>
          </a:p>
          <a:p xmlns:a="http://schemas.openxmlformats.org/drawingml/2006/main">
            <a:r>
              <a:t>Sources checked 6 October 2026:</a:t>
            </a:r>
          </a:p>
          <a:p xmlns:a="http://schemas.openxmlformats.org/drawingml/2006/main">
            <a:r>
              <a:t/>
            </a:r>
          </a:p>
          <a:p xmlns:a="http://schemas.openxmlformats.org/drawingml/2006/main">
            <a:r>
              <a:t>Photo: https://foreverbalboapark.org/wp-content/uploads/2026/03/opt-fbp-botanicabuilding-121-nosign.jpg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Stakeholder perceptions, not an audited governance diagnosis. Howard Blackson describes overlapping authority. Chris Sichel asks for a unified strategy. August project discussion explicitly frames the work as a shared business vision complementing the physical master plan. No claim of unanimous institutional agreement.</a:t>
            </a:r>
          </a:p>
          <a:p xmlns:a="http://schemas.openxmlformats.org/drawingml/2006/main">
            <a:r>
              <a:t>Local PDFs: Howard Blackson - Interview.pdf pp.2–3; Interview Chris Sichel(1).pdf pp.2–3; 12383d65dfa-44b9-4471-a3cd-12f64a2bb6c4_August_13_2026_441_PM.pdf pp.1–2.</a:t>
            </a:r>
          </a:p>
          <a:p xmlns:a="http://schemas.openxmlformats.org/drawingml/2006/main">
            <a:r>
              <a:t/>
            </a:r>
          </a:p>
          <a:p xmlns:a="http://schemas.openxmlformats.org/drawingml/2006/main">
            <a:r>
              <a:t>Sources checked 6 October 2026:</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1e91de1b-6b86-47bc-88e9-e01a4a0ece26_Meeting_Last_Monday_1100_PM.pdf pp.2–3. Fleet describes ESRI as positive and Earth Day/December Nights as examples of access and revenue impacts. Avoid extrapolating one institution’s experience into quantified park-wide financial losses.</a:t>
            </a:r>
          </a:p>
          <a:p xmlns:a="http://schemas.openxmlformats.org/drawingml/2006/main">
            <a:r>
              <a:t/>
            </a:r>
          </a:p>
          <a:p xmlns:a="http://schemas.openxmlformats.org/drawingml/2006/main">
            <a:r>
              <a:t>Sources checked 6 October 2026:</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Reported permitting friction appears in Fleet and Howard Blackson interviews. These are perceptions, not a comprehensive statement of current permit law. Casey suggests expanding FBP support. Current public rental routes vary by venue. Proposal: an administrative front door, with no assumption that municipal powers have transferred.</a:t>
            </a:r>
          </a:p>
          <a:p xmlns:a="http://schemas.openxmlformats.org/drawingml/2006/main">
            <a:r>
              <a:t/>
            </a:r>
          </a:p>
          <a:p xmlns:a="http://schemas.openxmlformats.org/drawingml/2006/main">
            <a:r>
              <a:t>Sources checked 6 October 2026:</a:t>
            </a:r>
          </a:p>
          <a:p xmlns:a="http://schemas.openxmlformats.org/drawingml/2006/main">
            <a:r>
              <a:t>https://balboapark.org/balboa-park-private-events/</a:t>
            </a:r>
          </a:p>
          <a:p xmlns:a="http://schemas.openxmlformats.org/drawingml/2006/main">
            <a:r>
              <a:t>https://foreverbalboapark.org/special-event-rentals/</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Fleet interview explicitly states revenue-neutral at minimum for nearby institutions. Stepner raises equitable revenue sharing, adjacent institution impacts, and protection of peak public-use days. Revenue-neutral is a proposed event-level planning target rather than an automatic reimbursement promise. Sources: Fleet interview pp.2–3 and Michael Stepner - Interview.pdf p.3.</a:t>
            </a:r>
          </a:p>
          <a:p xmlns:a="http://schemas.openxmlformats.org/drawingml/2006/main">
            <a:r>
              <a:t/>
            </a:r>
          </a:p>
          <a:p xmlns:a="http://schemas.openxmlformats.org/drawingml/2006/main">
            <a:r>
              <a:t>Sources checked 6 October 2026:</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documents contain differing perspectives: Sichel describes a well-received shared-space model, while the July 15 meeting reports institutional opposition to an activation. These are not reconciled as a verified consensus. The keeper role is proposed and depends on a written mandate, capacity and institutional trust. Interview-reported 90/10 revenue split is not treated as a verified universal rule.</a:t>
            </a:r>
          </a:p>
          <a:p xmlns:a="http://schemas.openxmlformats.org/drawingml/2006/main">
            <a:r>
              <a:t/>
            </a:r>
          </a:p>
          <a:p xmlns:a="http://schemas.openxmlformats.org/drawingml/2006/main">
            <a:r>
              <a:t>Sources checked 6 October 2026:</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user-supplied Projektbriefing: Future of Balboa Park, received 23 October 2026. Roles reflect the project discussion, not a new legal mandate.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project briefing and Fleet / Steve interview as cited in the existing deck. ESRI is a reported positive example, not audited commercial evidence. Photo supplied by user: Vincent Y USA, sgIko2AuMgE, Unsplash. The photo shows a Balboa Park setting, not a mapped event footprint.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Selection is comparative and purposive, not a ranking. No benchmark exactly replicates Balboa Park’s scale, ownership, institutions and transport conditions. Public calendars do not by themselves prove shared internal scheduling. Software, cadence and mandatory data-sharing rules are marked unknown when not discoverable.</a:t>
            </a:r>
          </a:p>
          <a:p xmlns:a="http://schemas.openxmlformats.org/drawingml/2006/main">
            <a:r>
              <a:t/>
            </a:r>
          </a:p>
          <a:p xmlns:a="http://schemas.openxmlformats.org/drawingml/2006/main">
            <a:r>
              <a:t>Sources checked 6 October 2026:</a:t>
            </a:r>
          </a:p>
          <a:p xmlns:a="http://schemas.openxmlformats.org/drawingml/2006/main">
            <a:r>
              <a:t>https://www.lincolncenter.org/i/about</a:t>
            </a:r>
          </a:p>
          <a:p xmlns:a="http://schemas.openxmlformats.org/drawingml/2006/main">
            <a:r>
              <a:t>https://www.mqw.at/en/the-mq/organization/</a:t>
            </a:r>
          </a:p>
          <a:p xmlns:a="http://schemas.openxmlformats.org/drawingml/2006/main">
            <a:r>
              <a:t>https://southbankbid.co.uk/about-us</a:t>
            </a:r>
          </a:p>
          <a:p xmlns:a="http://schemas.openxmlformats.org/drawingml/2006/main">
            <a:r>
              <a:t>https://fedsquare.com/about</a:t>
            </a:r>
          </a:p>
          <a:p xmlns:a="http://schemas.openxmlformats.org/drawingml/2006/main">
            <a:r>
              <a:t>https://www.forestparkforever.org/news/2024/forest-park-forever-city-of-st-louis-renew-public-private-partnership-to-sustain-forest-park-for-decades</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Verified: LCPA is a nonprofit, presents complementary programs and has 10 fellow resident arts organizations. FY2025 audited financial statements note 2(l), PDF p.11, describe charging resident arts organizations for their spaces and a share of common-area services. Public Summer for the City calendar lists venue-specific programs. Campus Fund provides unrestricted support to 10 organizations. Incentive interpretation: shared fundraising, marketing and services can support participation, but participation outcomes were not independently measured.</a:t>
            </a:r>
          </a:p>
          <a:p xmlns:a="http://schemas.openxmlformats.org/drawingml/2006/main">
            <a:r>
              <a:t/>
            </a:r>
          </a:p>
          <a:p xmlns:a="http://schemas.openxmlformats.org/drawingml/2006/main">
            <a:r>
              <a:t>Sources checked 6 October 2026:</a:t>
            </a:r>
          </a:p>
          <a:p xmlns:a="http://schemas.openxmlformats.org/drawingml/2006/main">
            <a:r>
              <a:t>https://www.lincolncenter.org/i/about</a:t>
            </a:r>
          </a:p>
          <a:p xmlns:a="http://schemas.openxmlformats.org/drawingml/2006/main">
            <a:r>
              <a:t>https://res.cloudinary.com/lcpa-fountain/image/upload/niwonxm9iflxomsrlslo</a:t>
            </a:r>
          </a:p>
          <a:p xmlns:a="http://schemas.openxmlformats.org/drawingml/2006/main">
            <a:r>
              <a:t>https://www.lincolncenter.org/series/summer-for-the-city/v/calendar</a:t>
            </a:r>
          </a:p>
          <a:p xmlns:a="http://schemas.openxmlformats.org/drawingml/2006/main">
            <a:r>
              <a:t>https://www.lincolncenter.org/support/</a:t>
            </a:r>
          </a:p>
          <a:p xmlns:a="http://schemas.openxmlformats.org/drawingml/2006/main">
            <a:r>
              <a:t>Photo: https://images.lincolncenter.org/image/upload/v1656598913/nelzlf1l6s4ludoptfze.jpg</a:t>
            </a:r>
          </a:p>
          <a:p xmlns:a="http://schemas.openxmlformats.org/drawingml/2006/main">
            <a:r>
              <a:t>Flag image: https://flagcdn.com/w160/us.png</a:t>
            </a:r>
          </a:p>
          <a:p xmlns:a="http://schemas.openxmlformats.org/drawingml/2006/main">
            <a:r>
              <a:t>Calendar status added 23 October 2026. Not verified means the reviewed evidence does not establish a shared internal operational calendar. It does not establish absence. Public listings and event services alone do not establish central calendar management.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FY2025 consolidated accounts pp.4–5 and note 2(l) on PDF p.11 verify the funding categories and allocation of common-area services. They do not establish a calendar fee policy. Project email reports Katie’s visit to Lincoln Center and the weekly meeting/fee account. Recommended operator interview questions: who contributes data, what is compulsory, who resolves competing holds, how common-area costs are allocated, which system supports coordination, and how emergency changes propagate. Do not cite the public calendar as evidence of internal integration.</a:t>
            </a:r>
          </a:p>
          <a:p xmlns:a="http://schemas.openxmlformats.org/drawingml/2006/main">
            <a:r>
              <a:t/>
            </a:r>
          </a:p>
          <a:p xmlns:a="http://schemas.openxmlformats.org/drawingml/2006/main">
            <a:r>
              <a:t>Sources checked 6 October 2026:</a:t>
            </a:r>
          </a:p>
          <a:p xmlns:a="http://schemas.openxmlformats.org/drawingml/2006/main">
            <a:r>
              <a:t>https://res.cloudinary.com/lcpa-fountain/image/upload/niwonxm9iflxomsrlslo</a:t>
            </a:r>
          </a:p>
          <a:p xmlns:a="http://schemas.openxmlformats.org/drawingml/2006/main">
            <a:r>
              <a:t>https://www.lincolncenter.org/series/summer-for-the-city/v/calendar</a:t>
            </a:r>
          </a:p>
          <a:p xmlns:a="http://schemas.openxmlformats.org/drawingml/2006/main">
            <a:r>
              <a:t/>
            </a:r>
          </a:p>
          <a:p xmlns:a="http://schemas.openxmlformats.org/drawingml/2006/main">
            <a:r>
              <a:t>Flag image: https://flagcdn.com/w160/us.png</a:t>
            </a:r>
          </a:p>
          <a:p xmlns:a="http://schemas.openxmlformats.org/drawingml/2006/main">
            <a:r>
              <a:t>Calendar status added 23 October 2026. Not verified means the reviewed evidence does not establish a shared internal operational calendar. It does not establish absence. Public listings and event services alone do not establish central calendar management.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Verified: operator ownership and remit include property management, programs, rentals and destination marketing. The current organization page lists 61 cultural institutions, including 9 permanent arts/cultural institutions, a useful scale comparison rather than 61 equivalent tenants. MQ site rules require prior authorization for relevant activities and vehicle access. Rental team and Green Meeting support are published. Federal operating-cost reimbursement is net of own income under an annual financial plan. Digital evidence: public event calendar and venue inquiry. No verified internal calendaring platform, universal submission rule or meeting cadence. Inferred incentives and transfer lesson are our analysis.</a:t>
            </a:r>
          </a:p>
          <a:p xmlns:a="http://schemas.openxmlformats.org/drawingml/2006/main">
            <a:r>
              <a:t/>
            </a:r>
          </a:p>
          <a:p xmlns:a="http://schemas.openxmlformats.org/drawingml/2006/main">
            <a:r>
              <a:t>Sources checked 6 October 2026:</a:t>
            </a:r>
          </a:p>
          <a:p xmlns:a="http://schemas.openxmlformats.org/drawingml/2006/main">
            <a:r>
              <a:t>https://www.mqw.at/en/the-mq/organization/</a:t>
            </a:r>
          </a:p>
          <a:p xmlns:a="http://schemas.openxmlformats.org/drawingml/2006/main">
            <a:r>
              <a:t>https://www.mqw.at/en/rentals/</a:t>
            </a:r>
          </a:p>
          <a:p xmlns:a="http://schemas.openxmlformats.org/drawingml/2006/main">
            <a:r>
              <a:t>https://www.mqw.at/en/program/mq-summer-stage/</a:t>
            </a:r>
          </a:p>
          <a:p xmlns:a="http://schemas.openxmlformats.org/drawingml/2006/main">
            <a:r>
              <a:t>https://transparenzportal.gv.at/tdb/tp/leistung/1065671.html</a:t>
            </a:r>
          </a:p>
          <a:p xmlns:a="http://schemas.openxmlformats.org/drawingml/2006/main">
            <a:r>
              <a:t>https://service.mqw.at/wp-content/uploads/2024/10/MQ-Haus-und-Veranstaltungsordnung-Areal.pdf</a:t>
            </a:r>
          </a:p>
          <a:p xmlns:a="http://schemas.openxmlformats.org/drawingml/2006/main">
            <a:r>
              <a:t>Photo: https://www.mqw.at/media/images/B_2026.59cb8224.fill-1168x876.format-jpeg.jpegquality-80.jpg</a:t>
            </a:r>
          </a:p>
          <a:p xmlns:a="http://schemas.openxmlformats.org/drawingml/2006/main">
            <a:r>
              <a:t>Flag image: https://flagcdn.com/w160/at.png</a:t>
            </a:r>
          </a:p>
          <a:p xmlns:a="http://schemas.openxmlformats.org/drawingml/2006/main">
            <a:r>
              <a:t>Calendar status added 23 October 2026. Not verified means the reviewed evidence does not establish a shared internal operational calendar. It does not establish absence. Public listings and event services alone do not establish central calendar management.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Verified: BID company board, delivery by South Bank Employers’ Group, mandatory levy after a successful ballot, charitable relief, five-year term 2024–2029. Local operators retain their programming. The BID plan describes a Place Management Group and coordination of public-realm services. Public destination website has date/category/free filters and venue discovery. Events include BFI London Film Festival listings, theatre and exhibitions, not claimed to be produced by the BID. Funding also benefits from landowner contributions and London Eye Section 106 arrangements through SBEG. Inference: tangible service benefits can sustain institutional participation. Neither a unified internal scheduling tool nor routine calendar meeting cadence is established.</a:t>
            </a:r>
          </a:p>
          <a:p xmlns:a="http://schemas.openxmlformats.org/drawingml/2006/main">
            <a:r>
              <a:t/>
            </a:r>
          </a:p>
          <a:p xmlns:a="http://schemas.openxmlformats.org/drawingml/2006/main">
            <a:r>
              <a:t>Sources checked 6 October 2026:</a:t>
            </a:r>
          </a:p>
          <a:p xmlns:a="http://schemas.openxmlformats.org/drawingml/2006/main">
            <a:r>
              <a:t>https://southbankbid.co.uk/about-us</a:t>
            </a:r>
          </a:p>
          <a:p xmlns:a="http://schemas.openxmlformats.org/drawingml/2006/main">
            <a:r>
              <a:t>https://southbank.london/whats-on</a:t>
            </a:r>
          </a:p>
          <a:p xmlns:a="http://schemas.openxmlformats.org/drawingml/2006/main">
            <a:r>
              <a:t>https://southbankbid.co.uk/services/business-support/strategic-partnership-working</a:t>
            </a:r>
          </a:p>
          <a:p xmlns:a="http://schemas.openxmlformats.org/drawingml/2006/main">
            <a:r>
              <a:t>https://southbankbid.co.uk/assets/publications/south-bank-bid-third-term-business-plan-%281%29.pdf</a:t>
            </a:r>
          </a:p>
          <a:p xmlns:a="http://schemas.openxmlformats.org/drawingml/2006/main">
            <a:r>
              <a:t>Photo: https://southbank.london/content/images/native-transforms/_1200x630_crop_center-center_82_none/southbank-centre-riverside-terrace-in-summer-by-Naomi.jpg?mtime=1692957336</a:t>
            </a:r>
          </a:p>
          <a:p xmlns:a="http://schemas.openxmlformats.org/drawingml/2006/main">
            <a:r>
              <a:t>Flag image: https://flagcdn.com/w160/gb.png</a:t>
            </a:r>
          </a:p>
          <a:p xmlns:a="http://schemas.openxmlformats.org/drawingml/2006/main">
            <a:r>
              <a:t>Calendar status added 23 October 2026. Not verified means the reviewed evidence does not establish a shared internal operational calendar. It does not establish absence. Public listings and event services alone do not establish central calendar management.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Verified in official pages: MAP Co operation, cultural institutions, event-management service, venue inventory, parking arrangements, and cross-selling of restaurants and institution tours. Site induction explicitly references Linksafe and the ComplyMe portal, which is a safety/compliance system, not proof of calendar software. Revenue categories evidenced in FY2022–23 annual report: venue hire/event services, carpark, tenancy rents, sponsorship and commercial activations. Latest FY2024–25 report reviewed for continuing commercial partnerships, but no claim that older financial amounts are current. Free Open Air and RESET programming shown in 2026 media releases. Inference: incremental visitor spending, venue leads and service support are participation benefits. Public operator’s authority is stronger than FBP’s proposed role.</a:t>
            </a:r>
          </a:p>
          <a:p xmlns:a="http://schemas.openxmlformats.org/drawingml/2006/main">
            <a:r>
              <a:t/>
            </a:r>
          </a:p>
          <a:p xmlns:a="http://schemas.openxmlformats.org/drawingml/2006/main">
            <a:r>
              <a:t>Sources checked 6 October 2026:</a:t>
            </a:r>
          </a:p>
          <a:p xmlns:a="http://schemas.openxmlformats.org/drawingml/2006/main">
            <a:r>
              <a:t>https://fedsquare.com/about</a:t>
            </a:r>
          </a:p>
          <a:p xmlns:a="http://schemas.openxmlformats.org/drawingml/2006/main">
            <a:r>
              <a:t>https://fedsquare.com/plan-your-event</a:t>
            </a:r>
          </a:p>
          <a:p xmlns:a="http://schemas.openxmlformats.org/drawingml/2006/main">
            <a:r>
              <a:t>https://fedsquare.com/site-induction</a:t>
            </a:r>
          </a:p>
          <a:p xmlns:a="http://schemas.openxmlformats.org/drawingml/2006/main">
            <a:r>
              <a:t>https://www.parliament.vic.gov.au/globalassets/tabled-paper-documents/tabled-paper-7669/melbourne_arts_precinct_corporation_annual_report_2022-23.pdf</a:t>
            </a:r>
          </a:p>
          <a:p xmlns:a="http://schemas.openxmlformats.org/drawingml/2006/main">
            <a:r>
              <a:t>https://cdn.artsprecinct.melbourne/assets/Melbourne-Arts-Precinct-Corporation-Annual-Report-2024-25.pdf</a:t>
            </a:r>
          </a:p>
          <a:p xmlns:a="http://schemas.openxmlformats.org/drawingml/2006/main">
            <a:r>
              <a:t>https://fedsquare.com/media-centre</a:t>
            </a:r>
          </a:p>
          <a:p xmlns:a="http://schemas.openxmlformats.org/drawingml/2006/main">
            <a:r>
              <a:t>Photo: https://fedsquare.wpenginepowered.com/wp-content/uploads/2024/04/candlelight-concert-2023-evening-crowd-in-square.jpg</a:t>
            </a:r>
          </a:p>
          <a:p xmlns:a="http://schemas.openxmlformats.org/drawingml/2006/main">
            <a:r>
              <a:t>Flag image: https://flagcdn.com/w160/au.png</a:t>
            </a:r>
          </a:p>
          <a:p xmlns:a="http://schemas.openxmlformats.org/drawingml/2006/main">
            <a:r>
              <a:t>Calendar status added 23 October 2026. Not verified means the reviewed evidence does not establish a shared internal operational calendar. It does not establish absence. Public listings and event services alone do not establish central calendar management.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Verified: 2024 Maintenance Cooperation Agreement defines day-to-day care responsibilities and collaborative decisions with dedicated public/private funding. It is a maintenance model, not evidence that the conservancy owns an integrated event calendar. Rentals page directs institution venue requests to each institution and outdoor gatherings to the City Parks Department. Public calendar and navigation resources support discovery. Internal coordination software, recurring event-planning cadence and data obligations are unknown. Great Forest Park Balloon Race verified in City September 2026 event information. Art Hill Film Series appears in conservancy public listings. Inference: partner services and shared stewardship benefit institutions, but booking control remains distributed.</a:t>
            </a:r>
          </a:p>
          <a:p xmlns:a="http://schemas.openxmlformats.org/drawingml/2006/main">
            <a:r>
              <a:t/>
            </a:r>
          </a:p>
          <a:p xmlns:a="http://schemas.openxmlformats.org/drawingml/2006/main">
            <a:r>
              <a:t>Sources checked 6 October 2026:</a:t>
            </a:r>
          </a:p>
          <a:p xmlns:a="http://schemas.openxmlformats.org/drawingml/2006/main">
            <a:r>
              <a:t>https://www.forestparkforever.org/news/2024/forest-park-forever-city-of-st-louis-renew-public-private-partnership-to-sustain-forest-park-for-decades</a:t>
            </a:r>
          </a:p>
          <a:p xmlns:a="http://schemas.openxmlformats.org/drawingml/2006/main">
            <a:r>
              <a:t>https://www.forestparkforever.org/rentals</a:t>
            </a:r>
          </a:p>
          <a:p xmlns:a="http://schemas.openxmlformats.org/drawingml/2006/main">
            <a:r>
              <a:t>https://www.forestparkforever.org/calendar</a:t>
            </a:r>
          </a:p>
          <a:p xmlns:a="http://schemas.openxmlformats.org/drawingml/2006/main">
            <a:r>
              <a:t>https://www.stlouis-mo.gov/services/topic.cfm?id=163&amp;name=arts-and-entertainment-events</a:t>
            </a:r>
          </a:p>
          <a:p xmlns:a="http://schemas.openxmlformats.org/drawingml/2006/main">
            <a:r>
              <a:t>https://www.forestparkforever.org/</a:t>
            </a:r>
          </a:p>
          <a:p xmlns:a="http://schemas.openxmlformats.org/drawingml/2006/main">
            <a:r>
              <a:t>Photo: https://images.squarespace-cdn.com/content/v1/5233160ae4b08346f3be204b/68e5dcca-de28-4447-80a6-7e512f12b05e/20220603-003+%281%29.jpg</a:t>
            </a:r>
          </a:p>
          <a:p xmlns:a="http://schemas.openxmlformats.org/drawingml/2006/main">
            <a:r>
              <a:t>Flag image: https://flagcdn.com/w160/us.png</a:t>
            </a:r>
          </a:p>
          <a:p xmlns:a="http://schemas.openxmlformats.org/drawingml/2006/main">
            <a:r>
              <a:t>Calendar status added 23 October 2026. Not verified means the reviewed evidence does not establish a shared internal operational calendar. It does not establish absence. Public listings and event services alone do not establish central calendar management.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Checked 7 October 2026. Lincoln Park, Chicago, is distinct from Lincoln Center, New York. Strong structural comparison: a public park containing separately operated cultural institutions. Park District is a separate public authority, not the City parks department. The Conservancy manages specific sites and programs under agreement, not every institution. Main institutional examples: Lincoln Park Zoo, Chicago History Museum, Peggy Notebaert Nature Museum and Lincoln Park Conservatory. Incentive inference: institutions benefit from cared-for surroundings and visitor services while retaining control. Public authority form and smaller museum concentration limit equivalence.</a:t>
            </a:r>
          </a:p>
          <a:p xmlns:a="http://schemas.openxmlformats.org/drawingml/2006/main">
            <a:r>
              <a:t/>
            </a:r>
          </a:p>
          <a:p xmlns:a="http://schemas.openxmlformats.org/drawingml/2006/main">
            <a:r>
              <a:t>Sources checked 6 October 2026:</a:t>
            </a:r>
          </a:p>
          <a:p xmlns:a="http://schemas.openxmlformats.org/drawingml/2006/main">
            <a:r>
              <a:t>https://www.lincolnparkconservancy.org/about-us/</a:t>
            </a:r>
          </a:p>
          <a:p xmlns:a="http://schemas.openxmlformats.org/drawingml/2006/main">
            <a:r>
              <a:t>https://www.chicagoparkdistrict.com/parks-facilities/lincoln-abraham-park</a:t>
            </a:r>
          </a:p>
          <a:p xmlns:a="http://schemas.openxmlformats.org/drawingml/2006/main">
            <a:r>
              <a:t>https://www.lincolnparkconservancy.org/about-us/about-lincoln-park/</a:t>
            </a:r>
          </a:p>
          <a:p xmlns:a="http://schemas.openxmlformats.org/drawingml/2006/main">
            <a:r>
              <a:t>Photo: https://www.lincolnparkconservancy.org/wp-content/uploads/elementor/thumbs/northpondhome-qu1yuvfai37rbkguuc31dm2h8scd1x0mqzcaivnr20.jpg</a:t>
            </a:r>
          </a:p>
          <a:p xmlns:a="http://schemas.openxmlformats.org/drawingml/2006/main">
            <a:r>
              <a:t>Flag image: https://flagcdn.com/w160/us.png</a:t>
            </a:r>
          </a:p>
          <a:p xmlns:a="http://schemas.openxmlformats.org/drawingml/2006/main">
            <a:r>
              <a:t>Calendar status added 23 October 2026. Not verified means the reviewed evidence does not establish a shared internal operational calendar. It does not establish absence. Public listings and event services alone do not establish central calendar management.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Checked 7 October 2026. Conservancy About Us expressly lists Lily Pool permits, Conservatory ticketing and escalation of community concerns to Park District. Reservations page links Zeffy. Park District park listing names ActiveNet for field requests. Current permits page documents online 2026 application and conditional/final approvals. No public evidence establishes a shared backend across institutions. ZooLights 2026 official press release verifies sponsors and paid/free evenings.</a:t>
            </a:r>
          </a:p>
          <a:p xmlns:a="http://schemas.openxmlformats.org/drawingml/2006/main">
            <a:r>
              <a:t/>
            </a:r>
          </a:p>
          <a:p xmlns:a="http://schemas.openxmlformats.org/drawingml/2006/main">
            <a:r>
              <a:t>Sources checked 6 October 2026:</a:t>
            </a:r>
          </a:p>
          <a:p xmlns:a="http://schemas.openxmlformats.org/drawingml/2006/main">
            <a:r>
              <a:t>https://www.lincolnparkconservancy.org/about-us/</a:t>
            </a:r>
          </a:p>
          <a:p xmlns:a="http://schemas.openxmlformats.org/drawingml/2006/main">
            <a:r>
              <a:t>https://www.chicagoparkdistrict.com/permits-rentals-101</a:t>
            </a:r>
          </a:p>
          <a:p xmlns:a="http://schemas.openxmlformats.org/drawingml/2006/main">
            <a:r>
              <a:t>https://www.lincolnparkconservancy.org/conservatory-reservations/</a:t>
            </a:r>
          </a:p>
          <a:p xmlns:a="http://schemas.openxmlformats.org/drawingml/2006/main">
            <a:r>
              <a:t>https://www.chicagoparkdistrict.com/parks-facilities/lincoln-abraham-park</a:t>
            </a:r>
          </a:p>
          <a:p xmlns:a="http://schemas.openxmlformats.org/drawingml/2006/main">
            <a:r>
              <a:t>https://www.lincolnparkconservancy.org/calendar/</a:t>
            </a:r>
          </a:p>
          <a:p xmlns:a="http://schemas.openxmlformats.org/drawingml/2006/main">
            <a:r>
              <a:t>https://www.lpzoo.org/pressroom/zoolights-2/</a:t>
            </a:r>
          </a:p>
          <a:p xmlns:a="http://schemas.openxmlformats.org/drawingml/2006/main">
            <a:r>
              <a:t/>
            </a:r>
          </a:p>
          <a:p xmlns:a="http://schemas.openxmlformats.org/drawingml/2006/main">
            <a:r>
              <a:t>Flag image: https://flagcdn.com/w160/us.png</a:t>
            </a:r>
          </a:p>
          <a:p xmlns:a="http://schemas.openxmlformats.org/drawingml/2006/main">
            <a:r>
              <a:t>Calendar status added 23 October 2026. Not verified means the reviewed evidence does not establish a shared internal operational calendar. It does not establish absence. Public listings and event services alone do not establish central calendar management.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https://assets.centralparknyc.org/pdfs/institute/CPC-Institute-Special-Events-FAQ.pdf Printed pp. 6–9: joint weekly meetings, staff lists, internal weekly calendar. Reviewed 23 October 2026. Historical evidence only. https://www.centralparknyc.org/our-story Photo from supplied benchmark deck, credited there to CPC Our Story, The Lake, 2019.</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https://bryantpark.org/about-us/management-and-board reviewed 23 October 2026. https://bryantpark.org/assets/uploads/documents/general/FY24_BryantParkCorporationandBryantParkManagementCorporation_FS.pdf Funding categories carried from supplied benchmark deck, with no new financial totals asserted. Photo: supplied deck, credited to Colin Miller, official homepage.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https://www.royalparks.org.uk/commercial-licences/events/hold-large-event reviewed 23 October 2026. Capacity notice names Hyde Park, The Regent’s Park, St James’s Park and The Green Park. No calendar software or shared internal system verified. Photo: supplied benchmark deck, official BST festival image.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https://www.millenniumparkfoundation.org/ Source and photograph from Balboa-Park-Benchmarks.pptx, slide 7, research dated 7 October 2026. This establishes a partnership, not an internal scheduling platform. Transfer lesson is analysis.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https://westergas.nl/en/mission-vision/?noredirect=en_US Source from supplied benchmark deck, slide 8, reviewed there 7 October 2026. The page could not be independently re-fetched on 23 October 2026. Preserve attribution to the supplied research. Photo: https://westergas.nl/en/wp-content/uploads/sites/2/2025/08/Troost2.jpg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Primary financial evidence. LCPA FY2025 audited accounts printed p.4: concert halls and related revenue US$50.772m general operating versus US$64.872m consolidated total, which includes US$14.1m redevelopment deferred-revenue recognition. Facilities services total US$35.413m. Do not treat either as surplus. MAP Co FY2024–25 report printed pp.158–159 and note2.1 pp.196–197: events A$4,316,172, sponsorship A$539,878, tenancy rents A$19,565,002, parking A$5,011,464. Not an FBP entitlement to institutional rent or parking. South Bank five-year plan printed pp.30–31: 2026–27 total income £1,576,792, levy £1,440,000 plus new developments £55,125. These are plans, not audited outturns. Lessons are interpretation.</a:t>
            </a:r>
          </a:p>
          <a:p xmlns:a="http://schemas.openxmlformats.org/drawingml/2006/main">
            <a:r>
              <a:t/>
            </a:r>
          </a:p>
          <a:p xmlns:a="http://schemas.openxmlformats.org/drawingml/2006/main">
            <a:r>
              <a:t>Sources checked 6 October 2026:</a:t>
            </a:r>
          </a:p>
          <a:p xmlns:a="http://schemas.openxmlformats.org/drawingml/2006/main">
            <a:r>
              <a:t>https://res.cloudinary.com/lcpa-fountain/image/upload/niwonxm9iflxomsrlslo</a:t>
            </a:r>
          </a:p>
          <a:p xmlns:a="http://schemas.openxmlformats.org/drawingml/2006/main">
            <a:r>
              <a:t>https://cdn.artsprecinct.melbourne/assets/Melbourne-Arts-Precinct-Corporation-Annual-Report-2024-25.pdf</a:t>
            </a:r>
          </a:p>
          <a:p xmlns:a="http://schemas.openxmlformats.org/drawingml/2006/main">
            <a:r>
              <a:t>https://southbankbid.co.uk/assets/publications/south-bank-bid-third-term-business-plan-%281%29.pdf</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MQ operator press page states 61 institutions and over five million visitors without an explicit measurement year or methodology. Do not interpret as distinct people or compare directly with other counting methods. Austrian transparency portal displays €3.963m budgeted volume, checked6October2026, fiscal period unspecified. Forest Park2024 renewal announcement reports15.5m annual visits. February13,2025 Glade announcement reports US$100m campaign target, over60% committed. MAPCo2024–25 printedpp158–159 attributes131% more website traffic and16% more booked events to the B2B strategy and reports five multi-venue bookings. These are management-reported outcomes, not a controlled causal evaluation.</a:t>
            </a:r>
          </a:p>
          <a:p xmlns:a="http://schemas.openxmlformats.org/drawingml/2006/main">
            <a:r>
              <a:t/>
            </a:r>
          </a:p>
          <a:p xmlns:a="http://schemas.openxmlformats.org/drawingml/2006/main">
            <a:r>
              <a:t>Sources checked 6 October 2026:</a:t>
            </a:r>
          </a:p>
          <a:p xmlns:a="http://schemas.openxmlformats.org/drawingml/2006/main">
            <a:r>
              <a:t>https://www.mqw.at/en/mq-press-page/general-information/</a:t>
            </a:r>
          </a:p>
          <a:p xmlns:a="http://schemas.openxmlformats.org/drawingml/2006/main">
            <a:r>
              <a:t>https://transparenzportal.gv.at/tdb/tp/leistung/1065671.html</a:t>
            </a:r>
          </a:p>
          <a:p xmlns:a="http://schemas.openxmlformats.org/drawingml/2006/main">
            <a:r>
              <a:t>https://www.forestparkforever.org/news/2024/forest-park-forever-city-of-st-louis-renew-public-private-partnership-to-sustain-forest-park-for-decades</a:t>
            </a:r>
          </a:p>
          <a:p xmlns:a="http://schemas.openxmlformats.org/drawingml/2006/main">
            <a:r>
              <a:t>https://www.forestparkforever.org/news/steinberg-at-the-glade</a:t>
            </a:r>
          </a:p>
          <a:p xmlns:a="http://schemas.openxmlformats.org/drawingml/2006/main">
            <a:r>
              <a:t>https://cdn.artsprecinct.melbourne/assets/Melbourne-Arts-Precinct-Corporation-Annual-Report-2024-25.pdf</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Benchmark update checked 7 October 2026. Forest Park Forever is separate from the Zoo Museum District and partners with the City. Its public rentals information retains distributed booking. MQ ownership from FY2025 report. Fed Square operated by MAP Co. South Bank BID is distinct from Southbank Centre. Fit is analytical, not an externally validated ranking.</a:t>
            </a:r>
          </a:p>
          <a:p xmlns:a="http://schemas.openxmlformats.org/drawingml/2006/main">
            <a:r>
              <a:t/>
            </a:r>
          </a:p>
          <a:p xmlns:a="http://schemas.openxmlformats.org/drawingml/2006/main">
            <a:r>
              <a:t>Sources checked 6 October 2026:</a:t>
            </a:r>
          </a:p>
          <a:p xmlns:a="http://schemas.openxmlformats.org/drawingml/2006/main">
            <a:r>
              <a:t>https://www.forestparkforever.org/about</a:t>
            </a:r>
          </a:p>
          <a:p xmlns:a="http://schemas.openxmlformats.org/drawingml/2006/main">
            <a:r>
              <a:t>https://www.forestparkforever.org/news/2024/forest-park-forever-city-of-st-louis-renew-public-private-partnership-to-sustain-forest-park-for-decades</a:t>
            </a:r>
          </a:p>
          <a:p xmlns:a="http://schemas.openxmlformats.org/drawingml/2006/main">
            <a:r>
              <a:t>https://www.forestparkforever.org/rentals</a:t>
            </a:r>
          </a:p>
          <a:p xmlns:a="http://schemas.openxmlformats.org/drawingml/2006/main">
            <a:r>
              <a:t>https://www.lincolncenter.org/i/about</a:t>
            </a:r>
          </a:p>
          <a:p xmlns:a="http://schemas.openxmlformats.org/drawingml/2006/main">
            <a:r>
              <a:t>https://www.mqw.at/documents/42/MQ_Jahresbericht-2025-versand.pdf</a:t>
            </a:r>
          </a:p>
          <a:p xmlns:a="http://schemas.openxmlformats.org/drawingml/2006/main">
            <a:r>
              <a:t>https://fedsquare.com/about</a:t>
            </a:r>
          </a:p>
          <a:p xmlns:a="http://schemas.openxmlformats.org/drawingml/2006/main">
            <a:r>
              <a:t>https://southbankbid.co.uk/about-us</a:t>
            </a:r>
          </a:p>
          <a:p xmlns:a="http://schemas.openxmlformats.org/drawingml/2006/main">
            <a:r>
              <a:t>https://www.lincolnparkconservancy.org/about-us/</a:t>
            </a:r>
          </a:p>
          <a:p xmlns:a="http://schemas.openxmlformats.org/drawingml/2006/main">
            <a:r>
              <a:t>https://www.chicagoparkdistrict.com/parks-facilities/lincoln-abraham-park</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Benchmark update checked 7 October 2026. Carnegie case study pp.1–4 states four museums on three sites, 350+ events, 25 users, master calendar, lead forms and separate contracting with catering. It describes early adoption, so do not claim proven ROI. The PDF has an inconsistent job-title caption on p.3, avoided here. RAS case study describes 2021 event context, not current park-wide SOPA software. Saint Louis Art Museum quote establishes a customer relationship only. These are adjacent workflow precedents, not identical governance.</a:t>
            </a:r>
          </a:p>
          <a:p xmlns:a="http://schemas.openxmlformats.org/drawingml/2006/main">
            <a:r>
              <a:t/>
            </a:r>
          </a:p>
          <a:p xmlns:a="http://schemas.openxmlformats.org/drawingml/2006/main">
            <a:r>
              <a:t>Sources checked 6 October 2026:</a:t>
            </a:r>
          </a:p>
          <a:p xmlns:a="http://schemas.openxmlformats.org/drawingml/2006/main">
            <a:r>
              <a:t>https://infohub.gomomentus.com/hubfs/Case%20Studies/Carnegie%20Museums%20Customer%20Story.pdf</a:t>
            </a:r>
          </a:p>
          <a:p xmlns:a="http://schemas.openxmlformats.org/drawingml/2006/main">
            <a:r>
              <a:t>https://infohub.gomomentus.com/hubfs/Case%20Studies/The%20Royal%20Agricultural%20Society%20of%20NSW%20Case%20Study.pdf</a:t>
            </a:r>
          </a:p>
          <a:p xmlns:a="http://schemas.openxmlformats.org/drawingml/2006/main">
            <a:r>
              <a:t>https://gomomentus.com/customer-stories</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Benchmark update checked 7 October 2026. Capability audit distinguishes public interfaces, documented services and internal platforms. No public calendar is used as proof of capacity modeling, conflict prediction, institution lanes or cross-entity permissions. These requirements need operator interviews and product demonstrations before procurement.</a:t>
            </a:r>
          </a:p>
          <a:p xmlns:a="http://schemas.openxmlformats.org/drawingml/2006/main">
            <a:r>
              <a:t/>
            </a:r>
          </a:p>
          <a:p xmlns:a="http://schemas.openxmlformats.org/drawingml/2006/main">
            <a:r>
              <a:t>Sources checked 6 October 2026:</a:t>
            </a:r>
          </a:p>
          <a:p xmlns:a="http://schemas.openxmlformats.org/drawingml/2006/main">
            <a:r>
              <a:t>https://www.lincolnparkconservancy.org/about-us/</a:t>
            </a:r>
          </a:p>
          <a:p xmlns:a="http://schemas.openxmlformats.org/drawingml/2006/main">
            <a:r>
              <a:t>https://www.chicagoparkdistrict.com/permits-rentals-101</a:t>
            </a:r>
          </a:p>
          <a:p xmlns:a="http://schemas.openxmlformats.org/drawingml/2006/main">
            <a:r>
              <a:t>https://www.lincolnparkconservancy.org/conservatory-reservations/</a:t>
            </a:r>
          </a:p>
          <a:p xmlns:a="http://schemas.openxmlformats.org/drawingml/2006/main">
            <a:r>
              <a:t>https://www.lincolnparkconservancy.org/calendar/</a:t>
            </a:r>
          </a:p>
          <a:p xmlns:a="http://schemas.openxmlformats.org/drawingml/2006/main">
            <a:r>
              <a:t>https://www.lincolncenter.org/series/summer-for-the-city/v/calendar</a:t>
            </a:r>
          </a:p>
          <a:p xmlns:a="http://schemas.openxmlformats.org/drawingml/2006/main">
            <a:r>
              <a:t>https://res.cloudinary.com/lcpa-fountain/image/upload/niwonxm9iflxomsrlslo</a:t>
            </a:r>
          </a:p>
          <a:p xmlns:a="http://schemas.openxmlformats.org/drawingml/2006/main">
            <a:r>
              <a:t>https://www.mqw.at/en/rentals/</a:t>
            </a:r>
          </a:p>
          <a:p xmlns:a="http://schemas.openxmlformats.org/drawingml/2006/main">
            <a:r>
              <a:t>https://service.mqw.at/wp-content/uploads/2024/10/MQ-Haus-und-Veranstaltungsordnung-Areal.pdf</a:t>
            </a:r>
          </a:p>
          <a:p xmlns:a="http://schemas.openxmlformats.org/drawingml/2006/main">
            <a:r>
              <a:t>https://southbank.london/whats-on</a:t>
            </a:r>
          </a:p>
          <a:p xmlns:a="http://schemas.openxmlformats.org/drawingml/2006/main">
            <a:r>
              <a:t>https://southbankbid.co.uk/services/business-support/strategic-partnership-working</a:t>
            </a:r>
          </a:p>
          <a:p xmlns:a="http://schemas.openxmlformats.org/drawingml/2006/main">
            <a:r>
              <a:t>https://fedsquare.com/plan-your-event</a:t>
            </a:r>
          </a:p>
          <a:p xmlns:a="http://schemas.openxmlformats.org/drawingml/2006/main">
            <a:r>
              <a:t>https://fedsquare.com/site-induction</a:t>
            </a:r>
          </a:p>
          <a:p xmlns:a="http://schemas.openxmlformats.org/drawingml/2006/main">
            <a:r>
              <a:t>https://www.forestparkforever.org/calendar</a:t>
            </a:r>
          </a:p>
          <a:p xmlns:a="http://schemas.openxmlformats.org/drawingml/2006/main">
            <a:r>
              <a:t>https://www.forestparkforever.org/rentals</a:t>
            </a:r>
          </a:p>
          <a:p xmlns:a="http://schemas.openxmlformats.org/drawingml/2006/main">
            <a:r>
              <a:t>https://www.forestparkforever.org/park-navigation</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Definition: a shared internal event schedule supporting site operations, not simply a public What’s on page. Central Park: CPC 2016 Managing Special Events FAQ, p. 9, https://assets.centralparknyc.org/pdfs/institute/CPC-Institute-Special-Events-FAQ.pdf. Remaining status assessments follow evidence in each benchmark slide and the source register. None of the reviewed sources establishes confirmed absence, so no park is labeled No. Current practice still requires operator interviews.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Benchmark update checked 7 October 2026. Primary practitioner paper by Maren Dougherty, BPOC, Museums and the Web2012. It describes work begun in2009, collaborative calendar development with Palantir, recurring events, syndicated feeds, central edits and distribution to apps/kiosks/media. Current software lineage and coverage require confirmation. Historical innovation does not establish internal permits, parking pressure or conflict coordination. New proposal should build on or integrate existing assets rather than assume a blank slate.</a:t>
            </a:r>
          </a:p>
          <a:p xmlns:a="http://schemas.openxmlformats.org/drawingml/2006/main">
            <a:r>
              <a:t/>
            </a:r>
          </a:p>
          <a:p xmlns:a="http://schemas.openxmlformats.org/drawingml/2006/main">
            <a:r>
              <a:t>Sources checked 6 October 2026:</a:t>
            </a:r>
          </a:p>
          <a:p xmlns:a="http://schemas.openxmlformats.org/drawingml/2006/main">
            <a:r>
              <a:t>https://www.museumsandtheweb.com/mw2012/papers/save_the_date_producing_calendar_content_for_m.html</a:t>
            </a:r>
          </a:p>
          <a:p xmlns:a="http://schemas.openxmlformats.org/drawingml/2006/main">
            <a:r>
              <a:t>https://balboapark.org/contact-us/</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Inference and recommendation. All comparisons carry limits: Lincoln Center is a compact arts campus, MQ and Fed Square have established site operators, South Bank has UK BID legislation, Forest Park’s verified partnership concerns maintenance, and Lincoln Park delegates specific services under a Park District agreement. Balboa’s service should keep institution authority distributed while making cross-boundary impacts visible.</a:t>
            </a:r>
          </a:p>
          <a:p xmlns:a="http://schemas.openxmlformats.org/drawingml/2006/main">
            <a:r>
              <a:t/>
            </a:r>
          </a:p>
          <a:p xmlns:a="http://schemas.openxmlformats.org/drawingml/2006/main">
            <a:r>
              <a:t>Sources checked 6 October 2026:</a:t>
            </a:r>
          </a:p>
          <a:p xmlns:a="http://schemas.openxmlformats.org/drawingml/2006/main">
            <a:r>
              <a:t>https://res.cloudinary.com/lcpa-fountain/image/upload/niwonxm9iflxomsrlslo</a:t>
            </a:r>
          </a:p>
          <a:p xmlns:a="http://schemas.openxmlformats.org/drawingml/2006/main">
            <a:r>
              <a:t>https://www.mqw.at/en/the-mq/organization/</a:t>
            </a:r>
          </a:p>
          <a:p xmlns:a="http://schemas.openxmlformats.org/drawingml/2006/main">
            <a:r>
              <a:t>https://fedsquare.com/plan-your-event</a:t>
            </a:r>
          </a:p>
          <a:p xmlns:a="http://schemas.openxmlformats.org/drawingml/2006/main">
            <a:r>
              <a:t>https://southbankbid.co.uk/about-us</a:t>
            </a:r>
          </a:p>
          <a:p xmlns:a="http://schemas.openxmlformats.org/drawingml/2006/main">
            <a:r>
              <a:t>https://www.forestparkforever.org/news/2024/forest-park-forever-city-of-st-louis-renew-public-private-partnership-to-sustain-forest-park-for-decades</a:t>
            </a:r>
          </a:p>
          <a:p xmlns:a="http://schemas.openxmlformats.org/drawingml/2006/main">
            <a:r>
              <a:t>https://www.lincolnparkconservancy.org/about-us/</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 the five additional benchmark slides and Balboa-Park-Benchmarks.pptx, slides 4–9. Analysis for Balboa Park.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Suggested scope: begin with the central cultural area and high-impact shared spaces, then expand. FBP’s coordination team should be accountable for the accuracy and timeliness of the shared record, not for unilateral artistic decisions. Its own events must follow the same procedure. Preserve existing venue and City workflows where they work. The service mandate and any permissions for outdoor space must be confirmed before operation.</a:t>
            </a:r>
          </a:p>
          <a:p xmlns:a="http://schemas.openxmlformats.org/drawingml/2006/main">
            <a:r>
              <a:t/>
            </a:r>
          </a:p>
          <a:p xmlns:a="http://schemas.openxmlformats.org/drawingml/2006/main">
            <a:r>
              <a:t>Sources checked 6 October 2026:</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Proposed steering group has balanced representation rather than one vote per event volume. Include Balboa Park Cultural Partnership and other institution representatives, City Parks and relevant operations/permit leads, FBP, and community/accessibility perspectives. BCCA can facilitate the initial agreement and independent evaluation, with no proposed permit authority. Adopt conflict-of-interest recusal when FBP is event producer or salesperson.</a:t>
            </a:r>
          </a:p>
          <a:p xmlns:a="http://schemas.openxmlformats.org/drawingml/2006/main">
            <a:r>
              <a:t/>
            </a:r>
          </a:p>
          <a:p xmlns:a="http://schemas.openxmlformats.org/drawingml/2006/main">
            <a:r>
              <a:t>Sources checked 6 October 2026:</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Offer calendar access to all pilot contributors without charging for routine data entry or conflict reporting. Incentives depend on reliability, fair access and useful outputs. Avoid exclusive lead allocation, pay-to-prioritize scheduling or forced transfer of customer records. A written City participation commitment is essential because the service cannot deliver completeness through institutional goodwill alone.</a:t>
            </a:r>
          </a:p>
          <a:p xmlns:a="http://schemas.openxmlformats.org/drawingml/2006/main">
            <a:r>
              <a:t/>
            </a:r>
          </a:p>
          <a:p xmlns:a="http://schemas.openxmlformats.org/drawingml/2006/main">
            <a:r>
              <a:t>Sources checked 6 October 2026:</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Proposed service targets: new high-impact submissions triaged within two working days, affected institutions asked to respond within five working days, unresolved issues escalated before public commitment. These are coordination targets, not municipal permit-processing promises. Enter known events as early as practicable, including setup/teardown. An event lead reports material changes promptly and uses a phone escalation for urgent safety issues.</a:t>
            </a:r>
          </a:p>
          <a:p xmlns:a="http://schemas.openxmlformats.org/drawingml/2006/main">
            <a:r>
              <a:t/>
            </a:r>
          </a:p>
          <a:p xmlns:a="http://schemas.openxmlformats.org/drawingml/2006/main">
            <a:r>
              <a:t>Sources checked 6 October 2026:</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No automatic priority for the largest payer, largest institution or earliest incomplete submission. A provisional calendar hold grants no permit and must have an expiry. Existing lawful commitments and adopted City rules take precedence. Revenue-neutral principle: first mitigate predicted impacts, then agree any compensation or revenue sharing in writing with a method, evidence, cap and funding source. Resolve disputed impact claims using independent review where necessary.</a:t>
            </a:r>
          </a:p>
          <a:p xmlns:a="http://schemas.openxmlformats.org/drawingml/2006/main">
            <a:r>
              <a:t/>
            </a:r>
          </a:p>
          <a:p xmlns:a="http://schemas.openxmlformats.org/drawingml/2006/main">
            <a:r>
              <a:t>Sources checked 6 October 2026:</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Minimum internal record: unique event ID, source system, institution and owner, timezone, occurrence dates, space ID, booking state, permit state, forecast range and source, access/traffic impacts, setup/strike, last update, confidentiality and public-release flag. Limit sensitive budgets, donor/customer data and security plans to authorized roles. Do not pool attendee personal data. Agree retention and public-record obligations with City counsel, rights to correct and export, and authority to publish. Separate booking approval from marketing approval.</a:t>
            </a:r>
          </a:p>
          <a:p xmlns:a="http://schemas.openxmlformats.org/drawingml/2006/main">
            <a:r>
              <a:t/>
            </a:r>
          </a:p>
          <a:p xmlns:a="http://schemas.openxmlformats.org/drawingml/2006/main">
            <a:r>
              <a:t>Sources checked 6 October 2026:</a:t>
            </a:r>
          </a:p>
          <a:p xmlns:a="http://schemas.openxmlformats.org/drawingml/2006/main">
            <a:r>
              <a:t>https://balboapark.org/contact-us/</a:t>
            </a:r>
          </a:p>
          <a:p xmlns:a="http://schemas.openxmlformats.org/drawingml/2006/main">
            <a:r>
              <a:t>https://balboapark.org/balboa-park-private-events/</a:t>
            </a:r>
          </a:p>
          <a:p xmlns:a="http://schemas.openxmlformats.org/drawingml/2006/main">
            <a:r>
              <a:t>https://foreverbalboapark.org/special-event-rentals/</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user-supplied project briefing, 23 October 2026. Public spaces, city buildings and institutional venues have distinct operators and permission routes. Do not treat a sample listing as evidence that a place is bookable.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Prepare a costed pilot covering a coordinator, institutional staff time, software/configuration, support, accessibility, evaluation and contingency. Do not rely on future commissions to fund the essential service. Separate the coordination function from FBP commercial sales through disclosed policies and recusal. Service should report net contribution after incremental delivery costs. Existing FBP Botanical Building rentals show a local foundation: public page says rental proceeds support stewardship. Interview-reported 90/10 terms require document validation and should not be generalized.</a:t>
            </a:r>
          </a:p>
          <a:p xmlns:a="http://schemas.openxmlformats.org/drawingml/2006/main">
            <a:r>
              <a:t/>
            </a:r>
          </a:p>
          <a:p xmlns:a="http://schemas.openxmlformats.org/drawingml/2006/main">
            <a:r>
              <a:t>Sources checked 6 October 2026:</a:t>
            </a:r>
          </a:p>
          <a:p xmlns:a="http://schemas.openxmlformats.org/drawingml/2006/main">
            <a:r>
              <a:t>https://foreverbalboapark.org/special-event-rentals/</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Semrush third-party modeled monthly keyword volumes, US database, June2026 snapshot. Search counts may include repeat searches and geographically ambiguous interest, including other Balboa locations. The exact unique-person count and San Diego-only share are unavailable. Related terms are shown separately, not summed into unique reach. Annualized1.32m is arithmetic, not an observed12-month total or a forecast. Validate with a Google Ads Keyword Planner export using Google-only network, UnitedStates and global views, trailing12months, plus event/wedding/conference terms. Search Console measures this website’s impressions/clicks, not all market searches.</a:t>
            </a:r>
          </a:p>
          <a:p xmlns:a="http://schemas.openxmlformats.org/drawingml/2006/main">
            <a:r>
              <a:t/>
            </a:r>
          </a:p>
          <a:p xmlns:a="http://schemas.openxmlformats.org/drawingml/2006/main">
            <a:r>
              <a:t>Sources checked 6 October 2026:</a:t>
            </a:r>
          </a:p>
          <a:p xmlns:a="http://schemas.openxmlformats.org/drawingml/2006/main">
            <a:r>
              <a:t>https://www.semrush.com/website/balboapark.org/overview/</a:t>
            </a:r>
          </a:p>
          <a:p xmlns:a="http://schemas.openxmlformats.org/drawingml/2006/main">
            <a:r>
              <a:t>https://support.google.com/google-ads/answer/6325025?hl=en-EN</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Observed homepage has What’s Happening, This Week at Balboa Park, event details, subscription form, ticket links and private-events link. Advertising page offers enquiries. Do not claim events or inbound routes are absent or that Google never displays them. Homepage credits BPOC, the Legler Benbough Foundation and Goldlilys Media, so channel ownership and publishing rights require agreement. Semrush June2026 traffic-analytics estimate116,470 visits is a different measurement from keyword volumes and its modeled organic-search metric. Do not add or combine them. Proposed discoverability work: indexable individual event pages, accurate Event structured data, dates/location/offers, cancellation updates and Search Console testing. Google eligibility does not guarantee placement or ranking.</a:t>
            </a:r>
          </a:p>
          <a:p xmlns:a="http://schemas.openxmlformats.org/drawingml/2006/main">
            <a:r>
              <a:t/>
            </a:r>
          </a:p>
          <a:p xmlns:a="http://schemas.openxmlformats.org/drawingml/2006/main">
            <a:r>
              <a:t>Sources checked 6 October 2026:</a:t>
            </a:r>
          </a:p>
          <a:p xmlns:a="http://schemas.openxmlformats.org/drawingml/2006/main">
            <a:r>
              <a:t>https://balboapark.org/</a:t>
            </a:r>
          </a:p>
          <a:p xmlns:a="http://schemas.openxmlformats.org/drawingml/2006/main">
            <a:r>
              <a:t>https://balboapark.org/advertising-sponsorships/</a:t>
            </a:r>
          </a:p>
          <a:p xmlns:a="http://schemas.openxmlformats.org/drawingml/2006/main">
            <a:r>
              <a:t>https://www.semrush.com/website/balboapark.org/overview/</a:t>
            </a:r>
          </a:p>
          <a:p xmlns:a="http://schemas.openxmlformats.org/drawingml/2006/main">
            <a:r>
              <a:t>https://developers.google.com/search/docs/appearance/structured-data/event</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Experience research refreshed 7 October 2026. Content and link review, not a usability study, analytics audit or exhaustive test. No claim that the site lacks events. Date filters and other controls already exist. No conversion or abandonment data supplied.</a:t>
            </a:r>
          </a:p>
          <a:p xmlns:a="http://schemas.openxmlformats.org/drawingml/2006/main">
            <a:r>
              <a:t/>
            </a:r>
          </a:p>
          <a:p xmlns:a="http://schemas.openxmlformats.org/drawingml/2006/main">
            <a:r>
              <a:t>Sources checked 6 October 2026:</a:t>
            </a:r>
          </a:p>
          <a:p xmlns:a="http://schemas.openxmlformats.org/drawingml/2006/main">
            <a:r>
              <a:t>https://balboapark.org/</a:t>
            </a:r>
          </a:p>
          <a:p xmlns:a="http://schemas.openxmlformats.org/drawingml/2006/main">
            <a:r>
              <a:t>https://balboapark.org/events/</a:t>
            </a:r>
          </a:p>
          <a:p xmlns:a="http://schemas.openxmlformats.org/drawingml/2006/main">
            <a:r>
              <a:t>https://balboapark.org/event/the-sky-tonight-4-2-2/2026-10-07/</a:t>
            </a:r>
          </a:p>
          <a:p xmlns:a="http://schemas.openxmlformats.org/drawingml/2006/main">
            <a:r>
              <a:t>https://balboapark.org/balboa-park-private-events/</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Experience research refreshed 7 October 2026. Observed routes are available paths, not observed user behavior or measured click counts. Hypotheses need user testing. The multi-venue email exists today. Do not imply FBP owns it or the website. Website credit identifies BPOC, Legler Benbough Foundation funding and Goldlilys Media management.</a:t>
            </a:r>
          </a:p>
          <a:p xmlns:a="http://schemas.openxmlformats.org/drawingml/2006/main">
            <a:r>
              <a:t/>
            </a:r>
          </a:p>
          <a:p xmlns:a="http://schemas.openxmlformats.org/drawingml/2006/main">
            <a:r>
              <a:t>Sources checked 6 October 2026:</a:t>
            </a:r>
          </a:p>
          <a:p xmlns:a="http://schemas.openxmlformats.org/drawingml/2006/main">
            <a:r>
              <a:t>https://balboapark.org/</a:t>
            </a:r>
          </a:p>
          <a:p xmlns:a="http://schemas.openxmlformats.org/drawingml/2006/main">
            <a:r>
              <a:t>https://balboapark.org/balboa-park-private-events/</a:t>
            </a:r>
          </a:p>
          <a:p xmlns:a="http://schemas.openxmlformats.org/drawingml/2006/main">
            <a:r>
              <a:t>https://balboapark.org/events/</a:t>
            </a:r>
          </a:p>
          <a:p xmlns:a="http://schemas.openxmlformats.org/drawingml/2006/main">
            <a:r>
              <a:t>https://balboapark.org/event/the-sky-tonight-4-2-2/2026-10-07/</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Experience research refreshed 7 October 2026. Editable UX concept, not a screenshot of the current site. New CTA would route through agreed existing operator arrangements. Sample content does not assert real events. Photo: https://foreverbalboapark.org/wp-content/uploads/2026/03/opt-fbp-botanicabuilding-121-nosign.jpg</a:t>
            </a:r>
          </a:p>
          <a:p xmlns:a="http://schemas.openxmlformats.org/drawingml/2006/main">
            <a:r>
              <a:t/>
            </a:r>
          </a:p>
          <a:p xmlns:a="http://schemas.openxmlformats.org/drawingml/2006/main">
            <a:r>
              <a:t>Sources checked 6 October 2026:</a:t>
            </a:r>
          </a:p>
          <a:p xmlns:a="http://schemas.openxmlformats.org/drawingml/2006/main">
            <a:r>
              <a:t>https://balboapark.org/</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Experience research refreshed 7 October 2026. Recommendations synthesize current website routes and the proposed shared calendar. FBP editorial and coordination ownership is proposed, subject to agreement with website and institutional partners. Institution customer data does not automatically transfer to FBP.</a:t>
            </a:r>
          </a:p>
          <a:p xmlns:a="http://schemas.openxmlformats.org/drawingml/2006/main">
            <a:r>
              <a:t/>
            </a:r>
          </a:p>
          <a:p xmlns:a="http://schemas.openxmlformats.org/drawingml/2006/main">
            <a:r>
              <a:t>Sources checked 6 October 2026:</a:t>
            </a:r>
          </a:p>
          <a:p xmlns:a="http://schemas.openxmlformats.org/drawingml/2006/main">
            <a:r>
              <a:t>https://balboapark.org/</a:t>
            </a:r>
          </a:p>
          <a:p xmlns:a="http://schemas.openxmlformats.org/drawingml/2006/main">
            <a:r>
              <a:t>https://balboapark.org/events/</a:t>
            </a:r>
          </a:p>
          <a:p xmlns:a="http://schemas.openxmlformats.org/drawingml/2006/main">
            <a:r>
              <a:t>https://balboapark.org/event/the-sky-tonight-4-2-2/2026-10-07/</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Experience research refreshed 7 October 2026. Grounding: Chris Sichel interview pp.2–4 recommends FBP as operational partner and describes supported sales/event-production capacity. Casey Smith interview pp.7–9 discusses certain delegated outdoor areas and potential streamlining. Fleet/Steve interview pp.2–3 seeks shared event marketing and revenue neutrality for neighbors. Exact delegated areas, permit powers, fees and staffing need documentary confirmation. Current private-events page routes users to City and institutional contacts.</a:t>
            </a:r>
          </a:p>
          <a:p xmlns:a="http://schemas.openxmlformats.org/drawingml/2006/main">
            <a:r>
              <a:t/>
            </a:r>
          </a:p>
          <a:p xmlns:a="http://schemas.openxmlformats.org/drawingml/2006/main">
            <a:r>
              <a:t>Sources checked 6 October 2026:</a:t>
            </a:r>
          </a:p>
          <a:p xmlns:a="http://schemas.openxmlformats.org/drawingml/2006/main">
            <a:r>
              <a:t>https://balboapark.org/balboa-park-private-events/</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Experience research refreshed 7 October 2026. Institution and City rights follow the current public private-events description. FBP central role reflects interview recommendations, not a finalized mandate. BCCA/project conveners role here is a project-design proposal, not a claim of park-wide operational authority. Website partner identities reflect current homepage credits. Foundation support for FBP capacity is interview-attributed to Chris Sichel. Sponsors do not receive editorial or permit authority.</a:t>
            </a:r>
          </a:p>
          <a:p xmlns:a="http://schemas.openxmlformats.org/drawingml/2006/main">
            <a:r>
              <a:t/>
            </a:r>
          </a:p>
          <a:p xmlns:a="http://schemas.openxmlformats.org/drawingml/2006/main">
            <a:r>
              <a:t>Sources checked 6 October 2026:</a:t>
            </a:r>
          </a:p>
          <a:p xmlns:a="http://schemas.openxmlformats.org/drawingml/2006/main">
            <a:r>
              <a:t>https://balboapark.org/</a:t>
            </a:r>
          </a:p>
          <a:p xmlns:a="http://schemas.openxmlformats.org/drawingml/2006/main">
            <a:r>
              <a:t>https://balboapark.org/balboa-park-private-events/</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Experience research refreshed 7 October 2026. Sources: Interview Chris Sichel(1).pdf pp.2–4; Interview Guest Casey Smith.pdf pp.7–9; 1e91de1b-6b86-47bc-88e9-e01a4a0ece26_Meeting_Last_Monday_1100_PM.pdf pp.2–3; Sophia email in referenced Strategic Operating Model Deck conversation, 29 September2026. Do not generalize reported revenue splits or limited outdoor agreements to all park events. Recommended charter: named operator, routing/response standard, escalation, data permissions, conflict process, service fees and benefit sharing.</a:t>
            </a:r>
          </a:p>
          <a:p xmlns:a="http://schemas.openxmlformats.org/drawingml/2006/main">
            <a:r>
              <a:t/>
            </a:r>
          </a:p>
          <a:p xmlns:a="http://schemas.openxmlformats.org/drawingml/2006/main">
            <a:r>
              <a:t>Sources checked 6 October 2026:</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Experience research refreshed 7 October 2026. All funnel inputs are explicit assumptions. Eligible website sessions are not unique people or Google searches. Clicks=sessions*clickrate; inquiries=clicks*.20; qualified=inquiries*.25; bookings=qualified*.20; contribution=bookings*3000. $3000 is the existing deck base-case $4500 fee less $1500 direct delivery cost. This channel is a possible source of that model’s bookings, not additional revenue on top. Instrument agreed website analytics, establish a baseline and run a traffic-appropriate test. Track venue-only referrals separately from paid FBP services.</a:t>
            </a:r>
          </a:p>
          <a:p xmlns:a="http://schemas.openxmlformats.org/drawingml/2006/main">
            <a:r>
              <a:t/>
            </a:r>
          </a:p>
          <a:p xmlns:a="http://schemas.openxmlformats.org/drawingml/2006/main">
            <a:r>
              <a:t>Sources checked 6 October 2026:</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Primary vendor documentation verifies only the named capabilities. Microsoft Lists calendar views do not by themselves supply institution lanes, parking forecasting or multi-space conflict logic. Momentus Elite conflict checking warns for booked spaces, with documented limits such as prospects not triggering warnings. Neither system is established as the platform used by any benchmark in this deck. Recommended proof-of-concept tests: City event overlaps museum load-in, recurring series exception, confidential hold, cancellation/update sync, permission boundaries, approved-only publication, export and audit history. Avoid custom procurement until data-sharing and ownership rules have an accountable sponsor.</a:t>
            </a:r>
          </a:p>
          <a:p xmlns:a="http://schemas.openxmlformats.org/drawingml/2006/main">
            <a:r>
              <a:t/>
            </a:r>
          </a:p>
          <a:p xmlns:a="http://schemas.openxmlformats.org/drawingml/2006/main">
            <a:r>
              <a:t>Sources checked 6 October 2026:</a:t>
            </a:r>
          </a:p>
          <a:p xmlns:a="http://schemas.openxmlformats.org/drawingml/2006/main">
            <a:r>
              <a:t>https://support.microsoft.com/en-us/sharepoint/lists/create-a-calendar-view-from-a-list</a:t>
            </a:r>
          </a:p>
          <a:p xmlns:a="http://schemas.openxmlformats.org/drawingml/2006/main">
            <a:r>
              <a:t>https://elitesupportcenter.ungerboeck.com/hc/en-us/articles/17437538251415-Conflict-Checking</a:t>
            </a:r>
          </a:p>
          <a:p xmlns:a="http://schemas.openxmlformats.org/drawingml/2006/main">
            <a:r>
              <a:t>https://gomomentus.com/momentus-answers</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supplied benchmark deck, slides 11–16, and project briefing. AI capability is a proposed design, not a claim about deployed software. Route A can prove workflows before integration investment.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editable concept, not existing software. Institution lanes show common impacts including event setup/strike, City road activity, expected parking pressure, shared-space availability and a capacity warning. A production version should expose forecast range, last update and explanation on selection. Color must always be accompanied by text labels. Space capacity and pressure thresholds require validation with the competent operator. All sample names, schedules and conditions are fictional planning examples.</a:t>
            </a:r>
          </a:p>
          <a:p xmlns:a="http://schemas.openxmlformats.org/drawingml/2006/main">
            <a:r>
              <a:t/>
            </a:r>
          </a:p>
          <a:p xmlns:a="http://schemas.openxmlformats.org/drawingml/2006/main">
            <a:r>
              <a:t>Sources checked 6 October 2026:</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editable concept. Suggested workflow: draft, submitted, coordination review, resolved or escalated, permit process as applicable, confirmed, owner-approved public release, post-event review. Separate status dimensions prevent coordination review being mistaken for legal approval. Deterministic checks compare time/space and access windows. AI can parse a brief, identify missing information, summarize affected parties and draft alternatives using authorized data, with explanations and links back to source records. It cannot approve, silently move an event or guarantee forecast accuracy.</a:t>
            </a:r>
          </a:p>
          <a:p xmlns:a="http://schemas.openxmlformats.org/drawingml/2006/main">
            <a:r>
              <a:t/>
            </a:r>
          </a:p>
          <a:p xmlns:a="http://schemas.openxmlformats.org/drawingml/2006/main">
            <a:r>
              <a:t>Sources checked 6 October 2026:</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Proposed mailbox only, not configured or verified. Institution registers authorized senders or an institution-specific alias. Adding the address as a calendar guest or forwarding an ICS invitation creates an internal draft, not a public listing. Parse only necessary event fields, omit attendee lists and private email threads, match event UID/organizer to avoid duplicates and propagate updates/cancellations. Provide receipt with secure account link, confidence flags and missing-field prompts. Owner confirms date, timezone, venue, expected attendance, access impacts and public text. Internal sharing begins after confirmation under the agreed policy. Public discovery and newsletter permissions are distinct and default off. Standard public listing is free, with no paid service purchase required. Editorial selection is not guaranteed. AI cannot authorize public-space use.</a:t>
            </a:r>
          </a:p>
          <a:p xmlns:a="http://schemas.openxmlformats.org/drawingml/2006/main">
            <a:r>
              <a:t/>
            </a:r>
          </a:p>
          <a:p xmlns:a="http://schemas.openxmlformats.org/drawingml/2006/main">
            <a:r>
              <a:t>Sources checked 6 October 2026:</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editable public-discovery concept. Sample event titles and dates are illustrative. Photography from Forever Balboa Park rental page is used to suggest a civic/cultural visual direction, not as proof these events exist. Filters should support date, free/ticketed, audience, accessibility, venue and transit. Public publishing requires owner approval, with cancellations propagated promptly. Existing balboapark.org public submissions and other calendars should be assessed for reuse and syndication. Ticket purchase stays with the event owner.</a:t>
            </a:r>
          </a:p>
          <a:p xmlns:a="http://schemas.openxmlformats.org/drawingml/2006/main">
            <a:r>
              <a:t/>
            </a:r>
          </a:p>
          <a:p xmlns:a="http://schemas.openxmlformats.org/drawingml/2006/main">
            <a:r>
              <a:t>Sources checked 6 October 2026:</a:t>
            </a:r>
          </a:p>
          <a:p xmlns:a="http://schemas.openxmlformats.org/drawingml/2006/main">
            <a:r>
              <a:t>https://balboapark.org/contact-us/</a:t>
            </a:r>
          </a:p>
          <a:p xmlns:a="http://schemas.openxmlformats.org/drawingml/2006/main">
            <a:r>
              <a:t>https://foreverbalboapark.org/special-event-rentals/</a:t>
            </a:r>
          </a:p>
          <a:p xmlns:a="http://schemas.openxmlformats.org/drawingml/2006/main">
            <a:r>
              <a:t>Photo: https://foreverbalboapark.org/wp-content/uploads/2026/03/opt-fbp-botanicalbuilding-049.jpg</a:t>
            </a:r>
          </a:p>
          <a:p xmlns:a="http://schemas.openxmlformats.org/drawingml/2006/main">
            <a:r>
              <a:t>Photo: https://foreverbalboapark.org/wp-content/uploads/2026/03/opt-fbp-botanicalbuilding-035.jpg</a:t>
            </a:r>
          </a:p>
          <a:p xmlns:a="http://schemas.openxmlformats.org/drawingml/2006/main">
            <a:r>
              <a:t>Photo: https://foreverbalboapark.org/wp-content/uploads/2026/03/opt-fbp-sparkawards-2025-32.jpg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Proposed extension of existing Balboa Park and FBP newsletters, not a claim that neither exists. Agent selects only owner-approved records, checks dates/status, removes duplicates, drafts concise descriptions and preference-based editions. A human editor checks factual accuracy, access information, representation of institutions and sponsor disclosures before sending. Cancellation updates must reach webpages promptly and newsletter corrections where needed. Subscribe through existing site, institution opt-in invitations, QR signage and event confirmations where consent permits. Do not automatically merge institution mailing lists or subscribe attendees. Track delivered email, unique clicks, unsubscribes, referrals and attributable net income rather than relying on open rates. Newsletter is a visitor relationship asset, not a forecast of large advertising income.</a:t>
            </a:r>
          </a:p>
          <a:p xmlns:a="http://schemas.openxmlformats.org/drawingml/2006/main">
            <a:r>
              <a:t/>
            </a:r>
          </a:p>
          <a:p xmlns:a="http://schemas.openxmlformats.org/drawingml/2006/main">
            <a:r>
              <a:t>Sources checked 6 October 2026:</a:t>
            </a:r>
          </a:p>
          <a:p xmlns:a="http://schemas.openxmlformats.org/drawingml/2006/main">
            <a:r>
              <a:t>https://balboapark.org/</a:t>
            </a:r>
          </a:p>
          <a:p xmlns:a="http://schemas.openxmlformats.org/drawingml/2006/main">
            <a:r>
              <a:t>https://foreverbalboapark.org/wp-content/uploads/2026/03/FBP_AnnualReport25_online.pdf</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editable lead-generation concept. Existing private-event and venue enquiry routes should be integrated. FBP can triage requests for multi-venue receptions, weddings, conferences and off-peak group visits. Event owners retain pricing, availability, contracting and customer relationships. Agree lead attribution, duplicate-lead rules, response times, referral permission and fees before launch. No automatic commission is assumed for ordinary events, free discovery listings, or existing institution clients. Track qualified enquiry, accepted referral, proposal, win, gross booking value and FBP retained fee separately. Research precedent: Fed Square reports five multi-venue bookings and16% more booked events following B2B strategy, not a transferable Balboa forecast.</a:t>
            </a:r>
          </a:p>
          <a:p xmlns:a="http://schemas.openxmlformats.org/drawingml/2006/main">
            <a:r>
              <a:t/>
            </a:r>
          </a:p>
          <a:p xmlns:a="http://schemas.openxmlformats.org/drawingml/2006/main">
            <a:r>
              <a:t>Sources checked 6 October 2026:</a:t>
            </a:r>
          </a:p>
          <a:p xmlns:a="http://schemas.openxmlformats.org/drawingml/2006/main">
            <a:r>
              <a:t>https://balboapark.org/balboa-park-private-events/</a:t>
            </a:r>
          </a:p>
          <a:p xmlns:a="http://schemas.openxmlformats.org/drawingml/2006/main">
            <a:r>
              <a:t>https://foreverbalboapark.org/special-event-rentals/</a:t>
            </a:r>
          </a:p>
          <a:p xmlns:a="http://schemas.openxmlformats.org/drawingml/2006/main">
            <a:r>
              <a:t>https://cdn.artsprecinct.melbourne/assets/Melbourne-Arts-Precinct-Corporation-Annual-Report-2024-25.pdf</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Illustrative newsletter mechanics, no existing mailing-list analytics supplied. Average20,000subscribers x52editions x95%delivery x3%click-through per delivered email =29,640annualclicks. At5%purchase conversion =1,482transactions; at$4net contracted commission =$5,928. These would be a subset of the base-case4,000ticket/pass referrals, not additional revenue. Remaining2,518would need website or partner channels. Commission is only recognized with an agreed entitlement and tracked booking; normal free listings do not imply a charge. Unsubscribes, list growth and deliverability determine the average active list. Sponsor packages in the scenario combine web, newsletter and agreed event activations, not email display inventory alone. No current subscriber base, growth rate or conversion performance is asserted.</a:t>
            </a:r>
          </a:p>
          <a:p xmlns:a="http://schemas.openxmlformats.org/drawingml/2006/main">
            <a:r>
              <a:t/>
            </a:r>
          </a:p>
          <a:p xmlns:a="http://schemas.openxmlformats.org/drawingml/2006/main">
            <a:r>
              <a:t>Sources checked 6 October 2026:</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editable executive concept. Illustrative event total and attendance range are not project findings or a calculated live forecast. Visit totals across events can double count people. Production dashboard should distinguish expected event attendance, simultaneous occupancy, parking demand and observed actuals. Identify event overlaps, confidence, data freshness and accountable owners. Collaboration suggestions should be optional and not expose confidential commercial information.</a:t>
            </a:r>
          </a:p>
          <a:p xmlns:a="http://schemas.openxmlformats.org/drawingml/2006/main">
            <a:r>
              <a:t/>
            </a:r>
          </a:p>
          <a:p xmlns:a="http://schemas.openxmlformats.org/drawingml/2006/main">
            <a:r>
              <a:t>Sources checked 6 October 2026:</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City budget figures verified in adopted departmental PDFs, not earlier proposed reductions. OSP FY2026 budget9,589,606 vs FY2027adopted4,872,000, reduction4,717,606/49.195%. BalboaParkDivision expenditure15,533,771 vs18,050,079, rise2,516,308/16.199%. Expenditure is not net City subsidy and may reflect transfers or changed responsibilities. City parks report also describes custodial, ranger and security service reductions, so rising division spending does not establish improved service. Park-specific grant loss requires a recipient-level FY2026/FY2027 reconciliation. No verified single combined Balboa shortfall is established here. Needed bridge: affected institution grants, defined operating service deficits, other confirmed replacements, and separately the capital-maintenance backlog. City parking webpage confirms settlement ending paid parking1Jan2027. Do not add a forgone parking estimate to a grant reduction without reconciling funds.</a:t>
            </a:r>
          </a:p>
          <a:p xmlns:a="http://schemas.openxmlformats.org/drawingml/2006/main">
            <a:r>
              <a:t/>
            </a:r>
          </a:p>
          <a:p xmlns:a="http://schemas.openxmlformats.org/drawingml/2006/main">
            <a:r>
              <a:t>Sources checked 6 October 2026:</a:t>
            </a:r>
          </a:p>
          <a:p xmlns:a="http://schemas.openxmlformats.org/drawingml/2006/main">
            <a:r>
              <a:t>https://www.sandiego.gov/sites/default/files/2026-08/fy27ab_v2parkandrec.pdf</a:t>
            </a:r>
          </a:p>
          <a:p xmlns:a="http://schemas.openxmlformats.org/drawingml/2006/main">
            <a:r>
              <a:t>https://www.sandiego.gov/sites/default/files/2026-08/fy27ab_v2specialpromo.pdf</a:t>
            </a:r>
          </a:p>
          <a:p xmlns:a="http://schemas.openxmlformats.org/drawingml/2006/main">
            <a:r>
              <a:t>https://www.sandiego.gov/parking/balboapark</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FBPFY2025 annual report PDFp9: total income7,412,906, expenses4,789,401. Report explains the majority of the surplus consists of donor-restricted advances for multi-year capital projects. Difference2,623,505 is not freely available recurring cash. FY2024 audited statement of activities printedp4/PDFp6 shows rental816,941 and visitor-center1,198,270. Both are income before associated expenses and must not be counted as incremental funding from this proposal. Rental includes existing House of Hospitality arrangements, not solely event bookings. Business case below includes only illustrative new activity after delivery costs; it does not raid restricted funds or assume existing income transfers to the new service.</a:t>
            </a:r>
          </a:p>
          <a:p xmlns:a="http://schemas.openxmlformats.org/drawingml/2006/main">
            <a:r>
              <a:t/>
            </a:r>
          </a:p>
          <a:p xmlns:a="http://schemas.openxmlformats.org/drawingml/2006/main">
            <a:r>
              <a:t>Sources checked 6 October 2026:</a:t>
            </a:r>
          </a:p>
          <a:p xmlns:a="http://schemas.openxmlformats.org/drawingml/2006/main">
            <a:r>
              <a:t>https://foreverbalboapark.org/wp-content/uploads/2026/03/FBP_AnnualReport25_online.pdf</a:t>
            </a:r>
          </a:p>
          <a:p xmlns:a="http://schemas.openxmlformats.org/drawingml/2006/main">
            <a:r>
              <a:t>https://foreverbalboapark.org/wp-content/uploads/2025/01/Forever-Balboa-Park-FS.pdf</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Calculated scenarios, annual steady state, USD. Event services:30/80/160bookings x gross fee3,000/4,500/6,000 =90k/360k/960k. Direct event delivery1,000/1,500/2,000 each =30k/120k/320k. Sponsorship2/4/6packages x25k/50k/75k =50k/200k/450k with20% fulfilment cost10k/40k/90k. Ticket/pass referrals1k/4k/10k transactions x$4 retained contracted commission=4k/16k/40k; already net of per-transaction leakage. New unrestricted support30k/100k/250k with20% incremental fundraising cost6k/20k/50k. Totalincome174k/676k/1.7m; direct46k/180k/460k; fixed220k/300k/450k; net−92k/196k/790k. No fixed-cost double counting in event costs. Sponsorship includes newsletter/web/events in one package, not overlapping separate sales. All counts, prices, margins and rights are unvalidated modeling inputs. Institutions retain venue/ticket revenue; model fees are separate opted-in services. Excludes one-time setup and timing/ramp effects.</a:t>
            </a:r>
          </a:p>
          <a:p xmlns:a="http://schemas.openxmlformats.org/drawingml/2006/main">
            <a:r>
              <a:t/>
            </a:r>
          </a:p>
          <a:p xmlns:a="http://schemas.openxmlformats.org/drawingml/2006/main">
            <a:r>
              <a:t>Sources checked 6 October 2026:</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Base case event contribution4,500fee minus1,500delivery=3,000perbooking. Non-event contribution160k sponsor +16k referral +80k support=256k. Fixedcost300k leaves44k, so ceiling44k/3k=15bookings for steady-state operating break-even only if all other assumptions deliver. To achieve196k net requires80bookings.400qualified x20%=80;1,600inquiries x25%=400. Existing-site visit estimate is not proof of enquiry volume, and traffic may be consumer rather than B2B. Assign inbound, partner referral, conference/hotel and outbound channels. Startup120k excluded from annual scenario. Even a full steady-state year at base net196k leaves76k after that one-time allowance; this is not a first-year forecast. Agree loaded compensation, procurement quotes, staffing time and channel rights.</a:t>
            </a:r>
          </a:p>
          <a:p xmlns:a="http://schemas.openxmlformats.org/drawingml/2006/main">
            <a:r>
              <a:t/>
            </a:r>
          </a:p>
          <a:p xmlns:a="http://schemas.openxmlformats.org/drawingml/2006/main">
            <a:r>
              <a:t>Sources checked 6 October 2026:</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Required bookings = ceiling((targetnet +300,000fixedcost −256,000non-eventcontribution)/3,000eventcontribution). For1m,2m,5m:348,682,1682. Weekly figures divide by52. This deliberately exposes the scale challenge and is not a capacity forecast. Fixed costs would likely increase at such scale, so this understates the true requirement. Each booking must be incremental and eligible for paid optional services; listing self-hosted events remains free. Additional capital fundraising/endowment income and recurring sponsor or service agreements need their own case. Do not add modeled institution uplift to FBP surplus. Negotiate protection of agreed baseline City services and ring-fence new stewardship proceeds to avoid automatic offset by further reductions.</a:t>
            </a:r>
          </a:p>
          <a:p xmlns:a="http://schemas.openxmlformats.org/drawingml/2006/main">
            <a:r>
              <a:t/>
            </a:r>
          </a:p>
          <a:p xmlns:a="http://schemas.openxmlformats.org/drawingml/2006/main">
            <a:r>
              <a:t>Sources checked 6 October 2026:</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Pilot should cover a meaningful shared-space interface such as the Fleet/Natural History Museum area, subject to consent, and include City-originated activity. The August project discussion names December Nights 2027 as a milestone. Use a selected zone or operational scenario as an initial test rather than promising to redesign the entire festival. Baseline current effort and incident patterns before launch. After 90 days, evaluate continuation and expansion against partner-agreed criteria.</a:t>
            </a:r>
          </a:p>
          <a:p xmlns:a="http://schemas.openxmlformats.org/drawingml/2006/main">
            <a:r>
              <a:t/>
            </a:r>
          </a:p>
          <a:p xmlns:a="http://schemas.openxmlformats.org/drawingml/2006/main">
            <a:r>
              <a:t>Sources checked 6 October 2026:</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Proposal for stakeholder discussion. No agreements or approvals implied. Success measures should include data coverage, days of advance notice, time to resolve issues, avoidable access incidents, incremental staff effort, institution net impact and satisfaction, public-access outcomes, and qualified collaboration opportunities. Agree definitions and baselines before selecting numeric targets.</a:t>
            </a:r>
          </a:p>
          <a:p xmlns:a="http://schemas.openxmlformats.org/drawingml/2006/main">
            <a:r>
              <a:t/>
            </a:r>
          </a:p>
          <a:p xmlns:a="http://schemas.openxmlformats.org/drawingml/2006/main">
            <a:r>
              <a:t>Sources checked 6 October 2026:</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Interviews contain transcription errors, inconsistent names and different views. Avoid using unverified deferred-maintenance totals, hotel/Navy-land claims, parking-policy assertions or a universal 90/10 split. The wider workshop output and financing white paper are mentioned in interviews but were not supplied, so their completion or findings are not assumed. Research focuses on relevant governance, event operation and platform evidence. Photos are source-attributed, with individual photographer credit when found.</a:t>
            </a:r>
          </a:p>
          <a:p xmlns:a="http://schemas.openxmlformats.org/drawingml/2006/main">
            <a:r>
              <a:t/>
            </a:r>
          </a:p>
          <a:p xmlns:a="http://schemas.openxmlformats.org/drawingml/2006/main">
            <a:r>
              <a:t>Sources checked 6 October 2026:</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Files: Howard Blackson - Interview.pdf; Interview Chris Sichel(1).pdf; Michael Stepner - Interview.pdf; 1e91de1b-6b86-47bc-88e9-e01a4a0ece26_Meeting_Last_Monday_1100_PM.pdf; Interview Guest Casey Smith.pdf; 62e9d4ce-2e39-4e35-9099-916304ca078c_July_15_2026_532_PM(1).pdf; d3298bc4-0640-4d87-aaf5-eb241bc362e4_Last_Wednesday_547_PM(1).pdf; 12383d65dfa-44b9-4471-a3cd-12f64a2bb6c4_August_13_2026_441_PM.pdf. Prior conversation: Strategic Operating Model Deck, conversation ID 6ac4b909-91ec-83eb-975f-8237dbfa890e.</a:t>
            </a:r>
          </a:p>
          <a:p xmlns:a="http://schemas.openxmlformats.org/drawingml/2006/main">
            <a:r>
              <a:t/>
            </a:r>
          </a:p>
          <a:p xmlns:a="http://schemas.openxmlformats.org/drawingml/2006/main">
            <a:r>
              <a:t>Sources checked 6 October 2026:</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Further primary sources include MQ Summer Stage and site event rules, South Bank strategic partnership working and Lincoln Center Campus Fund.</a:t>
            </a:r>
          </a:p>
          <a:p xmlns:a="http://schemas.openxmlformats.org/drawingml/2006/main">
            <a:r>
              <a:t/>
            </a:r>
          </a:p>
          <a:p xmlns:a="http://schemas.openxmlformats.org/drawingml/2006/main">
            <a:r>
              <a:t>Sources checked 6 October 2026:</a:t>
            </a:r>
          </a:p>
          <a:p xmlns:a="http://schemas.openxmlformats.org/drawingml/2006/main">
            <a:r>
              <a:t>https://www.lincolncenter.org/i/about</a:t>
            </a:r>
          </a:p>
          <a:p xmlns:a="http://schemas.openxmlformats.org/drawingml/2006/main">
            <a:r>
              <a:t>https://res.cloudinary.com/lcpa-fountain/image/upload/niwonxm9iflxomsrlslo</a:t>
            </a:r>
          </a:p>
          <a:p xmlns:a="http://schemas.openxmlformats.org/drawingml/2006/main">
            <a:r>
              <a:t>https://www.lincolncenter.org/series/summer-for-the-city/v/calendar</a:t>
            </a:r>
          </a:p>
          <a:p xmlns:a="http://schemas.openxmlformats.org/drawingml/2006/main">
            <a:r>
              <a:t>https://www.lincolncenter.org/support/</a:t>
            </a:r>
          </a:p>
          <a:p xmlns:a="http://schemas.openxmlformats.org/drawingml/2006/main">
            <a:r>
              <a:t>https://www.mqw.at/en/the-mq/organization/</a:t>
            </a:r>
          </a:p>
          <a:p xmlns:a="http://schemas.openxmlformats.org/drawingml/2006/main">
            <a:r>
              <a:t>https://www.mqw.at/en/rentals/</a:t>
            </a:r>
          </a:p>
          <a:p xmlns:a="http://schemas.openxmlformats.org/drawingml/2006/main">
            <a:r>
              <a:t>https://www.mqw.at/en/program/mq-summer-stage/</a:t>
            </a:r>
          </a:p>
          <a:p xmlns:a="http://schemas.openxmlformats.org/drawingml/2006/main">
            <a:r>
              <a:t>https://transparenzportal.gv.at/tdb/tp/leistung/1065671.html</a:t>
            </a:r>
          </a:p>
          <a:p xmlns:a="http://schemas.openxmlformats.org/drawingml/2006/main">
            <a:r>
              <a:t>https://service.mqw.at/wp-content/uploads/2024/10/MQ-Haus-und-Veranstaltungsordnung-Areal.pdf</a:t>
            </a:r>
          </a:p>
          <a:p xmlns:a="http://schemas.openxmlformats.org/drawingml/2006/main">
            <a:r>
              <a:t>https://southbankbid.co.uk/about-us</a:t>
            </a:r>
          </a:p>
          <a:p xmlns:a="http://schemas.openxmlformats.org/drawingml/2006/main">
            <a:r>
              <a:t>https://southbankbid.co.uk/assets/publications/south-bank-bid-third-term-business-plan-%281%29.pdf</a:t>
            </a:r>
          </a:p>
          <a:p xmlns:a="http://schemas.openxmlformats.org/drawingml/2006/main">
            <a:r>
              <a:t>https://southbank.london/whats-on</a:t>
            </a:r>
          </a:p>
          <a:p xmlns:a="http://schemas.openxmlformats.org/drawingml/2006/main">
            <a:r>
              <a:t>https://southbankbid.co.uk/services/business-support/strategic-partnership-working</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and image attribution. Photographers identified where public source provides credit: MuseumsQuartier Summer Stage, Thomas Meyer; Fed Square Candlelight Concert, Damien Raggatt; South Bank London riverside terrace image, Naomi (credit as supplied by website asset). Lincoln Center, Forever Balboa Park and Forest Park Forever photos from their official websites, individual photographer not established. Exact asset URLs in slide notes. No claim that photo permissions transfer with this deck.</a:t>
            </a:r>
          </a:p>
          <a:p xmlns:a="http://schemas.openxmlformats.org/drawingml/2006/main">
            <a:r>
              <a:t/>
            </a:r>
          </a:p>
          <a:p xmlns:a="http://schemas.openxmlformats.org/drawingml/2006/main">
            <a:r>
              <a:t>Sources checked 6 October 2026:</a:t>
            </a:r>
          </a:p>
          <a:p xmlns:a="http://schemas.openxmlformats.org/drawingml/2006/main">
            <a:r>
              <a:t>https://fedsquare.com/about</a:t>
            </a:r>
          </a:p>
          <a:p xmlns:a="http://schemas.openxmlformats.org/drawingml/2006/main">
            <a:r>
              <a:t>https://fedsquare.com/plan-your-event</a:t>
            </a:r>
          </a:p>
          <a:p xmlns:a="http://schemas.openxmlformats.org/drawingml/2006/main">
            <a:r>
              <a:t>https://fedsquare.com/site-induction</a:t>
            </a:r>
          </a:p>
          <a:p xmlns:a="http://schemas.openxmlformats.org/drawingml/2006/main">
            <a:r>
              <a:t>https://www.parliament.vic.gov.au/globalassets/tabled-paper-documents/tabled-paper-7669/melbourne_arts_precinct_corporation_annual_report_2022-23.pdf</a:t>
            </a:r>
          </a:p>
          <a:p xmlns:a="http://schemas.openxmlformats.org/drawingml/2006/main">
            <a:r>
              <a:t>https://cdn.artsprecinct.melbourne/assets/Melbourne-Arts-Precinct-Corporation-Annual-Report-2024-25.pdf</a:t>
            </a:r>
          </a:p>
          <a:p xmlns:a="http://schemas.openxmlformats.org/drawingml/2006/main">
            <a:r>
              <a:t>https://fedsquare.com/media-centre</a:t>
            </a:r>
          </a:p>
          <a:p xmlns:a="http://schemas.openxmlformats.org/drawingml/2006/main">
            <a:r>
              <a:t>https://www.forestparkforever.org/news/2024/forest-park-forever-city-of-st-louis-renew-public-private-partnership-to-sustain-forest-park-for-decades</a:t>
            </a:r>
          </a:p>
          <a:p xmlns:a="http://schemas.openxmlformats.org/drawingml/2006/main">
            <a:r>
              <a:t>https://www.forestparkforever.org/rentals</a:t>
            </a:r>
          </a:p>
          <a:p xmlns:a="http://schemas.openxmlformats.org/drawingml/2006/main">
            <a:r>
              <a:t>https://www.forestparkforever.org/calendar</a:t>
            </a:r>
          </a:p>
          <a:p xmlns:a="http://schemas.openxmlformats.org/drawingml/2006/main">
            <a:r>
              <a:t>https://foreverbalboapark.org/special-event-rentals/</a:t>
            </a:r>
          </a:p>
          <a:p xmlns:a="http://schemas.openxmlformats.org/drawingml/2006/main">
            <a:r>
              <a:t>https://balboapark.org/contact-us/</a:t>
            </a:r>
          </a:p>
          <a:p xmlns:a="http://schemas.openxmlformats.org/drawingml/2006/main">
            <a:r>
              <a:t>https://balboapark.org/balboa-park-private-events/</a:t>
            </a:r>
          </a:p>
          <a:p xmlns:a="http://schemas.openxmlformats.org/drawingml/2006/main">
            <a:r>
              <a:t>https://support.microsoft.com/en-us/sharepoint/lists/create-a-calendar-view-from-a-list</a:t>
            </a:r>
          </a:p>
          <a:p xmlns:a="http://schemas.openxmlformats.org/drawingml/2006/main">
            <a:r>
              <a:t>https://elitesupportcenter.ungerboeck.com/hc/en-us/articles/17437538251415-Conflict-Checking</a:t>
            </a:r>
          </a:p>
          <a:p xmlns:a="http://schemas.openxmlformats.org/drawingml/2006/main">
            <a:r>
              <a:t>https://gomomentus.com/momentus-answers</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Interpretation: paid services are opt-in packages such as multi-venue coordination and production support, separate from venue rental and free listings. Sponsorship is a bundled park-wide partnership, not newsletter ads alone. Ticket/pass referral income needs signed agreements; free ordinary listings carry no commission. New unrestricted support is attributable new giving, not restricted capital contributions or existing donors merely shifted channels. Cost20% is an assumption, not an established nonprofit fundraising benchmark. Evaluate institution foregone margin, access costs and public-benefit outcomes separately; none are assumed zero or counted as FBP income.</a:t>
            </a:r>
          </a:p>
          <a:p xmlns:a="http://schemas.openxmlformats.org/drawingml/2006/main">
            <a:r>
              <a:t/>
            </a:r>
          </a:p>
          <a:p xmlns:a="http://schemas.openxmlformats.org/drawingml/2006/main">
            <a:r>
              <a:t>Sources checked 6 October 2026:</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periods are visible on individual slides. Google structured data gives eligibility, not guaranteed search placement. No Search Console, Google Analytics, mailing-list or CRM account was available for first-party conversion validation.</a:t>
            </a:r>
          </a:p>
          <a:p xmlns:a="http://schemas.openxmlformats.org/drawingml/2006/main">
            <a:r>
              <a:t/>
            </a:r>
          </a:p>
          <a:p xmlns:a="http://schemas.openxmlformats.org/drawingml/2006/main">
            <a:r>
              <a:t>Sources checked 6 October 2026:</a:t>
            </a:r>
          </a:p>
          <a:p xmlns:a="http://schemas.openxmlformats.org/drawingml/2006/main">
            <a:r>
              <a:t>https://www.semrush.com/website/balboapark.org/overview/</a:t>
            </a:r>
          </a:p>
          <a:p xmlns:a="http://schemas.openxmlformats.org/drawingml/2006/main">
            <a:r>
              <a:t>https://support.google.com/google-ads/answer/6325025?hl=en-EN</a:t>
            </a:r>
          </a:p>
          <a:p xmlns:a="http://schemas.openxmlformats.org/drawingml/2006/main">
            <a:r>
              <a:t>https://balboapark.org/</a:t>
            </a:r>
          </a:p>
          <a:p xmlns:a="http://schemas.openxmlformats.org/drawingml/2006/main">
            <a:r>
              <a:t>https://balboapark.org/advertising-sponsorships/</a:t>
            </a:r>
          </a:p>
          <a:p xmlns:a="http://schemas.openxmlformats.org/drawingml/2006/main">
            <a:r>
              <a:t>https://cdn.artsprecinct.melbourne/assets/Melbourne-Arts-Precinct-Corporation-Annual-Report-2024-25.pdf</a:t>
            </a:r>
          </a:p>
          <a:p xmlns:a="http://schemas.openxmlformats.org/drawingml/2006/main">
            <a:r>
              <a:t>https://developers.google.com/search/docs/appearance/structured-data/event</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adopted budget figures rather than proposed cuts. Funding sources have different legal restrictions, beneficiaries and periods. Capital maintenance backlog is a stock and must not be added to a recurring annual gap. All operating-scenario income is incremental and excludes existing FBP revenues.</a:t>
            </a:r>
          </a:p>
          <a:p xmlns:a="http://schemas.openxmlformats.org/drawingml/2006/main">
            <a:r>
              <a:t/>
            </a:r>
          </a:p>
          <a:p xmlns:a="http://schemas.openxmlformats.org/drawingml/2006/main">
            <a:r>
              <a:t>Sources checked 6 October 2026:</a:t>
            </a:r>
          </a:p>
          <a:p xmlns:a="http://schemas.openxmlformats.org/drawingml/2006/main">
            <a:r>
              <a:t>https://www.sandiego.gov/sites/default/files/2026-08/fy27ab_v2parkandrec.pdf</a:t>
            </a:r>
          </a:p>
          <a:p xmlns:a="http://schemas.openxmlformats.org/drawingml/2006/main">
            <a:r>
              <a:t>https://www.sandiego.gov/sites/default/files/2026-08/fy27ab_v2specialpromo.pdf</a:t>
            </a:r>
          </a:p>
          <a:p xmlns:a="http://schemas.openxmlformats.org/drawingml/2006/main">
            <a:r>
              <a:t>https://foreverbalboapark.org/wp-content/uploads/2026/03/FBP_AnnualReport25_online.pdf</a:t>
            </a:r>
          </a:p>
          <a:p xmlns:a="http://schemas.openxmlformats.org/drawingml/2006/main">
            <a:r>
              <a:t>https://foreverbalboapark.org/wp-content/uploads/2025/01/Forever-Balboa-Park-FS.pdf</a:t>
            </a:r>
          </a:p>
          <a:p xmlns:a="http://schemas.openxmlformats.org/drawingml/2006/main">
            <a:r>
              <a:t>https://www.sandiego.gov/parking/balboapark</a:t>
            </a:r>
          </a:p>
          <a:p xmlns:a="http://schemas.openxmlformats.org/drawingml/2006/main">
            <a:r>
              <a:t>https://www.forestparkforever.org/news/steinberg-at-the-glade</a:t>
            </a:r>
          </a:p>
          <a:p xmlns:a="http://schemas.openxmlformats.org/drawingml/2006/main">
            <a:r>
              <a:t>https://www.mqw.at/en/mq-press-page/general-information/</a:t>
            </a:r>
          </a:p>
          <a:p xmlns:a="http://schemas.openxmlformats.org/drawingml/2006/main">
            <a:r>
              <a:t>https://transparenzportal.gv.at/tdb/tp/leistung/1065671.html</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Benchmark update checked 7 October 2026. Lincoln Park Conservancy lists 1214 acres and 20m+ annual visitors without measurement year or method. Park District description lists 1188.62 acres with a conflicting historical figure. Use rounded 1200 acres, about486ha, avoiding false precision. Size conversions calculated using1acre=0.40468564224ha. Forest current About page and2024renewal describe1300acres; other publications use differentareafigures, so retainoperatorboundary. MQ2025reportprintedpp6–9:59095m² propertyland,114310m²grossfloorarea,26573m²unbuilt and32522m²built. Do not substitute grossfloorarea forland. 5m visitorsreport2025. Lincoln2026festivalpressrelease gives16acres and1.6m cumulativefestivalvisitorssince2022, notannualcampuscount. Fedreportprintedpp28–29gives10m+peryear. 5000m² is MainSquare only. SouthBank2026March9reportgives38m+footfall2025,notSouthbankCentre attendance.</a:t>
            </a:r>
          </a:p>
          <a:p xmlns:a="http://schemas.openxmlformats.org/drawingml/2006/main">
            <a:r>
              <a:t/>
            </a:r>
          </a:p>
          <a:p xmlns:a="http://schemas.openxmlformats.org/drawingml/2006/main">
            <a:r>
              <a:t>Sources checked 6 October 2026:</a:t>
            </a:r>
          </a:p>
          <a:p xmlns:a="http://schemas.openxmlformats.org/drawingml/2006/main">
            <a:r>
              <a:t>https://www.chicagoparkdistrict.com/parks-facilities/lincoln-abraham-park</a:t>
            </a:r>
          </a:p>
          <a:p xmlns:a="http://schemas.openxmlformats.org/drawingml/2006/main">
            <a:r>
              <a:t>https://www.lincolnparkconservancy.org/about-us/about-lincoln-park/</a:t>
            </a:r>
          </a:p>
          <a:p xmlns:a="http://schemas.openxmlformats.org/drawingml/2006/main">
            <a:r>
              <a:t>https://www.sandiego.gov/planning/work/balboa-park-master-plan-update</a:t>
            </a:r>
          </a:p>
          <a:p xmlns:a="http://schemas.openxmlformats.org/drawingml/2006/main">
            <a:r>
              <a:t>https://www.forestparkforever.org/about</a:t>
            </a:r>
          </a:p>
          <a:p xmlns:a="http://schemas.openxmlformats.org/drawingml/2006/main">
            <a:r>
              <a:t>https://www.forestparkforever.org/news/2024/forest-park-forever-city-of-st-louis-renew-public-private-partnership-to-sustain-forest-park-for-decades</a:t>
            </a:r>
          </a:p>
          <a:p xmlns:a="http://schemas.openxmlformats.org/drawingml/2006/main">
            <a:r>
              <a:t>https://pressroom.lincolncenter.org/press-releases/view/69dfd30b658f89d111bbb80a</a:t>
            </a:r>
          </a:p>
          <a:p xmlns:a="http://schemas.openxmlformats.org/drawingml/2006/main">
            <a:r>
              <a:t>https://www.mqw.at/documents/42/MQ_Jahresbericht-2025-versand.pdf</a:t>
            </a:r>
          </a:p>
          <a:p xmlns:a="http://schemas.openxmlformats.org/drawingml/2006/main">
            <a:r>
              <a:t>https://cdn.artsprecinct.melbourne/assets/Melbourne-Arts-Precinct-Corporation-Annual-Report-2024-25.pdf</a:t>
            </a:r>
          </a:p>
          <a:p xmlns:a="http://schemas.openxmlformats.org/drawingml/2006/main">
            <a:r>
              <a:t>https://fedsquare.com/venues/main-square</a:t>
            </a:r>
          </a:p>
          <a:p xmlns:a="http://schemas.openxmlformats.org/drawingml/2006/main">
            <a:r>
              <a:t>https://southbankbid.co.uk/news/key-takeaways-from-our-latest-data-research-insights-event</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Benchmark update checked 7 October 2026. Chicago figures are zoo-only, not Conservancy or total park accounts. Zoo FY2025 audited statement p4, note1 p8 and note2 p9. LCPA2025 consolidatedstatementprintedp4:revenue245111,expense229886,surplus15225(allUS$000). Generaloperatingrevenues172505less172846=-341beforetransfers. FPF2024statementofactivitiesprintedp4:53527606support/revenue,21142072expenses,32385534netassetincrease;restricted31399526,unrestricted986008. This is as stated inactivities; does not represent eventprofit or freecash. MAPCo2025comprehensiveoperatingstatementprintedp190:revenue/income62768494;operatingincome29436815;netresult-15001921. NotFedSquarestandaloneprofit. Avoid subtracting selectedeventcostsfromeventrevenue as netprofitbecause overhead and scope differ.</a:t>
            </a:r>
          </a:p>
          <a:p xmlns:a="http://schemas.openxmlformats.org/drawingml/2006/main">
            <a:r>
              <a:t/>
            </a:r>
          </a:p>
          <a:p xmlns:a="http://schemas.openxmlformats.org/drawingml/2006/main">
            <a:r>
              <a:t>Sources checked 6 October 2026:</a:t>
            </a:r>
          </a:p>
          <a:p xmlns:a="http://schemas.openxmlformats.org/drawingml/2006/main">
            <a:r>
              <a:t>https://www.lpzoo.org/wp-content/uploads/2025/11/101286-Lincoln-Park-Zoo-0325-AUD-FS-Final.pdf</a:t>
            </a:r>
          </a:p>
          <a:p xmlns:a="http://schemas.openxmlformats.org/drawingml/2006/main">
            <a:r>
              <a:t>https://res.cloudinary.com/lcpa-fountain/image/upload/niwonxm9iflxomsrlslo</a:t>
            </a:r>
          </a:p>
          <a:p xmlns:a="http://schemas.openxmlformats.org/drawingml/2006/main">
            <a:r>
              <a:t>https://www.forestparkforever.org/s/2024_Forest_Park_Forever_FINAL_FS.pdf</a:t>
            </a:r>
          </a:p>
          <a:p xmlns:a="http://schemas.openxmlformats.org/drawingml/2006/main">
            <a:r>
              <a:t>https://cdn.artsprecinct.melbourne/assets/Melbourne-Arts-Precinct-Corporation-Annual-Report-2024-25.pdf</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Benchmark update checked 7 October 2026. LCPA hallsfigureexcludesUS$14.1mredevelopmentdeferredrevenuerecognitionincludedinconsolidatedhallstotalUS$64.872m. Fedfinancialsnote2.1givesevents4316172,sponsorship539878,tenancy19565002,carpark5011464AUD. FPFother335985cannotbeclassifiedwhollycommercial. MQ2025publicannualreportreviewedforfinancialterms; usablecomparablerevenue/profitnotestablished. Federalportaloperatinggrantnotusedasrevenueproxy. SouthBank2026–27plan1576792total,1440000levy+55125newdevelopments. NooperatingsurplusverifiedforSouthBankorMQ.</a:t>
            </a:r>
          </a:p>
          <a:p xmlns:a="http://schemas.openxmlformats.org/drawingml/2006/main">
            <a:r>
              <a:t/>
            </a:r>
          </a:p>
          <a:p xmlns:a="http://schemas.openxmlformats.org/drawingml/2006/main">
            <a:r>
              <a:t>Sources checked 6 October 2026:</a:t>
            </a:r>
          </a:p>
          <a:p xmlns:a="http://schemas.openxmlformats.org/drawingml/2006/main">
            <a:r>
              <a:t>https://www.lpzoo.org/wp-content/uploads/2025/11/101286-Lincoln-Park-Zoo-0325-AUD-FS-Final.pdf</a:t>
            </a:r>
          </a:p>
          <a:p xmlns:a="http://schemas.openxmlformats.org/drawingml/2006/main">
            <a:r>
              <a:t>https://res.cloudinary.com/lcpa-fountain/image/upload/niwonxm9iflxomsrlslo</a:t>
            </a:r>
          </a:p>
          <a:p xmlns:a="http://schemas.openxmlformats.org/drawingml/2006/main">
            <a:r>
              <a:t>https://cdn.artsprecinct.melbourne/assets/Melbourne-Arts-Precinct-Corporation-Annual-Report-2024-25.pdf</a:t>
            </a:r>
          </a:p>
          <a:p xmlns:a="http://schemas.openxmlformats.org/drawingml/2006/main">
            <a:r>
              <a:t>https://www.forestparkforever.org/s/2024_Forest_Park_Forever_FINAL_FS.pdf</a:t>
            </a:r>
          </a:p>
          <a:p xmlns:a="http://schemas.openxmlformats.org/drawingml/2006/main">
            <a:r>
              <a:t>https://www.mqw.at/documents/42/MQ_Jahresbericht-2025-versand.pdf</a:t>
            </a:r>
          </a:p>
          <a:p xmlns:a="http://schemas.openxmlformats.org/drawingml/2006/main">
            <a:r>
              <a:t>https://www.mqw.at/en/rentals/</a:t>
            </a:r>
          </a:p>
          <a:p xmlns:a="http://schemas.openxmlformats.org/drawingml/2006/main">
            <a:r>
              <a:t>https://southbankbid.co.uk/assets/publications/south-bank-bid-third-term-business-plan-%281%29.pdf</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Benchmark update checked 7 October 2026. Lincoln Park scores 5 stakeholder fit, 5 park fit, 4 coordination and 4 commercial lesson. The park district differs from San Diego City governance. Commercial lesson derives from zoo agreement, not Conservancy revenue. No verified park-wide internal calendar. Unweightedsubjectiverelevanceassessmentbasedonreviewedevidence. Stakeholderfitcriteria:municipalpublicspace,separatesteward/conservancy,independentinstitutions. Parkfit:largeopenmunicipalparkwithcultureandrecreation. Coordinationlesson:transferablegovernance/sharedservices/eventdelivery,notsoftwarematurity. Commerciallesson:documentedrelevantvenue/serviceincomeanddiversification,notprofitranking. Intermediate2/4indicatebetweenscaleanchors. Forest5/5becauseCity+nonprofit+institutionsatcomparablescale;commercial2becausemainfundingisgiving/investments. Lincolncoord5forcommonservices,notverifiedweeklysoftware. Fedcommercial5forreportedbusinesscategoriesandmulti-venuebookings. Noglobaloverallrankbecausecriteriahavedifferentpurposes.</a:t>
            </a:r>
          </a:p>
          <a:p xmlns:a="http://schemas.openxmlformats.org/drawingml/2006/main">
            <a:r>
              <a:t/>
            </a:r>
          </a:p>
          <a:p xmlns:a="http://schemas.openxmlformats.org/drawingml/2006/main">
            <a:r>
              <a:t>Sources checked 6 October 2026:</a:t>
            </a:r>
          </a:p>
          <a:p xmlns:a="http://schemas.openxmlformats.org/drawingml/2006/main">
            <a:r>
              <a:t>https://www.lincolnparkconservancy.org/about-us/</a:t>
            </a:r>
          </a:p>
          <a:p xmlns:a="http://schemas.openxmlformats.org/drawingml/2006/main">
            <a:r>
              <a:t>https://www.chicagoparkdistrict.com/parks-facilities/lincoln-abraham-park</a:t>
            </a:r>
          </a:p>
          <a:p xmlns:a="http://schemas.openxmlformats.org/drawingml/2006/main">
            <a:r>
              <a:t>https://www.lpzoo.org/wp-content/uploads/2025/11/101286-Lincoln-Park-Zoo-0325-AUD-FS-Final.pdf</a:t>
            </a:r>
          </a:p>
          <a:p xmlns:a="http://schemas.openxmlformats.org/drawingml/2006/main">
            <a:r>
              <a:t>https://www.forestparkforever.org/news/2024/forest-park-forever-city-of-st-louis-renew-public-private-partnership-to-sustain-forest-park-for-decades</a:t>
            </a:r>
          </a:p>
          <a:p xmlns:a="http://schemas.openxmlformats.org/drawingml/2006/main">
            <a:r>
              <a:t>https://www.forestparkforever.org/rentals</a:t>
            </a:r>
          </a:p>
          <a:p xmlns:a="http://schemas.openxmlformats.org/drawingml/2006/main">
            <a:r>
              <a:t>https://res.cloudinary.com/lcpa-fountain/image/upload/niwonxm9iflxomsrlslo</a:t>
            </a:r>
          </a:p>
          <a:p xmlns:a="http://schemas.openxmlformats.org/drawingml/2006/main">
            <a:r>
              <a:t>https://www.mqw.at/documents/42/MQ_Jahresbericht-2025-versand.pdf</a:t>
            </a:r>
          </a:p>
          <a:p xmlns:a="http://schemas.openxmlformats.org/drawingml/2006/main">
            <a:r>
              <a:t>https://cdn.artsprecinct.melbourne/assets/Melbourne-Arts-Precinct-Corporation-Annual-Report-2024-25.pdf</a:t>
            </a:r>
          </a:p>
          <a:p xmlns:a="http://schemas.openxmlformats.org/drawingml/2006/main">
            <a:r>
              <a:t>https://southbankbid.co.uk/assets/publications/south-bank-bid-third-term-business-plan-%281%29.pdf</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ns0:Relationships xmlns:ns0="http://schemas.openxmlformats.org/package/2006/relationships"><ns0:Relationship Type="http://schemas.openxmlformats.org/officeDocument/2006/relationships/slideMaster" Target="../slideMasters/slideMaster1.xml" Id="R11203be4ab19455c" /></ns0: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ns0:Relationships xmlns:ns0="http://schemas.openxmlformats.org/package/2006/relationships"><ns0:Relationship Type="http://schemas.openxmlformats.org/officeDocument/2006/relationships/theme" Target="theme/theme2.xml" Id="R3f3e1f1e0c0745e5" /><ns0:Relationship Type="http://schemas.openxmlformats.org/officeDocument/2006/relationships/slideLayout" Target="../slideLayouts/slideLayout1.xml" Id="R4a75ad8f669544c1" /></ns0: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4a75ad8f669544c1"/>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ns0:Relationships xmlns:ns0="http://schemas.openxmlformats.org/package/2006/relationships"><ns0:Relationship Type="http://schemas.openxmlformats.org/officeDocument/2006/relationships/slideLayout" Target="../slideLayouts/slideLayout1.xml" Id="R9e74eb9d87c848bd" /><ns0:Relationship Type="http://schemas.openxmlformats.org/officeDocument/2006/relationships/image" Target="../media/image.jpeg" Id="R4fd666f5c3b64a74" /><ns0:Relationship Type="http://schemas.openxmlformats.org/officeDocument/2006/relationships/notesSlide" Target="../notesSlides/notesSlide1.xml" Id="R7d0263671f154d10" /></ns0:Relationships>
</file>

<file path=ppt/slides/_rels/slide2.xml.rels><ns0:Relationships xmlns:ns0="http://schemas.openxmlformats.org/package/2006/relationships"><ns0:Relationship Type="http://schemas.openxmlformats.org/officeDocument/2006/relationships/slideLayout" Target="../slideLayouts/slideLayout1.xml" Id="R5dcccb1a35244f40" /><ns0:Relationship Type="http://schemas.openxmlformats.org/officeDocument/2006/relationships/notesSlide" Target="../notesSlides/notesSlide2.xml" Id="Ra2d51b87c2c740c4" /></ns0:Relationships>
</file>

<file path=ppt/slides/_rels/slide3.xml.rels><ns0:Relationships xmlns:ns0="http://schemas.openxmlformats.org/package/2006/relationships"><ns0:Relationship Type="http://schemas.openxmlformats.org/officeDocument/2006/relationships/slideLayout" Target="../slideLayouts/slideLayout1.xml" Id="R57479a7ecaad4426" /><ns0:Relationship Type="http://schemas.openxmlformats.org/officeDocument/2006/relationships/notesSlide" Target="../notesSlides/notesSlide3.xml" Id="R08bb4925106c45d9" /></ns0:Relationships>
</file>

<file path=ppt/slides/_rels/slide4.xml.rels><ns0:Relationships xmlns:ns0="http://schemas.openxmlformats.org/package/2006/relationships"><ns0:Relationship Type="http://schemas.openxmlformats.org/officeDocument/2006/relationships/slideLayout" Target="../slideLayouts/slideLayout1.xml" Id="R5f12601de9fb418b" /><ns0:Relationship Type="http://schemas.openxmlformats.org/officeDocument/2006/relationships/notesSlide" Target="../notesSlides/notesSlide4.xml" Id="R0297911f3c0a4da1" /></ns0:Relationships>
</file>

<file path=ppt/slides/_rels/slide5.xml.rels><ns0:Relationships xmlns:ns0="http://schemas.openxmlformats.org/package/2006/relationships"><ns0:Relationship Type="http://schemas.openxmlformats.org/officeDocument/2006/relationships/slideLayout" Target="../slideLayouts/slideLayout1.xml" Id="Rf7ea6d8e07ae43ec" /><ns0:Relationship Type="http://schemas.openxmlformats.org/officeDocument/2006/relationships/notesSlide" Target="../notesSlides/notesSlide5.xml" Id="Rd960e6801eb8402d" /></ns0:Relationships>
</file>

<file path=ppt/slides/_rels/slide6.xml.rels><ns0:Relationships xmlns:ns0="http://schemas.openxmlformats.org/package/2006/relationships"><ns0:Relationship Type="http://schemas.openxmlformats.org/officeDocument/2006/relationships/slideLayout" Target="../slideLayouts/slideLayout1.xml" Id="R53748ddb449d405f" /><ns0:Relationship Type="http://schemas.openxmlformats.org/officeDocument/2006/relationships/notesSlide" Target="../notesSlides/notesSlide6.xml" Id="Rf6e7cd2397a348f2" /></ns0:Relationships>
</file>

<file path=ppt/slides/_rels/slide7.xml.rels><ns0:Relationships xmlns:ns0="http://schemas.openxmlformats.org/package/2006/relationships"><ns0:Relationship Type="http://schemas.openxmlformats.org/officeDocument/2006/relationships/slideLayout" Target="../slideLayouts/slideLayout1.xml" Id="R2b8dda20efa34d07" /><ns0:Relationship Type="http://schemas.openxmlformats.org/officeDocument/2006/relationships/notesSlide" Target="../notesSlides/notesSlide7.xml" Id="R5718bc29da504541" /></ns0:Relationships>
</file>

<file path=ppt/slides/_rels/slide8.xml.rels><ns0:Relationships xmlns:ns0="http://schemas.openxmlformats.org/package/2006/relationships"><ns0:Relationship Type="http://schemas.openxmlformats.org/officeDocument/2006/relationships/slideLayout" Target="../slideLayouts/slideLayout1.xml" Id="R8b6eca1b466f4eea" /><ns0:Relationship Type="http://schemas.openxmlformats.org/officeDocument/2006/relationships/image" Target="../media/image2.jpeg" Id="Rd8766d1f79464479" /><ns0:Relationship Type="http://schemas.openxmlformats.org/officeDocument/2006/relationships/notesSlide" Target="../notesSlides/notesSlide8.xml" Id="R2fed01f8bd4a4dd1" /></ns0:Relationships>
</file>

<file path=ppt/slides/_rels/slide9.xml.rels><ns0:Relationships xmlns:ns0="http://schemas.openxmlformats.org/package/2006/relationships"><ns0:Relationship Type="http://schemas.openxmlformats.org/officeDocument/2006/relationships/slideLayout" Target="../slideLayouts/slideLayout1.xml" Id="R35cd31b2801348fd" /><ns0:Relationship Type="http://schemas.openxmlformats.org/officeDocument/2006/relationships/notesSlide" Target="../notesSlides/notesSlide9.xml" Id="Rff673337b93241aa" /></ns0:Relationships>
</file>

<file path=ppt/slides/_rels/slide10.xml.rels><ns0:Relationships xmlns:ns0="http://schemas.openxmlformats.org/package/2006/relationships"><ns0:Relationship Type="http://schemas.openxmlformats.org/officeDocument/2006/relationships/slideLayout" Target="../slideLayouts/slideLayout1.xml" Id="R21e7ce6e53c24cee" /><ns0:Relationship Type="http://schemas.openxmlformats.org/officeDocument/2006/relationships/image" Target="../media/image3.jpeg" Id="Rc9c3f7eb7ac149f8" /><ns0:Relationship Type="http://schemas.openxmlformats.org/officeDocument/2006/relationships/image" Target="../media/image.png" Id="R200f4cd927ea44d4" /><ns0:Relationship Type="http://schemas.openxmlformats.org/officeDocument/2006/relationships/notesSlide" Target="../notesSlides/notesSlide10.xml" Id="R6ca5d7b22309446e" /></ns0:Relationships>
</file>

<file path=ppt/slides/_rels/slide11.xml.rels><ns0:Relationships xmlns:ns0="http://schemas.openxmlformats.org/package/2006/relationships"><ns0:Relationship Type="http://schemas.openxmlformats.org/officeDocument/2006/relationships/slideLayout" Target="../slideLayouts/slideLayout1.xml" Id="Ra1858372822846f1" /><ns0:Relationship Type="http://schemas.openxmlformats.org/officeDocument/2006/relationships/image" Target="../media/image2.png" Id="R7953c7aa4eb844e4" /><ns0:Relationship Type="http://schemas.openxmlformats.org/officeDocument/2006/relationships/notesSlide" Target="../notesSlides/notesSlide11.xml" Id="Rf5117d2322d34779" /></ns0:Relationships>
</file>

<file path=ppt/slides/_rels/slide12.xml.rels><ns0:Relationships xmlns:ns0="http://schemas.openxmlformats.org/package/2006/relationships"><ns0:Relationship Type="http://schemas.openxmlformats.org/officeDocument/2006/relationships/slideLayout" Target="../slideLayouts/slideLayout1.xml" Id="Re249744509f94c94" /><ns0:Relationship Type="http://schemas.openxmlformats.org/officeDocument/2006/relationships/image" Target="../media/image4.jpeg" Id="Rc64670d6bdc2450a" /><ns0:Relationship Type="http://schemas.openxmlformats.org/officeDocument/2006/relationships/image" Target="../media/image3.png" Id="R58b66b5aa68d4ea5" /><ns0:Relationship Type="http://schemas.openxmlformats.org/officeDocument/2006/relationships/notesSlide" Target="../notesSlides/notesSlide12.xml" Id="Rf5bfb29704b6411d" /></ns0:Relationships>
</file>

<file path=ppt/slides/_rels/slide13.xml.rels><ns0:Relationships xmlns:ns0="http://schemas.openxmlformats.org/package/2006/relationships"><ns0:Relationship Type="http://schemas.openxmlformats.org/officeDocument/2006/relationships/slideLayout" Target="../slideLayouts/slideLayout1.xml" Id="R2c01fec12b54499f" /><ns0:Relationship Type="http://schemas.openxmlformats.org/officeDocument/2006/relationships/image" Target="../media/image5.jpeg" Id="R5814cd6655b34d9e" /><ns0:Relationship Type="http://schemas.openxmlformats.org/officeDocument/2006/relationships/image" Target="../media/image4.png" Id="R6fa22eb807374182" /><ns0:Relationship Type="http://schemas.openxmlformats.org/officeDocument/2006/relationships/notesSlide" Target="../notesSlides/notesSlide13.xml" Id="R500779b8ec084239" /></ns0:Relationships>
</file>

<file path=ppt/slides/_rels/slide14.xml.rels><ns0:Relationships xmlns:ns0="http://schemas.openxmlformats.org/package/2006/relationships"><ns0:Relationship Type="http://schemas.openxmlformats.org/officeDocument/2006/relationships/slideLayout" Target="../slideLayouts/slideLayout1.xml" Id="Rf108e92c36ca42f0" /><ns0:Relationship Type="http://schemas.openxmlformats.org/officeDocument/2006/relationships/image" Target="../media/image6.jpeg" Id="R073a8dcef0bc49af" /><ns0:Relationship Type="http://schemas.openxmlformats.org/officeDocument/2006/relationships/image" Target="../media/image5.png" Id="Rf40de0d8fc164d0a" /><ns0:Relationship Type="http://schemas.openxmlformats.org/officeDocument/2006/relationships/notesSlide" Target="../notesSlides/notesSlide14.xml" Id="R74a8769f41734aa8" /></ns0:Relationships>
</file>

<file path=ppt/slides/_rels/slide15.xml.rels><ns0:Relationships xmlns:ns0="http://schemas.openxmlformats.org/package/2006/relationships"><ns0:Relationship Type="http://schemas.openxmlformats.org/officeDocument/2006/relationships/slideLayout" Target="../slideLayouts/slideLayout1.xml" Id="R91f56da7be2947ec" /><ns0:Relationship Type="http://schemas.openxmlformats.org/officeDocument/2006/relationships/image" Target="../media/image7.jpeg" Id="R4c1ef83b71a04b96" /><ns0:Relationship Type="http://schemas.openxmlformats.org/officeDocument/2006/relationships/image" Target="../media/image6.png" Id="R04c254015ffb46af" /><ns0:Relationship Type="http://schemas.openxmlformats.org/officeDocument/2006/relationships/notesSlide" Target="../notesSlides/notesSlide15.xml" Id="R0910a3af347c4d9f" /></ns0:Relationships>
</file>

<file path=ppt/slides/_rels/slide16.xml.rels><ns0:Relationships xmlns:ns0="http://schemas.openxmlformats.org/package/2006/relationships"><ns0:Relationship Type="http://schemas.openxmlformats.org/officeDocument/2006/relationships/slideLayout" Target="../slideLayouts/slideLayout1.xml" Id="R5cc00748703e4ce0" /><ns0:Relationship Type="http://schemas.openxmlformats.org/officeDocument/2006/relationships/image" Target="../media/image8.jpeg" Id="R6343a59edddb4bbb" /><ns0:Relationship Type="http://schemas.openxmlformats.org/officeDocument/2006/relationships/image" Target="../media/image7.png" Id="Rb0503bf0be3645c3" /><ns0:Relationship Type="http://schemas.openxmlformats.org/officeDocument/2006/relationships/notesSlide" Target="../notesSlides/notesSlide16.xml" Id="Rdd31c6e75a054175" /></ns0:Relationships>
</file>

<file path=ppt/slides/_rels/slide17.xml.rels><ns0:Relationships xmlns:ns0="http://schemas.openxmlformats.org/package/2006/relationships"><ns0:Relationship Type="http://schemas.openxmlformats.org/officeDocument/2006/relationships/slideLayout" Target="../slideLayouts/slideLayout1.xml" Id="Rf05bfd9b2f8b4082" /><ns0:Relationship Type="http://schemas.openxmlformats.org/officeDocument/2006/relationships/image" Target="../media/image8.png" Id="Rba431626382d4779" /><ns0:Relationship Type="http://schemas.openxmlformats.org/officeDocument/2006/relationships/notesSlide" Target="../notesSlides/notesSlide17.xml" Id="Re2d56f5861dc4fbe" /></ns0:Relationships>
</file>

<file path=ppt/slides/_rels/slide18.xml.rels><ns0:Relationships xmlns:ns0="http://schemas.openxmlformats.org/package/2006/relationships"><ns0:Relationship Type="http://schemas.openxmlformats.org/officeDocument/2006/relationships/slideLayout" Target="../slideLayouts/slideLayout1.xml" Id="Re4444f56ab444655" /><ns0:Relationship Type="http://schemas.openxmlformats.org/officeDocument/2006/relationships/image" Target="../media/image9.jpeg" Id="R6e38c9f902af4f7d" /><ns0:Relationship Type="http://schemas.openxmlformats.org/officeDocument/2006/relationships/notesSlide" Target="../notesSlides/notesSlide18.xml" Id="R74b6ed622a7849e1" /></ns0:Relationships>
</file>

<file path=ppt/slides/_rels/slide19.xml.rels><ns0:Relationships xmlns:ns0="http://schemas.openxmlformats.org/package/2006/relationships"><ns0:Relationship Type="http://schemas.openxmlformats.org/officeDocument/2006/relationships/slideLayout" Target="../slideLayouts/slideLayout1.xml" Id="R0f63346b75284bab" /><ns0:Relationship Type="http://schemas.openxmlformats.org/officeDocument/2006/relationships/image" Target="../media/image10.jpeg" Id="Ra1c37e77c9144522" /><ns0:Relationship Type="http://schemas.openxmlformats.org/officeDocument/2006/relationships/notesSlide" Target="../notesSlides/notesSlide19.xml" Id="R5c0fbb430bf448d1" /></ns0:Relationships>
</file>

<file path=ppt/slides/_rels/slide20.xml.rels><ns0:Relationships xmlns:ns0="http://schemas.openxmlformats.org/package/2006/relationships"><ns0:Relationship Type="http://schemas.openxmlformats.org/officeDocument/2006/relationships/slideLayout" Target="../slideLayouts/slideLayout1.xml" Id="R6437d42eb588454a" /><ns0:Relationship Type="http://schemas.openxmlformats.org/officeDocument/2006/relationships/image" Target="../media/image11.jpeg" Id="Re535e593509f4b0e" /><ns0:Relationship Type="http://schemas.openxmlformats.org/officeDocument/2006/relationships/notesSlide" Target="../notesSlides/notesSlide20.xml" Id="R1653e0ae57f04887" /></ns0:Relationships>
</file>

<file path=ppt/slides/_rels/slide21.xml.rels><ns0:Relationships xmlns:ns0="http://schemas.openxmlformats.org/package/2006/relationships"><ns0:Relationship Type="http://schemas.openxmlformats.org/officeDocument/2006/relationships/slideLayout" Target="../slideLayouts/slideLayout1.xml" Id="Rfb63c557f6d94d9d" /><ns0:Relationship Type="http://schemas.openxmlformats.org/officeDocument/2006/relationships/image" Target="../media/image12.jpeg" Id="R7df688d5c79b4390" /><ns0:Relationship Type="http://schemas.openxmlformats.org/officeDocument/2006/relationships/notesSlide" Target="../notesSlides/notesSlide21.xml" Id="R5200ef5786a94a8c" /></ns0:Relationships>
</file>

<file path=ppt/slides/_rels/slide22.xml.rels><ns0:Relationships xmlns:ns0="http://schemas.openxmlformats.org/package/2006/relationships"><ns0:Relationship Type="http://schemas.openxmlformats.org/officeDocument/2006/relationships/slideLayout" Target="../slideLayouts/slideLayout1.xml" Id="Rf090c133678d41dd" /><ns0:Relationship Type="http://schemas.openxmlformats.org/officeDocument/2006/relationships/image" Target="../media/image13.jpeg" Id="Rafe4a03600e74206" /><ns0:Relationship Type="http://schemas.openxmlformats.org/officeDocument/2006/relationships/notesSlide" Target="../notesSlides/notesSlide22.xml" Id="R27310d8bc32f4827" /></ns0:Relationships>
</file>

<file path=ppt/slides/_rels/slide23.xml.rels><ns0:Relationships xmlns:ns0="http://schemas.openxmlformats.org/package/2006/relationships"><ns0:Relationship Type="http://schemas.openxmlformats.org/officeDocument/2006/relationships/slideLayout" Target="../slideLayouts/slideLayout1.xml" Id="Red5085b076b84da6" /><ns0:Relationship Type="http://schemas.openxmlformats.org/officeDocument/2006/relationships/notesSlide" Target="../notesSlides/notesSlide23.xml" Id="R99762105cdeb4edb" /></ns0:Relationships>
</file>

<file path=ppt/slides/_rels/slide24.xml.rels><ns0:Relationships xmlns:ns0="http://schemas.openxmlformats.org/package/2006/relationships"><ns0:Relationship Type="http://schemas.openxmlformats.org/officeDocument/2006/relationships/slideLayout" Target="../slideLayouts/slideLayout1.xml" Id="R69710fc871ed437b" /><ns0:Relationship Type="http://schemas.openxmlformats.org/officeDocument/2006/relationships/notesSlide" Target="../notesSlides/notesSlide24.xml" Id="R8e5dd9604dfc4e32" /></ns0:Relationships>
</file>

<file path=ppt/slides/_rels/slide25.xml.rels><ns0:Relationships xmlns:ns0="http://schemas.openxmlformats.org/package/2006/relationships"><ns0:Relationship Type="http://schemas.openxmlformats.org/officeDocument/2006/relationships/slideLayout" Target="../slideLayouts/slideLayout1.xml" Id="R327e3759e77a456a" /><ns0:Relationship Type="http://schemas.openxmlformats.org/officeDocument/2006/relationships/notesSlide" Target="../notesSlides/notesSlide25.xml" Id="R8587574ac3ac4e9e" /></ns0:Relationships>
</file>

<file path=ppt/slides/_rels/slide26.xml.rels><ns0:Relationships xmlns:ns0="http://schemas.openxmlformats.org/package/2006/relationships"><ns0:Relationship Type="http://schemas.openxmlformats.org/officeDocument/2006/relationships/slideLayout" Target="../slideLayouts/slideLayout1.xml" Id="R37b00622379347bd" /><ns0:Relationship Type="http://schemas.openxmlformats.org/officeDocument/2006/relationships/notesSlide" Target="../notesSlides/notesSlide26.xml" Id="R36f37ce2b09d47d4" /></ns0:Relationships>
</file>

<file path=ppt/slides/_rels/slide27.xml.rels><ns0:Relationships xmlns:ns0="http://schemas.openxmlformats.org/package/2006/relationships"><ns0:Relationship Type="http://schemas.openxmlformats.org/officeDocument/2006/relationships/slideLayout" Target="../slideLayouts/slideLayout1.xml" Id="R6e0a521e17344b16" /><ns0:Relationship Type="http://schemas.openxmlformats.org/officeDocument/2006/relationships/notesSlide" Target="../notesSlides/notesSlide27.xml" Id="R23f3e50bb3174452" /></ns0:Relationships>
</file>

<file path=ppt/slides/_rels/slide28.xml.rels><ns0:Relationships xmlns:ns0="http://schemas.openxmlformats.org/package/2006/relationships"><ns0:Relationship Type="http://schemas.openxmlformats.org/officeDocument/2006/relationships/slideLayout" Target="../slideLayouts/slideLayout1.xml" Id="R87da0f981ff74f3e" /><ns0:Relationship Type="http://schemas.openxmlformats.org/officeDocument/2006/relationships/notesSlide" Target="../notesSlides/notesSlide28.xml" Id="R8740a1177364403e" /></ns0:Relationships>
</file>

<file path=ppt/slides/_rels/slide29.xml.rels><ns0:Relationships xmlns:ns0="http://schemas.openxmlformats.org/package/2006/relationships"><ns0:Relationship Type="http://schemas.openxmlformats.org/officeDocument/2006/relationships/slideLayout" Target="../slideLayouts/slideLayout1.xml" Id="R5c8670ce8df54cb8" /><ns0:Relationship Type="http://schemas.openxmlformats.org/officeDocument/2006/relationships/notesSlide" Target="../notesSlides/notesSlide29.xml" Id="Rf28bb49d315e4843" /></ns0:Relationships>
</file>

<file path=ppt/slides/_rels/slide30.xml.rels><ns0:Relationships xmlns:ns0="http://schemas.openxmlformats.org/package/2006/relationships"><ns0:Relationship Type="http://schemas.openxmlformats.org/officeDocument/2006/relationships/slideLayout" Target="../slideLayouts/slideLayout1.xml" Id="R126411a4f3e140ca" /><ns0:Relationship Type="http://schemas.openxmlformats.org/officeDocument/2006/relationships/notesSlide" Target="../notesSlides/notesSlide30.xml" Id="Rcfa5f1b405f74e7a" /></ns0:Relationships>
</file>

<file path=ppt/slides/_rels/slide31.xml.rels><ns0:Relationships xmlns:ns0="http://schemas.openxmlformats.org/package/2006/relationships"><ns0:Relationship Type="http://schemas.openxmlformats.org/officeDocument/2006/relationships/slideLayout" Target="../slideLayouts/slideLayout1.xml" Id="R645c51b30a0348fc" /><ns0:Relationship Type="http://schemas.openxmlformats.org/officeDocument/2006/relationships/notesSlide" Target="../notesSlides/notesSlide31.xml" Id="Rdddcc8f566f54a5d" /></ns0:Relationships>
</file>

<file path=ppt/slides/_rels/slide32.xml.rels><ns0:Relationships xmlns:ns0="http://schemas.openxmlformats.org/package/2006/relationships"><ns0:Relationship Type="http://schemas.openxmlformats.org/officeDocument/2006/relationships/slideLayout" Target="../slideLayouts/slideLayout1.xml" Id="R0920722dc1b14e80" /><ns0:Relationship Type="http://schemas.openxmlformats.org/officeDocument/2006/relationships/notesSlide" Target="../notesSlides/notesSlide32.xml" Id="Ra28b1260dd604394" /></ns0:Relationships>
</file>

<file path=ppt/slides/_rels/slide33.xml.rels><ns0:Relationships xmlns:ns0="http://schemas.openxmlformats.org/package/2006/relationships"><ns0:Relationship Type="http://schemas.openxmlformats.org/officeDocument/2006/relationships/slideLayout" Target="../slideLayouts/slideLayout1.xml" Id="R4ffa31ac9e644782" /><ns0:Relationship Type="http://schemas.openxmlformats.org/officeDocument/2006/relationships/notesSlide" Target="../notesSlides/notesSlide33.xml" Id="Rc4605ee5b5ad4434" /></ns0:Relationships>
</file>

<file path=ppt/slides/_rels/slide34.xml.rels><ns0:Relationships xmlns:ns0="http://schemas.openxmlformats.org/package/2006/relationships"><ns0:Relationship Type="http://schemas.openxmlformats.org/officeDocument/2006/relationships/slideLayout" Target="../slideLayouts/slideLayout1.xml" Id="R06f58c98f6744e3e" /><ns0:Relationship Type="http://schemas.openxmlformats.org/officeDocument/2006/relationships/notesSlide" Target="../notesSlides/notesSlide34.xml" Id="R457b31759b384702" /></ns0:Relationships>
</file>

<file path=ppt/slides/_rels/slide35.xml.rels><ns0:Relationships xmlns:ns0="http://schemas.openxmlformats.org/package/2006/relationships"><ns0:Relationship Type="http://schemas.openxmlformats.org/officeDocument/2006/relationships/slideLayout" Target="../slideLayouts/slideLayout1.xml" Id="R72c0c0ef46a84e7d" /><ns0:Relationship Type="http://schemas.openxmlformats.org/officeDocument/2006/relationships/notesSlide" Target="../notesSlides/notesSlide35.xml" Id="R566219c1dd7e49aa" /></ns0:Relationships>
</file>

<file path=ppt/slides/_rels/slide36.xml.rels><ns0:Relationships xmlns:ns0="http://schemas.openxmlformats.org/package/2006/relationships"><ns0:Relationship Type="http://schemas.openxmlformats.org/officeDocument/2006/relationships/slideLayout" Target="../slideLayouts/slideLayout1.xml" Id="R568213d2f12d456d" /><ns0:Relationship Type="http://schemas.openxmlformats.org/officeDocument/2006/relationships/notesSlide" Target="../notesSlides/notesSlide36.xml" Id="R947f9016db024785" /></ns0:Relationships>
</file>

<file path=ppt/slides/_rels/slide37.xml.rels><ns0:Relationships xmlns:ns0="http://schemas.openxmlformats.org/package/2006/relationships"><ns0:Relationship Type="http://schemas.openxmlformats.org/officeDocument/2006/relationships/slideLayout" Target="../slideLayouts/slideLayout1.xml" Id="Rdf28942a10314ef3" /><ns0:Relationship Type="http://schemas.openxmlformats.org/officeDocument/2006/relationships/notesSlide" Target="../notesSlides/notesSlide37.xml" Id="R1b87d3cd59ce4f16" /></ns0:Relationships>
</file>

<file path=ppt/slides/_rels/slide38.xml.rels><ns0:Relationships xmlns:ns0="http://schemas.openxmlformats.org/package/2006/relationships"><ns0:Relationship Type="http://schemas.openxmlformats.org/officeDocument/2006/relationships/slideLayout" Target="../slideLayouts/slideLayout1.xml" Id="R23315883368f4f92" /><ns0:Relationship Type="http://schemas.openxmlformats.org/officeDocument/2006/relationships/notesSlide" Target="../notesSlides/notesSlide38.xml" Id="R30463cdff8c74a21" /></ns0:Relationships>
</file>

<file path=ppt/slides/_rels/slide39.xml.rels><ns0:Relationships xmlns:ns0="http://schemas.openxmlformats.org/package/2006/relationships"><ns0:Relationship Type="http://schemas.openxmlformats.org/officeDocument/2006/relationships/slideLayout" Target="../slideLayouts/slideLayout1.xml" Id="Rb542a831e9064fed" /><ns0:Relationship Type="http://schemas.openxmlformats.org/officeDocument/2006/relationships/notesSlide" Target="../notesSlides/notesSlide39.xml" Id="Ra4f92ed9887e4725" /></ns0:Relationships>
</file>

<file path=ppt/slides/_rels/slide40.xml.rels><ns0:Relationships xmlns:ns0="http://schemas.openxmlformats.org/package/2006/relationships"><ns0:Relationship Type="http://schemas.openxmlformats.org/officeDocument/2006/relationships/slideLayout" Target="../slideLayouts/slideLayout1.xml" Id="R8d743d76b7244dbe" /><ns0:Relationship Type="http://schemas.openxmlformats.org/officeDocument/2006/relationships/notesSlide" Target="../notesSlides/notesSlide40.xml" Id="R73ed678dae8342a3" /></ns0:Relationships>
</file>

<file path=ppt/slides/_rels/slide41.xml.rels><ns0:Relationships xmlns:ns0="http://schemas.openxmlformats.org/package/2006/relationships"><ns0:Relationship Type="http://schemas.openxmlformats.org/officeDocument/2006/relationships/slideLayout" Target="../slideLayouts/slideLayout1.xml" Id="R4a422de7df4c4c2f" /><ns0:Relationship Type="http://schemas.openxmlformats.org/officeDocument/2006/relationships/notesSlide" Target="../notesSlides/notesSlide41.xml" Id="R213ec33ac174442b" /></ns0:Relationships>
</file>

<file path=ppt/slides/_rels/slide42.xml.rels><ns0:Relationships xmlns:ns0="http://schemas.openxmlformats.org/package/2006/relationships"><ns0:Relationship Type="http://schemas.openxmlformats.org/officeDocument/2006/relationships/slideLayout" Target="../slideLayouts/slideLayout1.xml" Id="R72939c49a67c4dc5" /><ns0:Relationship Type="http://schemas.openxmlformats.org/officeDocument/2006/relationships/notesSlide" Target="../notesSlides/notesSlide42.xml" Id="Rd44e768df7214f1d" /></ns0:Relationships>
</file>

<file path=ppt/slides/_rels/slide43.xml.rels><ns0:Relationships xmlns:ns0="http://schemas.openxmlformats.org/package/2006/relationships"><ns0:Relationship Type="http://schemas.openxmlformats.org/officeDocument/2006/relationships/slideLayout" Target="../slideLayouts/slideLayout1.xml" Id="Rd0169db35c594603" /><ns0:Relationship Type="http://schemas.openxmlformats.org/officeDocument/2006/relationships/notesSlide" Target="../notesSlides/notesSlide43.xml" Id="R70d78a3e31414eac" /></ns0:Relationships>
</file>

<file path=ppt/slides/_rels/slide44.xml.rels><ns0:Relationships xmlns:ns0="http://schemas.openxmlformats.org/package/2006/relationships"><ns0:Relationship Type="http://schemas.openxmlformats.org/officeDocument/2006/relationships/slideLayout" Target="../slideLayouts/slideLayout1.xml" Id="R8b6888e846594d24" /><ns0:Relationship Type="http://schemas.openxmlformats.org/officeDocument/2006/relationships/image" Target="../media/image14.jpeg" Id="Rc6041421e45e44fc" /><ns0:Relationship Type="http://schemas.openxmlformats.org/officeDocument/2006/relationships/notesSlide" Target="../notesSlides/notesSlide44.xml" Id="R9930c51b74694de0" /></ns0:Relationships>
</file>

<file path=ppt/slides/_rels/slide45.xml.rels><ns0:Relationships xmlns:ns0="http://schemas.openxmlformats.org/package/2006/relationships"><ns0:Relationship Type="http://schemas.openxmlformats.org/officeDocument/2006/relationships/slideLayout" Target="../slideLayouts/slideLayout1.xml" Id="Rbbe30a4d485a42a0" /><ns0:Relationship Type="http://schemas.openxmlformats.org/officeDocument/2006/relationships/notesSlide" Target="../notesSlides/notesSlide45.xml" Id="R3e307e3ea9a04fab" /></ns0:Relationships>
</file>

<file path=ppt/slides/_rels/slide46.xml.rels><ns0:Relationships xmlns:ns0="http://schemas.openxmlformats.org/package/2006/relationships"><ns0:Relationship Type="http://schemas.openxmlformats.org/officeDocument/2006/relationships/slideLayout" Target="../slideLayouts/slideLayout1.xml" Id="Rf907d1e7d4a4458c" /><ns0:Relationship Type="http://schemas.openxmlformats.org/officeDocument/2006/relationships/notesSlide" Target="../notesSlides/notesSlide46.xml" Id="Rcd811af73ad44dff" /></ns0:Relationships>
</file>

<file path=ppt/slides/_rels/slide47.xml.rels><ns0:Relationships xmlns:ns0="http://schemas.openxmlformats.org/package/2006/relationships"><ns0:Relationship Type="http://schemas.openxmlformats.org/officeDocument/2006/relationships/slideLayout" Target="../slideLayouts/slideLayout1.xml" Id="R61c6ede3da5447c1" /><ns0:Relationship Type="http://schemas.openxmlformats.org/officeDocument/2006/relationships/notesSlide" Target="../notesSlides/notesSlide47.xml" Id="R19c59e0b26d94f5f" /></ns0:Relationships>
</file>

<file path=ppt/slides/_rels/slide48.xml.rels><ns0:Relationships xmlns:ns0="http://schemas.openxmlformats.org/package/2006/relationships"><ns0:Relationship Type="http://schemas.openxmlformats.org/officeDocument/2006/relationships/slideLayout" Target="../slideLayouts/slideLayout1.xml" Id="R9d7cb9e8a17b430d" /><ns0:Relationship Type="http://schemas.openxmlformats.org/officeDocument/2006/relationships/notesSlide" Target="../notesSlides/notesSlide48.xml" Id="R132151af71504ba5" /></ns0:Relationships>
</file>

<file path=ppt/slides/_rels/slide49.xml.rels><ns0:Relationships xmlns:ns0="http://schemas.openxmlformats.org/package/2006/relationships"><ns0:Relationship Type="http://schemas.openxmlformats.org/officeDocument/2006/relationships/slideLayout" Target="../slideLayouts/slideLayout1.xml" Id="R37b907375d624df5" /><ns0:Relationship Type="http://schemas.openxmlformats.org/officeDocument/2006/relationships/notesSlide" Target="../notesSlides/notesSlide49.xml" Id="R4a0c240cf81b4726" /></ns0:Relationships>
</file>

<file path=ppt/slides/_rels/slide50.xml.rels><ns0:Relationships xmlns:ns0="http://schemas.openxmlformats.org/package/2006/relationships"><ns0:Relationship Type="http://schemas.openxmlformats.org/officeDocument/2006/relationships/slideLayout" Target="../slideLayouts/slideLayout1.xml" Id="R1e527c1ea0f04f29" /><ns0:Relationship Type="http://schemas.openxmlformats.org/officeDocument/2006/relationships/notesSlide" Target="../notesSlides/notesSlide50.xml" Id="R9321f5da56de447f" /></ns0:Relationships>
</file>

<file path=ppt/slides/_rels/slide51.xml.rels><ns0:Relationships xmlns:ns0="http://schemas.openxmlformats.org/package/2006/relationships"><ns0:Relationship Type="http://schemas.openxmlformats.org/officeDocument/2006/relationships/slideLayout" Target="../slideLayouts/slideLayout1.xml" Id="Redfb737fbaa34cb4" /><ns0:Relationship Type="http://schemas.openxmlformats.org/officeDocument/2006/relationships/notesSlide" Target="../notesSlides/notesSlide51.xml" Id="R7b83eae07eeb4ded" /></ns0:Relationships>
</file>

<file path=ppt/slides/_rels/slide52.xml.rels><ns0:Relationships xmlns:ns0="http://schemas.openxmlformats.org/package/2006/relationships"><ns0:Relationship Type="http://schemas.openxmlformats.org/officeDocument/2006/relationships/slideLayout" Target="../slideLayouts/slideLayout1.xml" Id="R8fa9389e61e24024" /><ns0:Relationship Type="http://schemas.openxmlformats.org/officeDocument/2006/relationships/notesSlide" Target="../notesSlides/notesSlide52.xml" Id="R3baa0384d9fe4fa4" /></ns0:Relationships>
</file>

<file path=ppt/slides/_rels/slide53.xml.rels><ns0:Relationships xmlns:ns0="http://schemas.openxmlformats.org/package/2006/relationships"><ns0:Relationship Type="http://schemas.openxmlformats.org/officeDocument/2006/relationships/slideLayout" Target="../slideLayouts/slideLayout1.xml" Id="Re898c0d0fdc34e4f" /><ns0:Relationship Type="http://schemas.openxmlformats.org/officeDocument/2006/relationships/notesSlide" Target="../notesSlides/notesSlide53.xml" Id="R6572f2f9fbac400e" /></ns0:Relationships>
</file>

<file path=ppt/slides/_rels/slide54.xml.rels><ns0:Relationships xmlns:ns0="http://schemas.openxmlformats.org/package/2006/relationships"><ns0:Relationship Type="http://schemas.openxmlformats.org/officeDocument/2006/relationships/slideLayout" Target="../slideLayouts/slideLayout1.xml" Id="R667b880576d74c37" /><ns0:Relationship Type="http://schemas.openxmlformats.org/officeDocument/2006/relationships/notesSlide" Target="../notesSlides/notesSlide54.xml" Id="R0b6bc0cef828415b" /></ns0:Relationships>
</file>

<file path=ppt/slides/_rels/slide55.xml.rels><ns0:Relationships xmlns:ns0="http://schemas.openxmlformats.org/package/2006/relationships"><ns0:Relationship Type="http://schemas.openxmlformats.org/officeDocument/2006/relationships/slideLayout" Target="../slideLayouts/slideLayout1.xml" Id="R008ddd32d03c477a" /><ns0:Relationship Type="http://schemas.openxmlformats.org/officeDocument/2006/relationships/image" Target="../media/image15.jpeg" Id="R8f8695986c1f474e" /><ns0:Relationship Type="http://schemas.openxmlformats.org/officeDocument/2006/relationships/image" Target="../media/image16.jpeg" Id="R131dbf2fe6684c25" /><ns0:Relationship Type="http://schemas.openxmlformats.org/officeDocument/2006/relationships/image" Target="../media/image17.jpeg" Id="R73458a367b1241a1" /><ns0:Relationship Type="http://schemas.openxmlformats.org/officeDocument/2006/relationships/notesSlide" Target="../notesSlides/notesSlide55.xml" Id="Rdae634d0929641a0" /></ns0:Relationships>
</file>

<file path=ppt/slides/_rels/slide56.xml.rels><ns0:Relationships xmlns:ns0="http://schemas.openxmlformats.org/package/2006/relationships"><ns0:Relationship Type="http://schemas.openxmlformats.org/officeDocument/2006/relationships/slideLayout" Target="../slideLayouts/slideLayout1.xml" Id="Rbd326ed04a314a0e" /><ns0:Relationship Type="http://schemas.openxmlformats.org/officeDocument/2006/relationships/notesSlide" Target="../notesSlides/notesSlide56.xml" Id="R60fc3b8c7b504f95" /></ns0:Relationships>
</file>

<file path=ppt/slides/_rels/slide57.xml.rels><ns0:Relationships xmlns:ns0="http://schemas.openxmlformats.org/package/2006/relationships"><ns0:Relationship Type="http://schemas.openxmlformats.org/officeDocument/2006/relationships/slideLayout" Target="../slideLayouts/slideLayout1.xml" Id="Ra0c9770827e142a3" /><ns0:Relationship Type="http://schemas.openxmlformats.org/officeDocument/2006/relationships/notesSlide" Target="../notesSlides/notesSlide57.xml" Id="R51d8ddb078cb43cd" /></ns0:Relationships>
</file>

<file path=ppt/slides/_rels/slide58.xml.rels><ns0:Relationships xmlns:ns0="http://schemas.openxmlformats.org/package/2006/relationships"><ns0:Relationship Type="http://schemas.openxmlformats.org/officeDocument/2006/relationships/slideLayout" Target="../slideLayouts/slideLayout1.xml" Id="Ra048d69dd46d4b1d" /><ns0:Relationship Type="http://schemas.openxmlformats.org/officeDocument/2006/relationships/notesSlide" Target="../notesSlides/notesSlide58.xml" Id="R9eabc8edbbed4c88" /></ns0:Relationships>
</file>

<file path=ppt/slides/_rels/slide59.xml.rels><ns0:Relationships xmlns:ns0="http://schemas.openxmlformats.org/package/2006/relationships"><ns0:Relationship Type="http://schemas.openxmlformats.org/officeDocument/2006/relationships/slideLayout" Target="../slideLayouts/slideLayout1.xml" Id="R06e604b22db74006" /><ns0:Relationship Type="http://schemas.openxmlformats.org/officeDocument/2006/relationships/notesSlide" Target="../notesSlides/notesSlide59.xml" Id="R94a0841430604bba" /></ns0:Relationships>
</file>

<file path=ppt/slides/_rels/slide60.xml.rels><ns0:Relationships xmlns:ns0="http://schemas.openxmlformats.org/package/2006/relationships"><ns0:Relationship Type="http://schemas.openxmlformats.org/officeDocument/2006/relationships/slideLayout" Target="../slideLayouts/slideLayout1.xml" Id="R5d7cf4bbdea34c00" /><ns0:Relationship Type="http://schemas.openxmlformats.org/officeDocument/2006/relationships/notesSlide" Target="../notesSlides/notesSlide60.xml" Id="Rc80a7b722c874545" /></ns0:Relationships>
</file>

<file path=ppt/slides/_rels/slide61.xml.rels><ns0:Relationships xmlns:ns0="http://schemas.openxmlformats.org/package/2006/relationships"><ns0:Relationship Type="http://schemas.openxmlformats.org/officeDocument/2006/relationships/slideLayout" Target="../slideLayouts/slideLayout1.xml" Id="Rb772b46c174a47e6" /><ns0:Relationship Type="http://schemas.openxmlformats.org/officeDocument/2006/relationships/notesSlide" Target="../notesSlides/notesSlide61.xml" Id="R96cbc10e8eb5488a" /></ns0:Relationships>
</file>

<file path=ppt/slides/_rels/slide62.xml.rels><ns0:Relationships xmlns:ns0="http://schemas.openxmlformats.org/package/2006/relationships"><ns0:Relationship Type="http://schemas.openxmlformats.org/officeDocument/2006/relationships/slideLayout" Target="../slideLayouts/slideLayout1.xml" Id="R41f8e235b5534b84" /><ns0:Relationship Type="http://schemas.openxmlformats.org/officeDocument/2006/relationships/notesSlide" Target="../notesSlides/notesSlide62.xml" Id="R590a85b6fb324b5d" /></ns0:Relationships>
</file>

<file path=ppt/slides/_rels/slide63.xml.rels><ns0:Relationships xmlns:ns0="http://schemas.openxmlformats.org/package/2006/relationships"><ns0:Relationship Type="http://schemas.openxmlformats.org/officeDocument/2006/relationships/slideLayout" Target="../slideLayouts/slideLayout1.xml" Id="R2686f45d87ef40d0" /><ns0:Relationship Type="http://schemas.openxmlformats.org/officeDocument/2006/relationships/notesSlide" Target="../notesSlides/notesSlide63.xml" Id="Re4a25b787ef44c9c" /></ns0:Relationships>
</file>

<file path=ppt/slides/_rels/slide64.xml.rels><ns0:Relationships xmlns:ns0="http://schemas.openxmlformats.org/package/2006/relationships"><ns0:Relationship Type="http://schemas.openxmlformats.org/officeDocument/2006/relationships/slideLayout" Target="../slideLayouts/slideLayout1.xml" Id="R320ead5f0af8451d" /><ns0:Relationship Type="http://schemas.openxmlformats.org/officeDocument/2006/relationships/notesSlide" Target="../notesSlides/notesSlide64.xml" Id="R65bfae01cde64c56" /></ns0:Relationships>
</file>

<file path=ppt/slides/_rels/slide65.xml.rels><ns0:Relationships xmlns:ns0="http://schemas.openxmlformats.org/package/2006/relationships"><ns0:Relationship Type="http://schemas.openxmlformats.org/officeDocument/2006/relationships/slideLayout" Target="../slideLayouts/slideLayout1.xml" Id="R54813b0a2e014905" /><ns0:Relationship Type="http://schemas.openxmlformats.org/officeDocument/2006/relationships/notesSlide" Target="../notesSlides/notesSlide65.xml" Id="Rade8193390e64ac2" /></ns0:Relationships>
</file>

<file path=ppt/slides/_rels/slide66.xml.rels><ns0:Relationships xmlns:ns0="http://schemas.openxmlformats.org/package/2006/relationships"><ns0:Relationship Type="http://schemas.openxmlformats.org/officeDocument/2006/relationships/slideLayout" Target="../slideLayouts/slideLayout1.xml" Id="Ra3bd2110b4f44d12" /><ns0:Relationship Type="http://schemas.openxmlformats.org/officeDocument/2006/relationships/notesSlide" Target="../notesSlides/notesSlide66.xml" Id="R2e1c87b960ef452e" /></ns0:Relationships>
</file>

<file path=ppt/slides/_rels/slide67.xml.rels><ns0:Relationships xmlns:ns0="http://schemas.openxmlformats.org/package/2006/relationships"><ns0:Relationship Type="http://schemas.openxmlformats.org/officeDocument/2006/relationships/slideLayout" Target="../slideLayouts/slideLayout1.xml" Id="Racd141fb72574b31" /><ns0:Relationship Type="http://schemas.openxmlformats.org/officeDocument/2006/relationships/notesSlide" Target="../notesSlides/notesSlide67.xml" Id="Rdd0ca72ef75f4abd" /></ns0:Relationships>
</file>

<file path=ppt/slides/_rels/slide68.xml.rels><ns0:Relationships xmlns:ns0="http://schemas.openxmlformats.org/package/2006/relationships"><ns0:Relationship Type="http://schemas.openxmlformats.org/officeDocument/2006/relationships/slideLayout" Target="../slideLayouts/slideLayout1.xml" Id="Ra041e2ff42514683" /><ns0:Relationship Type="http://schemas.openxmlformats.org/officeDocument/2006/relationships/notesSlide" Target="../notesSlides/notesSlide68.xml" Id="R8f9d55c861404dae" /></ns0:Relationships>
</file>

<file path=ppt/slides/_rels/slide69.xml.rels><ns0:Relationships xmlns:ns0="http://schemas.openxmlformats.org/package/2006/relationships"><ns0:Relationship Type="http://schemas.openxmlformats.org/officeDocument/2006/relationships/slideLayout" Target="../slideLayouts/slideLayout1.xml" Id="Rd85106a89b074044" /><ns0:Relationship Type="http://schemas.openxmlformats.org/officeDocument/2006/relationships/hyperlink" Target="https://www.lincolncenter.org/i/about" TargetMode="External" Id="R70f35f7eca4241b0" /><ns0:Relationship Type="http://schemas.openxmlformats.org/officeDocument/2006/relationships/hyperlink" Target="https://res.cloudinary.com/lcpa-fountain/image/upload/niwonxm9iflxomsrlslo" TargetMode="External" Id="R0607981b9c264120" /><ns0:Relationship Type="http://schemas.openxmlformats.org/officeDocument/2006/relationships/hyperlink" Target="https://www.lincolncenter.org/series/summer-for-the-city/v/calendar" TargetMode="External" Id="R196407d049a542f9" /><ns0:Relationship Type="http://schemas.openxmlformats.org/officeDocument/2006/relationships/hyperlink" Target="https://www.mqw.at/en/the-mq/organization/" TargetMode="External" Id="Rcc59f59dce3a4485" /><ns0:Relationship Type="http://schemas.openxmlformats.org/officeDocument/2006/relationships/hyperlink" Target="https://www.mqw.at/en/rentals/" TargetMode="External" Id="Rf8964b0bd0964f23" /><ns0:Relationship Type="http://schemas.openxmlformats.org/officeDocument/2006/relationships/hyperlink" Target="https://transparenzportal.gv.at/tdb/tp/leistung/1065671.html" TargetMode="External" Id="R2054fdddbaf64992" /><ns0:Relationship Type="http://schemas.openxmlformats.org/officeDocument/2006/relationships/hyperlink" Target="https://southbankbid.co.uk/about-us" TargetMode="External" Id="R78381229eb9047c3" /><ns0:Relationship Type="http://schemas.openxmlformats.org/officeDocument/2006/relationships/hyperlink" Target="https://southbankbid.co.uk/assets/publications/south-bank-bid-third-term-business-plan-%281%29.pdf" TargetMode="External" Id="Rc5d2428b00c04dd6" /><ns0:Relationship Type="http://schemas.openxmlformats.org/officeDocument/2006/relationships/hyperlink" Target="https://southbank.london/whats-on" TargetMode="External" Id="R15326560cd3e4f86" /><ns0:Relationship Type="http://schemas.openxmlformats.org/officeDocument/2006/relationships/notesSlide" Target="../notesSlides/notesSlide69.xml" Id="Rd90eb6c8068c4fd3" /></ns0:Relationships>
</file>

<file path=ppt/slides/_rels/slide70.xml.rels><ns0:Relationships xmlns:ns0="http://schemas.openxmlformats.org/package/2006/relationships"><ns0:Relationship Type="http://schemas.openxmlformats.org/officeDocument/2006/relationships/slideLayout" Target="../slideLayouts/slideLayout1.xml" Id="Rd41ba2bcd3744041" /><ns0:Relationship Type="http://schemas.openxmlformats.org/officeDocument/2006/relationships/hyperlink" Target="https://fedsquare.com/plan-your-event" TargetMode="External" Id="R54574834515842bc" /><ns0:Relationship Type="http://schemas.openxmlformats.org/officeDocument/2006/relationships/hyperlink" Target="https://fedsquare.com/site-induction" TargetMode="External" Id="Rb63c485b98e34823" /><ns0:Relationship Type="http://schemas.openxmlformats.org/officeDocument/2006/relationships/hyperlink" Target="https://fedsquare.com/about" TargetMode="External" Id="R4973335543494d83" /><ns0:Relationship Type="http://schemas.openxmlformats.org/officeDocument/2006/relationships/hyperlink" Target="https://www.forestparkforever.org/news/2024/forest-park-forever-city-of-st-louis-renew-public-private-partnership-to-sustain-forest-park-for-decades" TargetMode="External" Id="R09c24a5a79d1456e" /><ns0:Relationship Type="http://schemas.openxmlformats.org/officeDocument/2006/relationships/hyperlink" Target="https://www.forestparkforever.org/rentals" TargetMode="External" Id="R1072da3063bc47da" /><ns0:Relationship Type="http://schemas.openxmlformats.org/officeDocument/2006/relationships/hyperlink" Target="https://www.forestparkforever.org/calendar" TargetMode="External" Id="R498b5b2490634789" /><ns0:Relationship Type="http://schemas.openxmlformats.org/officeDocument/2006/relationships/hyperlink" Target="https://foreverbalboapark.org/special-event-rentals/" TargetMode="External" Id="Ra33c6809e4964e11" /><ns0:Relationship Type="http://schemas.openxmlformats.org/officeDocument/2006/relationships/hyperlink" Target="https://balboapark.org/contact-us/" TargetMode="External" Id="R6cda493f38674f90" /><ns0:Relationship Type="http://schemas.openxmlformats.org/officeDocument/2006/relationships/hyperlink" Target="https://support.microsoft.com/en-us/sharepoint/lists/create-a-calendar-view-from-a-list" TargetMode="External" Id="Rb4ea1949dc284ea5" /><ns0:Relationship Type="http://schemas.openxmlformats.org/officeDocument/2006/relationships/notesSlide" Target="../notesSlides/notesSlide70.xml" Id="Rbc9628f4601b4084" /></ns0:Relationships>
</file>

<file path=ppt/slides/_rels/slide71.xml.rels><ns0:Relationships xmlns:ns0="http://schemas.openxmlformats.org/package/2006/relationships"><ns0:Relationship Type="http://schemas.openxmlformats.org/officeDocument/2006/relationships/slideLayout" Target="../slideLayouts/slideLayout1.xml" Id="R1ca99409128641c7" /><ns0:Relationship Type="http://schemas.openxmlformats.org/officeDocument/2006/relationships/notesSlide" Target="../notesSlides/notesSlide71.xml" Id="Rdd0993b23364451f" /></ns0:Relationships>
</file>

<file path=ppt/slides/_rels/slide72.xml.rels><ns0:Relationships xmlns:ns0="http://schemas.openxmlformats.org/package/2006/relationships"><ns0:Relationship Type="http://schemas.openxmlformats.org/officeDocument/2006/relationships/slideLayout" Target="../slideLayouts/slideLayout1.xml" Id="Rd7357009f8de44ba" /><ns0:Relationship Type="http://schemas.openxmlformats.org/officeDocument/2006/relationships/hyperlink" Target="https://www.semrush.com/website/balboapark.org/overview/" TargetMode="External" Id="Rdc7f2e71882d42e1" /><ns0:Relationship Type="http://schemas.openxmlformats.org/officeDocument/2006/relationships/hyperlink" Target="https://support.google.com/google-ads/answer/6325025?hl=en-EN" TargetMode="External" Id="Ra42766b13e354393" /><ns0:Relationship Type="http://schemas.openxmlformats.org/officeDocument/2006/relationships/hyperlink" Target="https://balboapark.org/" TargetMode="External" Id="Re104c63f26c040a1" /><ns0:Relationship Type="http://schemas.openxmlformats.org/officeDocument/2006/relationships/hyperlink" Target="https://balboapark.org/advertising-sponsorships/" TargetMode="External" Id="R000ea2ff7f474229" /><ns0:Relationship Type="http://schemas.openxmlformats.org/officeDocument/2006/relationships/hyperlink" Target="https://cdn.artsprecinct.melbourne/assets/Melbourne-Arts-Precinct-Corporation-Annual-Report-2024-25.pdf" TargetMode="External" Id="R343f7749ca1a40c7" /><ns0:Relationship Type="http://schemas.openxmlformats.org/officeDocument/2006/relationships/hyperlink" Target="https://developers.google.com/search/docs/appearance/structured-data/event" TargetMode="External" Id="Rbc36bf3e839f427b" /><ns0:Relationship Type="http://schemas.openxmlformats.org/officeDocument/2006/relationships/notesSlide" Target="../notesSlides/notesSlide72.xml" Id="R8f52f5c73b224684" /></ns0:Relationships>
</file>

<file path=ppt/slides/_rels/slide73.xml.rels><ns0:Relationships xmlns:ns0="http://schemas.openxmlformats.org/package/2006/relationships"><ns0:Relationship Type="http://schemas.openxmlformats.org/officeDocument/2006/relationships/slideLayout" Target="../slideLayouts/slideLayout1.xml" Id="R77aa61e9b04c4dda" /><ns0:Relationship Type="http://schemas.openxmlformats.org/officeDocument/2006/relationships/hyperlink" Target="https://www.sandiego.gov/sites/default/files/2026-08/fy27ab_v2parkandrec.pdf" TargetMode="External" Id="R9d760c9a73d344f3" /><ns0:Relationship Type="http://schemas.openxmlformats.org/officeDocument/2006/relationships/hyperlink" Target="https://www.sandiego.gov/sites/default/files/2026-08/fy27ab_v2specialpromo.pdf" TargetMode="External" Id="R43829ec439e24ffe" /><ns0:Relationship Type="http://schemas.openxmlformats.org/officeDocument/2006/relationships/hyperlink" Target="https://foreverbalboapark.org/wp-content/uploads/2026/03/FBP_AnnualReport25_online.pdf" TargetMode="External" Id="R6a5de2f31c554fb7" /><ns0:Relationship Type="http://schemas.openxmlformats.org/officeDocument/2006/relationships/hyperlink" Target="https://foreverbalboapark.org/wp-content/uploads/2025/01/Forever-Balboa-Park-FS.pdf" TargetMode="External" Id="Rfa17335cbec944a6" /><ns0:Relationship Type="http://schemas.openxmlformats.org/officeDocument/2006/relationships/hyperlink" Target="https://www.sandiego.gov/parking/balboapark" TargetMode="External" Id="R8cca3ad1ed4b4c2c" /><ns0:Relationship Type="http://schemas.openxmlformats.org/officeDocument/2006/relationships/hyperlink" Target="https://www.forestparkforever.org/news/steinberg-at-the-glade" TargetMode="External" Id="R0a7bc0c503a142c6" /><ns0:Relationship Type="http://schemas.openxmlformats.org/officeDocument/2006/relationships/notesSlide" Target="../notesSlides/notesSlide73.xml" Id="R0361d4d2d7374a24" /></ns0:Relationships>
</file>

<file path=ppt/slides/_rels/slide74.xml.rels><ns0:Relationships xmlns:ns0="http://schemas.openxmlformats.org/package/2006/relationships"><ns0:Relationship Type="http://schemas.openxmlformats.org/officeDocument/2006/relationships/slideLayout" Target="../slideLayouts/slideLayout1.xml" Id="R1a94fe2f91184679" /><ns0:Relationship Type="http://schemas.openxmlformats.org/officeDocument/2006/relationships/notesSlide" Target="../notesSlides/notesSlide74.xml" Id="R898191a620e94204" /></ns0:Relationships>
</file>

<file path=ppt/slides/_rels/slide75.xml.rels><ns0:Relationships xmlns:ns0="http://schemas.openxmlformats.org/package/2006/relationships"><ns0:Relationship Type="http://schemas.openxmlformats.org/officeDocument/2006/relationships/slideLayout" Target="../slideLayouts/slideLayout1.xml" Id="R02d6ff4f407940cb" /><ns0:Relationship Type="http://schemas.openxmlformats.org/officeDocument/2006/relationships/notesSlide" Target="../notesSlides/notesSlide75.xml" Id="R87a57b0fb25d423e" /></ns0:Relationships>
</file>

<file path=ppt/slides/_rels/slide76.xml.rels><ns0:Relationships xmlns:ns0="http://schemas.openxmlformats.org/package/2006/relationships"><ns0:Relationship Type="http://schemas.openxmlformats.org/officeDocument/2006/relationships/slideLayout" Target="../slideLayouts/slideLayout1.xml" Id="Rf1adeb954fb44297" /><ns0:Relationship Type="http://schemas.openxmlformats.org/officeDocument/2006/relationships/notesSlide" Target="../notesSlides/notesSlide76.xml" Id="R4fc750d92d024b83" /></ns0:Relationships>
</file>

<file path=ppt/slides/_rels/slide77.xml.rels><ns0:Relationships xmlns:ns0="http://schemas.openxmlformats.org/package/2006/relationships"><ns0:Relationship Type="http://schemas.openxmlformats.org/officeDocument/2006/relationships/slideLayout" Target="../slideLayouts/slideLayout1.xml" Id="Rd8a8a85f33fd4016" /><ns0:Relationship Type="http://schemas.openxmlformats.org/officeDocument/2006/relationships/notesSlide" Target="../notesSlides/notesSlide77.xml" Id="R8ee838a38cb84df7" /></ns0:Relationships>
</file>

<file path=ppt/slides/slide1.xml><?xml version="1.0" encoding="utf-8"?>
<p:sld xmlns:p="http://schemas.openxmlformats.org/presentationml/2006/main">
  <p:cSld>
    <p:bg>
      <p:bgPr>
        <a:solidFill xmlns:a="http://schemas.openxmlformats.org/drawingml/2006/main">
          <a:srgbClr val="173D35"/>
        </a:solidFill>
      </p:bgPr>
    </p:bg>
    <p:spTree>
      <p:nvGrpSpPr>
        <p:cNvPr id="1" name=""/>
        <p:cNvGrpSpPr/>
        <p:nvPr/>
      </p:nvGrpSpPr>
      <p:grpSpPr>
        <a:xfrm xmlns:a="http://schemas.openxmlformats.org/drawingml/2006/main"/>
      </p:grpSpPr>
      <p:pic>
        <p:nvPicPr>
          <p:cNvPr id="6" name="">
            <a:extLst xmlns:a="http://schemas.openxmlformats.org/drawingml/2006/main">
              <a:ext uri="{FF2B5EF4-FFF2-40B4-BE49-F238E27FC236}">
                <a16:creationId xmlns:a16="http://schemas.microsoft.com/office/drawing/2014/main" id="{FAF2A572-88FF-4B4F-9CD8-69F450BC685E}"/>
              </a:ext>
            </a:extLst>
          </p:cNvPr>
          <p:cNvPicPr>
            <a:picLocks xmlns:a="http://schemas.openxmlformats.org/drawingml/2006/main" noChangeAspect="1"/>
          </p:cNvPicPr>
          <p:nvPr/>
        </p:nvPicPr>
        <p:blipFill>
          <a:blip xmlns:r="http://schemas.openxmlformats.org/officeDocument/2006/relationships" xmlns:a="http://schemas.openxmlformats.org/drawingml/2006/main" r:embed="R4fd666f5c3b64a74"/>
          <a:srcRect xmlns:a="http://schemas.openxmlformats.org/drawingml/2006/main" l="21816" t="0" r="21816" b="0"/>
          <a:stretch xmlns:a="http://schemas.openxmlformats.org/drawingml/2006/main">
            <a:fillRect l="0" t="0" r="0" b="0"/>
          </a:stretch>
        </p:blipFill>
        <p:spPr>
          <a:xfrm xmlns:a="http://schemas.openxmlformats.org/drawingml/2006/main">
            <a:off x="6000750" y="0"/>
            <a:ext cx="9239250" cy="8572500"/>
          </a:xfrm>
          <a:prstGeom xmlns:a="http://schemas.openxmlformats.org/drawingml/2006/main" prst="rect">
            <a:avLst/>
          </a:prstGeom>
        </p:spPr>
      </p:pic>
      <p:sp>
        <p:nvSpPr>
          <p:cNvPr id="2" name="FUTURE OF BALBOA PARK">
            <a:extLst xmlns:a="http://schemas.openxmlformats.org/drawingml/2006/main">
              <a:ext uri="{FF2B5EF4-FFF2-40B4-BE49-F238E27FC236}">
                <a16:creationId xmlns:a16="http://schemas.microsoft.com/office/drawing/2014/main" id="{02A296EA-3CEA-4DB4-B8AD-C9FCAB506F00}"/>
              </a:ext>
            </a:extLst>
          </p:cNvPr>
          <p:cNvSpPr>
            <a:spLocks xmlns:a="http://schemas.openxmlformats.org/drawingml/2006/main" noGrp="1"/>
          </p:cNvSpPr>
          <p:nvPr/>
        </p:nvSpPr>
        <p:spPr>
          <a:xfrm xmlns:a="http://schemas.openxmlformats.org/drawingml/2006/main">
            <a:off x="685800" y="628650"/>
            <a:ext cx="5143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650" b="1">
                <a:solidFill>
                  <a:srgbClr val="EEDFCA"/>
                </a:solidFill>
                <a:latin typeface="Helvetica Neue"/>
                <a:ea typeface="Helvetica Neue"/>
                <a:cs typeface="Helvetica Neue"/>
              </a:defRPr>
            </a:pPr>
            <a:r>
              <a:rPr sz="1650" b="1">
                <a:solidFill>
                  <a:srgbClr val="EEDFCA"/>
                </a:solidFill>
                <a:latin typeface="Helvetica Neue"/>
                <a:ea typeface="Helvetica Neue"/>
                <a:cs typeface="Helvetica Neue"/>
              </a:rPr>
              <a:t>FUTURE OF BALBOA PARK</a:t>
            </a:r>
          </a:p>
        </p:txBody>
      </p:sp>
      <p:sp>
        <p:nvSpPr>
          <p:cNvPr id="3" name="A shared&#10;calendar.&#10;A stronger&#10;visitor brand.">
            <a:extLst xmlns:a="http://schemas.openxmlformats.org/drawingml/2006/main">
              <a:ext uri="{FF2B5EF4-FFF2-40B4-BE49-F238E27FC236}">
                <a16:creationId xmlns:a16="http://schemas.microsoft.com/office/drawing/2014/main" id="{DBBBD9EA-1DC3-40EC-ABAB-278B029B5D21}"/>
              </a:ext>
            </a:extLst>
          </p:cNvPr>
          <p:cNvSpPr>
            <a:spLocks xmlns:a="http://schemas.openxmlformats.org/drawingml/2006/main" noGrp="1"/>
          </p:cNvSpPr>
          <p:nvPr/>
        </p:nvSpPr>
        <p:spPr>
          <a:xfrm xmlns:a="http://schemas.openxmlformats.org/drawingml/2006/main">
            <a:off x="685800" y="2190750"/>
            <a:ext cx="5619750" cy="400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4950" b="1">
                <a:solidFill>
                  <a:srgbClr val="F5F3ED"/>
                </a:solidFill>
                <a:latin typeface="Helvetica Neue"/>
                <a:ea typeface="Helvetica Neue"/>
                <a:cs typeface="Helvetica Neue"/>
              </a:defRPr>
            </a:pPr>
            <a:r>
              <a:rPr sz="4950" b="1">
                <a:solidFill>
                  <a:srgbClr val="F5F3ED"/>
                </a:solidFill>
                <a:latin typeface="Helvetica Neue"/>
                <a:ea typeface="Helvetica Neue"/>
                <a:cs typeface="Helvetica Neue"/>
              </a:rPr>
              <a:t>A shared</a:t>
            </a:r>
          </a:p>
          <a:p xmlns:a="http://schemas.openxmlformats.org/drawingml/2006/main">
            <a:pPr>
              <a:buNone/>
              <a:defRPr sz="4950" b="1">
                <a:solidFill>
                  <a:srgbClr val="F5F3ED"/>
                </a:solidFill>
                <a:latin typeface="Helvetica Neue"/>
                <a:ea typeface="Helvetica Neue"/>
                <a:cs typeface="Helvetica Neue"/>
              </a:defRPr>
            </a:pPr>
            <a:r>
              <a:rPr sz="4950" b="1">
                <a:solidFill>
                  <a:srgbClr val="F5F3ED"/>
                </a:solidFill>
                <a:latin typeface="Helvetica Neue"/>
                <a:ea typeface="Helvetica Neue"/>
                <a:cs typeface="Helvetica Neue"/>
              </a:rPr>
              <a:t>calendar.</a:t>
            </a:r>
          </a:p>
          <a:p xmlns:a="http://schemas.openxmlformats.org/drawingml/2006/main">
            <a:pPr>
              <a:buNone/>
              <a:defRPr sz="4950" b="1">
                <a:solidFill>
                  <a:srgbClr val="F5F3ED"/>
                </a:solidFill>
                <a:latin typeface="Helvetica Neue"/>
                <a:ea typeface="Helvetica Neue"/>
                <a:cs typeface="Helvetica Neue"/>
              </a:defRPr>
            </a:pPr>
            <a:r>
              <a:rPr sz="4950" b="1">
                <a:solidFill>
                  <a:srgbClr val="F5F3ED"/>
                </a:solidFill>
                <a:latin typeface="Helvetica Neue"/>
                <a:ea typeface="Helvetica Neue"/>
                <a:cs typeface="Helvetica Neue"/>
              </a:rPr>
              <a:t>A stronger</a:t>
            </a:r>
          </a:p>
          <a:p xmlns:a="http://schemas.openxmlformats.org/drawingml/2006/main">
            <a:pPr>
              <a:buNone/>
              <a:defRPr sz="4950" b="1">
                <a:solidFill>
                  <a:srgbClr val="F5F3ED"/>
                </a:solidFill>
                <a:latin typeface="Helvetica Neue"/>
                <a:ea typeface="Helvetica Neue"/>
                <a:cs typeface="Helvetica Neue"/>
              </a:defRPr>
            </a:pPr>
            <a:r>
              <a:rPr sz="4950" b="1">
                <a:solidFill>
                  <a:srgbClr val="F5F3ED"/>
                </a:solidFill>
                <a:latin typeface="Helvetica Neue"/>
                <a:ea typeface="Helvetica Neue"/>
                <a:cs typeface="Helvetica Neue"/>
              </a:rPr>
              <a:t>visitor brand.</a:t>
            </a:r>
          </a:p>
        </p:txBody>
      </p:sp>
      <p:sp>
        <p:nvSpPr>
          <p:cNvPr id="4" name="Global lessons, event coordination&#10;and a quan">
            <a:extLst xmlns:a="http://schemas.openxmlformats.org/drawingml/2006/main">
              <a:ext uri="{FF2B5EF4-FFF2-40B4-BE49-F238E27FC236}">
                <a16:creationId xmlns:a16="http://schemas.microsoft.com/office/drawing/2014/main" id="{26AC2C4B-667F-40A3-A4E8-54A124E39ADE}"/>
              </a:ext>
            </a:extLst>
          </p:cNvPr>
          <p:cNvSpPr>
            <a:spLocks xmlns:a="http://schemas.openxmlformats.org/drawingml/2006/main" noGrp="1"/>
          </p:cNvSpPr>
          <p:nvPr/>
        </p:nvSpPr>
        <p:spPr>
          <a:xfrm xmlns:a="http://schemas.openxmlformats.org/drawingml/2006/main">
            <a:off x="685800" y="6667500"/>
            <a:ext cx="49530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175" b="0">
                <a:solidFill>
                  <a:srgbClr val="F5F3ED"/>
                </a:solidFill>
                <a:latin typeface="Helvetica Neue"/>
                <a:ea typeface="Helvetica Neue"/>
                <a:cs typeface="Helvetica Neue"/>
              </a:defRPr>
            </a:pPr>
            <a:r>
              <a:rPr sz="2175" b="0">
                <a:solidFill>
                  <a:srgbClr val="F5F3ED"/>
                </a:solidFill>
                <a:latin typeface="Helvetica Neue"/>
                <a:ea typeface="Helvetica Neue"/>
                <a:cs typeface="Helvetica Neue"/>
              </a:rPr>
              <a:t>Global lessons, event coordination</a:t>
            </a:r>
          </a:p>
          <a:p xmlns:a="http://schemas.openxmlformats.org/drawingml/2006/main">
            <a:pPr>
              <a:buNone/>
              <a:defRPr sz="2175" b="0">
                <a:solidFill>
                  <a:srgbClr val="F5F3ED"/>
                </a:solidFill>
                <a:latin typeface="Helvetica Neue"/>
                <a:ea typeface="Helvetica Neue"/>
                <a:cs typeface="Helvetica Neue"/>
              </a:defRPr>
            </a:pPr>
            <a:r>
              <a:rPr sz="2175" b="0">
                <a:solidFill>
                  <a:srgbClr val="F5F3ED"/>
                </a:solidFill>
                <a:latin typeface="Helvetica Neue"/>
                <a:ea typeface="Helvetica Neue"/>
                <a:cs typeface="Helvetica Neue"/>
              </a:rPr>
              <a:t>and a quantified business case</a:t>
            </a:r>
          </a:p>
        </p:txBody>
      </p:sp>
      <p:sp>
        <p:nvSpPr>
          <p:cNvPr id="5" name="Discussion draft   /   6 October 2026">
            <a:extLst xmlns:a="http://schemas.openxmlformats.org/drawingml/2006/main">
              <a:ext uri="{FF2B5EF4-FFF2-40B4-BE49-F238E27FC236}">
                <a16:creationId xmlns:a16="http://schemas.microsoft.com/office/drawing/2014/main" id="{4C8D2AFD-9596-483D-8931-8865BEB06AAA}"/>
              </a:ext>
            </a:extLst>
          </p:cNvPr>
          <p:cNvSpPr>
            <a:spLocks xmlns:a="http://schemas.openxmlformats.org/drawingml/2006/main" noGrp="1"/>
          </p:cNvSpPr>
          <p:nvPr/>
        </p:nvSpPr>
        <p:spPr>
          <a:xfrm xmlns:a="http://schemas.openxmlformats.org/drawingml/2006/main">
            <a:off x="685800" y="7953375"/>
            <a:ext cx="4953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50" b="0">
                <a:solidFill>
                  <a:srgbClr val="EEDFCA"/>
                </a:solidFill>
                <a:latin typeface="Helvetica Neue"/>
                <a:ea typeface="Helvetica Neue"/>
                <a:cs typeface="Helvetica Neue"/>
              </a:defRPr>
            </a:pPr>
            <a:r>
              <a:rPr sz="1350" b="0">
                <a:solidFill>
                  <a:srgbClr val="EEDFCA"/>
                </a:solidFill>
                <a:latin typeface="Helvetica Neue"/>
                <a:ea typeface="Helvetica Neue"/>
                <a:cs typeface="Helvetica Neue"/>
              </a:rPr>
              <a:t>Discussion draft   /   23 October 2026</a:t>
            </a:r>
          </a:p>
        </p:txBody>
      </p:sp>
    </p:spTree>
    <p:extLst>
      <p:ext uri="{BB962C8B-B14F-4D97-AF65-F5344CB8AC3E}">
        <p14:creationId xmlns:p14="http://schemas.microsoft.com/office/powerpoint/2010/main" val="827558958"/>
      </p:ext>
    </p:extLst>
  </p:cSld>
</p:sld>
</file>

<file path=ppt/slides/slide2.xml><?xml version="1.0" encoding="utf-8"?>
<p:sld xmlns:p="http://schemas.openxmlformats.org/presentationml/2006/main">
  <p:cSld>
    <p:bg>
      <p:bgPr>
        <a:solidFill xmlns:a="http://schemas.openxmlformats.org/drawingml/2006/main">
          <a:srgbClr val="F5F3ED"/>
        </a:solidFill>
      </p:bgPr>
    </p:bg>
    <p:spTree>
      <p:nvGrpSpPr>
        <p:cNvPr id="1" name=""/>
        <p:cNvGrpSpPr/>
        <p:nvPr/>
      </p:nvGrpSpPr>
      <p:grpSpPr>
        <a:xfrm xmlns:a="http://schemas.openxmlformats.org/drawingml/2006/main"/>
      </p:grpSpPr>
      <p:sp>
        <p:nvSpPr>
          <p:cNvPr id="7" name="INTERVIEW FINDINGS">
            <a:extLst xmlns:a="http://schemas.openxmlformats.org/drawingml/2006/main">
              <a:ext uri="{FF2B5EF4-FFF2-40B4-BE49-F238E27FC236}">
                <a16:creationId xmlns:a16="http://schemas.microsoft.com/office/drawing/2014/main" id="{D5FB0E6F-0223-491D-82DC-D3E7CB0BFD90}"/>
              </a:ext>
            </a:extLst>
          </p:cNvPr>
          <p:cNvSpPr>
            <a:spLocks xmlns:a="http://schemas.openxmlformats.org/drawingml/2006/main" noGrp="1"/>
          </p:cNvSpPr>
          <p:nvPr/>
        </p:nvSpPr>
        <p:spPr>
          <a:xfrm xmlns:a="http://schemas.openxmlformats.org/drawingml/2006/main">
            <a:off x="685800" y="400050"/>
            <a:ext cx="13335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50" b="1">
                <a:solidFill>
                  <a:srgbClr val="61716B"/>
                </a:solidFill>
                <a:latin typeface="Helvetica Neue"/>
                <a:ea typeface="Helvetica Neue"/>
                <a:cs typeface="Helvetica Neue"/>
              </a:defRPr>
            </a:pPr>
            <a:r>
              <a:rPr sz="1350" b="1">
                <a:solidFill>
                  <a:srgbClr val="61716B"/>
                </a:solidFill>
                <a:latin typeface="Helvetica Neue"/>
                <a:ea typeface="Helvetica Neue"/>
                <a:cs typeface="Helvetica Neue"/>
              </a:rPr>
              <a:t>INTERVIEW FINDINGS</a:t>
            </a:r>
          </a:p>
        </p:txBody>
      </p:sp>
      <p:sp>
        <p:nvSpPr>
          <p:cNvPr id="2" name="Fragmented authority creates shared consequen">
            <a:extLst xmlns:a="http://schemas.openxmlformats.org/drawingml/2006/main">
              <a:ext uri="{FF2B5EF4-FFF2-40B4-BE49-F238E27FC236}">
                <a16:creationId xmlns:a16="http://schemas.microsoft.com/office/drawing/2014/main" id="{02FD7C95-7662-4776-9181-A05AE0BD4258}"/>
              </a:ext>
            </a:extLst>
          </p:cNvPr>
          <p:cNvSpPr>
            <a:spLocks xmlns:a="http://schemas.openxmlformats.org/drawingml/2006/main" noGrp="1"/>
          </p:cNvSpPr>
          <p:nvPr/>
        </p:nvSpPr>
        <p:spPr>
          <a:xfrm xmlns:a="http://schemas.openxmlformats.org/drawingml/2006/main">
            <a:off x="685800" y="914400"/>
            <a:ext cx="13868400"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900" b="1">
                <a:solidFill>
                  <a:srgbClr val="173D35"/>
                </a:solidFill>
                <a:latin typeface="Helvetica Neue"/>
                <a:ea typeface="Helvetica Neue"/>
                <a:cs typeface="Helvetica Neue"/>
              </a:defRPr>
            </a:pPr>
            <a:r>
              <a:rPr sz="3900" b="1">
                <a:solidFill>
                  <a:srgbClr val="173D35"/>
                </a:solidFill>
                <a:latin typeface="Helvetica Neue"/>
                <a:ea typeface="Helvetica Neue"/>
                <a:cs typeface="Helvetica Neue"/>
              </a:rPr>
              <a:t>Fragmented authority creates shared consequences</a:t>
            </a:r>
          </a:p>
        </p:txBody>
      </p:sp>
      <p:sp>
        <p:nvSpPr>
          <p:cNvPr id="3" name="02">
            <a:extLst xmlns:a="http://schemas.openxmlformats.org/drawingml/2006/main">
              <a:ext uri="{FF2B5EF4-FFF2-40B4-BE49-F238E27FC236}">
                <a16:creationId xmlns:a16="http://schemas.microsoft.com/office/drawing/2014/main" id="{EEF8550F-0BB5-424D-B2E8-E046B57B6E00}"/>
              </a:ext>
            </a:extLst>
          </p:cNvPr>
          <p:cNvSpPr>
            <a:spLocks xmlns:a="http://schemas.openxmlformats.org/drawingml/2006/main" noGrp="1"/>
          </p:cNvSpPr>
          <p:nvPr/>
        </p:nvSpPr>
        <p:spPr>
          <a:xfrm xmlns:a="http://schemas.openxmlformats.org/drawingml/2006/main">
            <a:off x="14097000" y="8105775"/>
            <a:ext cx="457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275" b="0">
                <a:solidFill>
                  <a:srgbClr val="61716B"/>
                </a:solidFill>
                <a:latin typeface="Helvetica Neue"/>
                <a:ea typeface="Helvetica Neue"/>
                <a:cs typeface="Helvetica Neue"/>
              </a:defRPr>
            </a:pPr>
            <a:r>
              <a:rPr sz="1275" b="0">
                <a:solidFill>
                  <a:srgbClr val="61716B"/>
                </a:solidFill>
                <a:latin typeface="Helvetica Neue"/>
                <a:ea typeface="Helvetica Neue"/>
                <a:cs typeface="Helvetica Neue"/>
              </a:rPr>
              <a:t>02</a:t>
            </a:r>
          </a:p>
        </p:txBody>
      </p:sp>
      <p:sp>
        <p:nvSpPr>
          <p:cNvPr id="4" name="The park needs a&#10;shared business vision">
            <a:extLst xmlns:a="http://schemas.openxmlformats.org/drawingml/2006/main">
              <a:ext uri="{FF2B5EF4-FFF2-40B4-BE49-F238E27FC236}">
                <a16:creationId xmlns:a16="http://schemas.microsoft.com/office/drawing/2014/main" id="{EBA71D90-7730-4DB9-9BD3-C50CACC0947D}"/>
              </a:ext>
            </a:extLst>
          </p:cNvPr>
          <p:cNvSpPr>
            <a:spLocks xmlns:a="http://schemas.openxmlformats.org/drawingml/2006/main" noGrp="1"/>
          </p:cNvSpPr>
          <p:nvPr/>
        </p:nvSpPr>
        <p:spPr>
          <a:xfrm xmlns:a="http://schemas.openxmlformats.org/drawingml/2006/main">
            <a:off x="685800" y="2447925"/>
            <a:ext cx="6286500" cy="3524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4275" b="1">
                <a:solidFill>
                  <a:srgbClr val="173D35"/>
                </a:solidFill>
                <a:latin typeface="Helvetica Neue"/>
                <a:ea typeface="Helvetica Neue"/>
                <a:cs typeface="Helvetica Neue"/>
              </a:defRPr>
            </a:pPr>
            <a:r>
              <a:rPr sz="4275" b="1">
                <a:solidFill>
                  <a:srgbClr val="173D35"/>
                </a:solidFill>
                <a:latin typeface="Helvetica Neue"/>
                <a:ea typeface="Helvetica Neue"/>
                <a:cs typeface="Helvetica Neue"/>
              </a:rPr>
              <a:t>The park needs a</a:t>
            </a:r>
          </a:p>
          <a:p xmlns:a="http://schemas.openxmlformats.org/drawingml/2006/main">
            <a:pPr>
              <a:buNone/>
              <a:defRPr sz="4275" b="1">
                <a:solidFill>
                  <a:srgbClr val="173D35"/>
                </a:solidFill>
                <a:latin typeface="Helvetica Neue"/>
                <a:ea typeface="Helvetica Neue"/>
                <a:cs typeface="Helvetica Neue"/>
              </a:defRPr>
            </a:pPr>
            <a:r>
              <a:rPr sz="4275" b="1">
                <a:solidFill>
                  <a:srgbClr val="173D35"/>
                </a:solidFill>
                <a:latin typeface="Helvetica Neue"/>
                <a:ea typeface="Helvetica Neue"/>
                <a:cs typeface="Helvetica Neue"/>
              </a:rPr>
              <a:t>shared business vision</a:t>
            </a:r>
          </a:p>
        </p:txBody>
      </p:sp>
      <p:sp>
        <p:nvSpPr>
          <p:cNvPr id="5" name="Institutions, the City and park organizations">
            <a:extLst xmlns:a="http://schemas.openxmlformats.org/drawingml/2006/main">
              <a:ext uri="{FF2B5EF4-FFF2-40B4-BE49-F238E27FC236}">
                <a16:creationId xmlns:a16="http://schemas.microsoft.com/office/drawing/2014/main" id="{B2AB682E-3687-4048-BFCD-757C256D7C10}"/>
              </a:ext>
            </a:extLst>
          </p:cNvPr>
          <p:cNvSpPr>
            <a:spLocks xmlns:a="http://schemas.openxmlformats.org/drawingml/2006/main" noGrp="1"/>
          </p:cNvSpPr>
          <p:nvPr/>
        </p:nvSpPr>
        <p:spPr>
          <a:xfrm xmlns:a="http://schemas.openxmlformats.org/drawingml/2006/main">
            <a:off x="8001000" y="2571750"/>
            <a:ext cx="6286500" cy="3905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400" b="0">
                <a:solidFill>
                  <a:srgbClr val="173D35"/>
                </a:solidFill>
                <a:latin typeface="Helvetica Neue"/>
                <a:ea typeface="Helvetica Neue"/>
                <a:cs typeface="Helvetica Neue"/>
              </a:defRPr>
            </a:pPr>
            <a:r>
              <a:rPr sz="2400" b="0">
                <a:solidFill>
                  <a:srgbClr val="173D35"/>
                </a:solidFill>
                <a:latin typeface="Helvetica Neue"/>
                <a:ea typeface="Helvetica Neue"/>
                <a:cs typeface="Helvetica Neue"/>
              </a:rPr>
              <a:t>Institutions, the City and park organizations make decisions with different mandates.</a:t>
            </a:r>
          </a:p>
          <a:p xmlns:a="http://schemas.openxmlformats.org/drawingml/2006/main">
            <a:r>
              <a:t/>
            </a:r>
          </a:p>
          <a:p xmlns:a="http://schemas.openxmlformats.org/drawingml/2006/main">
            <a:pPr>
              <a:buNone/>
              <a:defRPr sz="2400" b="0">
                <a:solidFill>
                  <a:srgbClr val="173D35"/>
                </a:solidFill>
                <a:latin typeface="Helvetica Neue"/>
                <a:ea typeface="Helvetica Neue"/>
                <a:cs typeface="Helvetica Neue"/>
              </a:defRPr>
            </a:pPr>
            <a:r>
              <a:rPr sz="2400" b="0">
                <a:solidFill>
                  <a:srgbClr val="173D35"/>
                </a:solidFill>
                <a:latin typeface="Helvetica Neue"/>
                <a:ea typeface="Helvetica Neue"/>
                <a:cs typeface="Helvetica Neue"/>
              </a:rPr>
              <a:t>Events share the same access routes, public spaces and visitor experience.</a:t>
            </a:r>
          </a:p>
          <a:p xmlns:a="http://schemas.openxmlformats.org/drawingml/2006/main">
            <a:r>
              <a:t/>
            </a:r>
          </a:p>
          <a:p xmlns:a="http://schemas.openxmlformats.org/drawingml/2006/main">
            <a:pPr>
              <a:buNone/>
              <a:defRPr sz="2400" b="0">
                <a:solidFill>
                  <a:srgbClr val="173D35"/>
                </a:solidFill>
                <a:latin typeface="Helvetica Neue"/>
                <a:ea typeface="Helvetica Neue"/>
                <a:cs typeface="Helvetica Neue"/>
              </a:defRPr>
            </a:pPr>
            <a:r>
              <a:rPr sz="2400" b="0">
                <a:solidFill>
                  <a:srgbClr val="173D35"/>
                </a:solidFill>
                <a:latin typeface="Helvetica Neue"/>
                <a:ea typeface="Helvetica Neue"/>
                <a:cs typeface="Helvetica Neue"/>
              </a:rPr>
              <a:t>The calendar is a first practical service within a broader governance and funding agreement.</a:t>
            </a:r>
          </a:p>
        </p:txBody>
      </p:sp>
      <p:sp>
        <p:nvSpPr>
          <p:cNvPr id="6" name="Interview synthesis: Blackson p. 2, Sichel pp">
            <a:extLst xmlns:a="http://schemas.openxmlformats.org/drawingml/2006/main">
              <a:ext uri="{FF2B5EF4-FFF2-40B4-BE49-F238E27FC236}">
                <a16:creationId xmlns:a16="http://schemas.microsoft.com/office/drawing/2014/main" id="{F2D547D1-FC02-4309-9016-5373080C1DB6}"/>
              </a:ext>
            </a:extLst>
          </p:cNvPr>
          <p:cNvSpPr>
            <a:spLocks xmlns:a="http://schemas.openxmlformats.org/drawingml/2006/main" noGrp="1"/>
          </p:cNvSpPr>
          <p:nvPr/>
        </p:nvSpPr>
        <p:spPr>
          <a:xfrm xmlns:a="http://schemas.openxmlformats.org/drawingml/2006/main">
            <a:off x="685800" y="8077200"/>
            <a:ext cx="130968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200" b="0">
                <a:solidFill>
                  <a:srgbClr val="61716B"/>
                </a:solidFill>
                <a:latin typeface="Helvetica Neue"/>
                <a:ea typeface="Helvetica Neue"/>
                <a:cs typeface="Helvetica Neue"/>
              </a:defRPr>
            </a:pPr>
            <a:r>
              <a:rPr sz="1200" b="0">
                <a:solidFill>
                  <a:srgbClr val="61716B"/>
                </a:solidFill>
                <a:latin typeface="Helvetica Neue"/>
                <a:ea typeface="Helvetica Neue"/>
                <a:cs typeface="Helvetica Neue"/>
              </a:rPr>
              <a:t>Interview synthesis: Blackson p. 2, Sichel pp. 2–3, project meeting 13 August pp. 1–2</a:t>
            </a:r>
          </a:p>
        </p:txBody>
      </p:sp>
    </p:spTree>
    <p:extLst>
      <p:ext uri="{BB962C8B-B14F-4D97-AF65-F5344CB8AC3E}">
        <p14:creationId xmlns:p14="http://schemas.microsoft.com/office/powerpoint/2010/main" val="754923768"/>
      </p:ext>
    </p:extLst>
  </p:cSld>
</p:sld>
</file>

<file path=ppt/slides/slide3.xml><?xml version="1.0" encoding="utf-8"?>
<p:sld xmlns:p="http://schemas.openxmlformats.org/presentationml/2006/main">
  <p:cSld>
    <p:bg>
      <p:bgPr>
        <a:solidFill xmlns:a="http://schemas.openxmlformats.org/drawingml/2006/main">
          <a:srgbClr val="F5F3ED"/>
        </a:solidFill>
      </p:bgPr>
    </p:bg>
    <p:spTree>
      <p:nvGrpSpPr>
        <p:cNvPr id="1" name=""/>
        <p:cNvGrpSpPr/>
        <p:nvPr/>
      </p:nvGrpSpPr>
      <p:grpSpPr>
        <a:xfrm xmlns:a="http://schemas.openxmlformats.org/drawingml/2006/main"/>
      </p:grpSpPr>
      <p:sp>
        <p:nvSpPr>
          <p:cNvPr id="11" name="INTERVIEW FINDINGS">
            <a:extLst xmlns:a="http://schemas.openxmlformats.org/drawingml/2006/main">
              <a:ext uri="{FF2B5EF4-FFF2-40B4-BE49-F238E27FC236}">
                <a16:creationId xmlns:a16="http://schemas.microsoft.com/office/drawing/2014/main" id="{36CCDA1B-5120-4CC7-AB51-2890C430D202}"/>
              </a:ext>
            </a:extLst>
          </p:cNvPr>
          <p:cNvSpPr>
            <a:spLocks xmlns:a="http://schemas.openxmlformats.org/drawingml/2006/main" noGrp="1"/>
          </p:cNvSpPr>
          <p:nvPr/>
        </p:nvSpPr>
        <p:spPr>
          <a:xfrm xmlns:a="http://schemas.openxmlformats.org/drawingml/2006/main">
            <a:off x="685800" y="400050"/>
            <a:ext cx="13335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50" b="1">
                <a:solidFill>
                  <a:srgbClr val="61716B"/>
                </a:solidFill>
                <a:latin typeface="Helvetica Neue"/>
                <a:ea typeface="Helvetica Neue"/>
                <a:cs typeface="Helvetica Neue"/>
              </a:defRPr>
            </a:pPr>
            <a:r>
              <a:rPr sz="1350" b="1">
                <a:solidFill>
                  <a:srgbClr val="61716B"/>
                </a:solidFill>
                <a:latin typeface="Helvetica Neue"/>
                <a:ea typeface="Helvetica Neue"/>
                <a:cs typeface="Helvetica Neue"/>
              </a:rPr>
              <a:t>INTERVIEW FINDINGS</a:t>
            </a:r>
          </a:p>
        </p:txBody>
      </p:sp>
      <p:sp>
        <p:nvSpPr>
          <p:cNvPr id="2" name="Shared events can create value across institu">
            <a:extLst xmlns:a="http://schemas.openxmlformats.org/drawingml/2006/main">
              <a:ext uri="{FF2B5EF4-FFF2-40B4-BE49-F238E27FC236}">
                <a16:creationId xmlns:a16="http://schemas.microsoft.com/office/drawing/2014/main" id="{500A4689-3F12-4EBB-8DC3-975A2177AC90}"/>
              </a:ext>
            </a:extLst>
          </p:cNvPr>
          <p:cNvSpPr>
            <a:spLocks xmlns:a="http://schemas.openxmlformats.org/drawingml/2006/main" noGrp="1"/>
          </p:cNvSpPr>
          <p:nvPr/>
        </p:nvSpPr>
        <p:spPr>
          <a:xfrm xmlns:a="http://schemas.openxmlformats.org/drawingml/2006/main">
            <a:off x="685800" y="914400"/>
            <a:ext cx="13868400"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900" b="1">
                <a:solidFill>
                  <a:srgbClr val="173D35"/>
                </a:solidFill>
                <a:latin typeface="Helvetica Neue"/>
                <a:ea typeface="Helvetica Neue"/>
                <a:cs typeface="Helvetica Neue"/>
              </a:defRPr>
            </a:pPr>
            <a:r>
              <a:rPr sz="3900" b="1">
                <a:solidFill>
                  <a:srgbClr val="173D35"/>
                </a:solidFill>
                <a:latin typeface="Helvetica Neue"/>
                <a:ea typeface="Helvetica Neue"/>
                <a:cs typeface="Helvetica Neue"/>
              </a:rPr>
              <a:t>Shared events can create value across institutions</a:t>
            </a:r>
          </a:p>
        </p:txBody>
      </p:sp>
      <p:sp>
        <p:nvSpPr>
          <p:cNvPr id="3" name="03">
            <a:extLst xmlns:a="http://schemas.openxmlformats.org/drawingml/2006/main">
              <a:ext uri="{FF2B5EF4-FFF2-40B4-BE49-F238E27FC236}">
                <a16:creationId xmlns:a16="http://schemas.microsoft.com/office/drawing/2014/main" id="{1E7E3242-1ECB-41D6-B54B-4F7EDBF38017}"/>
              </a:ext>
            </a:extLst>
          </p:cNvPr>
          <p:cNvSpPr>
            <a:spLocks xmlns:a="http://schemas.openxmlformats.org/drawingml/2006/main" noGrp="1"/>
          </p:cNvSpPr>
          <p:nvPr/>
        </p:nvSpPr>
        <p:spPr>
          <a:xfrm xmlns:a="http://schemas.openxmlformats.org/drawingml/2006/main">
            <a:off x="14097000" y="8105775"/>
            <a:ext cx="457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275" b="0">
                <a:solidFill>
                  <a:srgbClr val="61716B"/>
                </a:solidFill>
                <a:latin typeface="Helvetica Neue"/>
                <a:ea typeface="Helvetica Neue"/>
                <a:cs typeface="Helvetica Neue"/>
              </a:defRPr>
            </a:pPr>
            <a:r>
              <a:rPr sz="1275" b="0">
                <a:solidFill>
                  <a:srgbClr val="61716B"/>
                </a:solidFill>
                <a:latin typeface="Helvetica Neue"/>
                <a:ea typeface="Helvetica Neue"/>
                <a:cs typeface="Helvetica Neue"/>
              </a:rPr>
              <a:t>03</a:t>
            </a:r>
          </a:p>
        </p:txBody>
      </p:sp>
      <p:sp>
        <p:nvSpPr>
          <p:cNvPr id="4" name="A positive pattern">
            <a:extLst xmlns:a="http://schemas.openxmlformats.org/drawingml/2006/main">
              <a:ext uri="{FF2B5EF4-FFF2-40B4-BE49-F238E27FC236}">
                <a16:creationId xmlns:a16="http://schemas.microsoft.com/office/drawing/2014/main" id="{2C925278-2EA7-461D-9DFB-5AEC3127F898}"/>
              </a:ext>
            </a:extLst>
          </p:cNvPr>
          <p:cNvSpPr>
            <a:spLocks xmlns:a="http://schemas.openxmlformats.org/drawingml/2006/main" noGrp="1"/>
          </p:cNvSpPr>
          <p:nvPr/>
        </p:nvSpPr>
        <p:spPr>
          <a:xfrm xmlns:a="http://schemas.openxmlformats.org/drawingml/2006/main">
            <a:off x="685800" y="2381250"/>
            <a:ext cx="6286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875" b="1">
                <a:solidFill>
                  <a:srgbClr val="BE573C"/>
                </a:solidFill>
                <a:latin typeface="Helvetica Neue"/>
                <a:ea typeface="Helvetica Neue"/>
                <a:cs typeface="Helvetica Neue"/>
              </a:defRPr>
            </a:pPr>
            <a:r>
              <a:rPr sz="1875" b="1">
                <a:solidFill>
                  <a:srgbClr val="BE573C"/>
                </a:solidFill>
                <a:latin typeface="Helvetica Neue"/>
                <a:ea typeface="Helvetica Neue"/>
                <a:cs typeface="Helvetica Neue"/>
              </a:rPr>
              <a:t>A positive pattern</a:t>
            </a:r>
          </a:p>
        </p:txBody>
      </p:sp>
      <p:sp>
        <p:nvSpPr>
          <p:cNvPr id="5" name="The Fleet interview describes ESRI events buy">
            <a:extLst xmlns:a="http://schemas.openxmlformats.org/drawingml/2006/main">
              <a:ext uri="{FF2B5EF4-FFF2-40B4-BE49-F238E27FC236}">
                <a16:creationId xmlns:a16="http://schemas.microsoft.com/office/drawing/2014/main" id="{08CFE99F-EC1C-4C89-B90A-BE29EEF6EBF7}"/>
              </a:ext>
            </a:extLst>
          </p:cNvPr>
          <p:cNvSpPr>
            <a:spLocks xmlns:a="http://schemas.openxmlformats.org/drawingml/2006/main" noGrp="1"/>
          </p:cNvSpPr>
          <p:nvPr/>
        </p:nvSpPr>
        <p:spPr>
          <a:xfrm xmlns:a="http://schemas.openxmlformats.org/drawingml/2006/main">
            <a:off x="685800" y="2857500"/>
            <a:ext cx="6286500" cy="2095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400" b="0">
                <a:solidFill>
                  <a:srgbClr val="173D35"/>
                </a:solidFill>
                <a:latin typeface="Helvetica Neue"/>
                <a:ea typeface="Helvetica Neue"/>
                <a:cs typeface="Helvetica Neue"/>
              </a:defRPr>
            </a:pPr>
            <a:r>
              <a:rPr sz="2400" b="0">
                <a:solidFill>
                  <a:srgbClr val="173D35"/>
                </a:solidFill>
                <a:latin typeface="Helvetica Neue"/>
                <a:ea typeface="Helvetica Neue"/>
                <a:cs typeface="Helvetica Neue"/>
              </a:rPr>
              <a:t>The Fleet interview describes ESRI events buying space across institutions and activating shared outdoor areas.</a:t>
            </a:r>
          </a:p>
        </p:txBody>
      </p:sp>
      <p:sp>
        <p:nvSpPr>
          <p:cNvPr id="6" name="A recurring risk">
            <a:extLst xmlns:a="http://schemas.openxmlformats.org/drawingml/2006/main">
              <a:ext uri="{FF2B5EF4-FFF2-40B4-BE49-F238E27FC236}">
                <a16:creationId xmlns:a16="http://schemas.microsoft.com/office/drawing/2014/main" id="{C7ECB3E6-0004-4CCB-A5DE-C40AC614D4BA}"/>
              </a:ext>
            </a:extLst>
          </p:cNvPr>
          <p:cNvSpPr>
            <a:spLocks xmlns:a="http://schemas.openxmlformats.org/drawingml/2006/main" noGrp="1"/>
          </p:cNvSpPr>
          <p:nvPr/>
        </p:nvSpPr>
        <p:spPr>
          <a:xfrm xmlns:a="http://schemas.openxmlformats.org/drawingml/2006/main">
            <a:off x="8096250" y="2381250"/>
            <a:ext cx="6286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875" b="1">
                <a:solidFill>
                  <a:srgbClr val="BE573C"/>
                </a:solidFill>
                <a:latin typeface="Helvetica Neue"/>
                <a:ea typeface="Helvetica Neue"/>
                <a:cs typeface="Helvetica Neue"/>
              </a:defRPr>
            </a:pPr>
            <a:r>
              <a:rPr sz="1875" b="1">
                <a:solidFill>
                  <a:srgbClr val="BE573C"/>
                </a:solidFill>
                <a:latin typeface="Helvetica Neue"/>
                <a:ea typeface="Helvetica Neue"/>
                <a:cs typeface="Helvetica Neue"/>
              </a:rPr>
              <a:t>A recurring risk</a:t>
            </a:r>
          </a:p>
        </p:txBody>
      </p:sp>
      <p:sp>
        <p:nvSpPr>
          <p:cNvPr id="7" name="The same interview describes large outdoor ev">
            <a:extLst xmlns:a="http://schemas.openxmlformats.org/drawingml/2006/main">
              <a:ext uri="{FF2B5EF4-FFF2-40B4-BE49-F238E27FC236}">
                <a16:creationId xmlns:a16="http://schemas.microsoft.com/office/drawing/2014/main" id="{4D35C6BE-B439-4381-A0FA-DA96239ECF71}"/>
              </a:ext>
            </a:extLst>
          </p:cNvPr>
          <p:cNvSpPr>
            <a:spLocks xmlns:a="http://schemas.openxmlformats.org/drawingml/2006/main" noGrp="1"/>
          </p:cNvSpPr>
          <p:nvPr/>
        </p:nvSpPr>
        <p:spPr>
          <a:xfrm xmlns:a="http://schemas.openxmlformats.org/drawingml/2006/main">
            <a:off x="8096250" y="2857500"/>
            <a:ext cx="6286500" cy="2095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400" b="0">
                <a:solidFill>
                  <a:srgbClr val="173D35"/>
                </a:solidFill>
                <a:latin typeface="Helvetica Neue"/>
                <a:ea typeface="Helvetica Neue"/>
                <a:cs typeface="Helvetica Neue"/>
              </a:defRPr>
            </a:pPr>
            <a:r>
              <a:rPr sz="2400" b="0">
                <a:solidFill>
                  <a:srgbClr val="173D35"/>
                </a:solidFill>
                <a:latin typeface="Helvetica Neue"/>
                <a:ea typeface="Helvetica Neue"/>
                <a:cs typeface="Helvetica Neue"/>
              </a:rPr>
              <a:t>The same interview describes large outdoor events obstructing parking and entrances, reducing museum attendance.</a:t>
            </a:r>
          </a:p>
        </p:txBody>
      </p:sp>
      <p:sp>
        <p:nvSpPr>
          <p:cNvPr id="8" name="Success means value for the park and its neig">
            <a:extLst xmlns:a="http://schemas.openxmlformats.org/drawingml/2006/main">
              <a:ext uri="{FF2B5EF4-FFF2-40B4-BE49-F238E27FC236}">
                <a16:creationId xmlns:a16="http://schemas.microsoft.com/office/drawing/2014/main" id="{481534B8-E687-4161-8CB6-79D37AA60F8B}"/>
              </a:ext>
            </a:extLst>
          </p:cNvPr>
          <p:cNvSpPr>
            <a:spLocks xmlns:a="http://schemas.openxmlformats.org/drawingml/2006/main" noGrp="1"/>
          </p:cNvSpPr>
          <p:nvPr/>
        </p:nvSpPr>
        <p:spPr>
          <a:xfrm xmlns:a="http://schemas.openxmlformats.org/drawingml/2006/main">
            <a:off x="685800" y="5686425"/>
            <a:ext cx="13525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4050" b="1">
                <a:solidFill>
                  <a:srgbClr val="173D35"/>
                </a:solidFill>
                <a:latin typeface="Helvetica Neue"/>
                <a:ea typeface="Helvetica Neue"/>
                <a:cs typeface="Helvetica Neue"/>
              </a:defRPr>
            </a:pPr>
            <a:r>
              <a:rPr sz="4050" b="1">
                <a:solidFill>
                  <a:srgbClr val="173D35"/>
                </a:solidFill>
                <a:latin typeface="Helvetica Neue"/>
                <a:ea typeface="Helvetica Neue"/>
                <a:cs typeface="Helvetica Neue"/>
              </a:rPr>
              <a:t>Success means value for the park and its neighbors</a:t>
            </a:r>
          </a:p>
        </p:txBody>
      </p:sp>
      <p:sp>
        <p:nvSpPr>
          <p:cNvPr id="9" name="Attendance alone cannot show whether an event">
            <a:extLst xmlns:a="http://schemas.openxmlformats.org/drawingml/2006/main">
              <a:ext uri="{FF2B5EF4-FFF2-40B4-BE49-F238E27FC236}">
                <a16:creationId xmlns:a16="http://schemas.microsoft.com/office/drawing/2014/main" id="{70557EFB-60E0-4ED5-B876-FF2E0A6F425C}"/>
              </a:ext>
            </a:extLst>
          </p:cNvPr>
          <p:cNvSpPr>
            <a:spLocks xmlns:a="http://schemas.openxmlformats.org/drawingml/2006/main" noGrp="1"/>
          </p:cNvSpPr>
          <p:nvPr/>
        </p:nvSpPr>
        <p:spPr>
          <a:xfrm xmlns:a="http://schemas.openxmlformats.org/drawingml/2006/main">
            <a:off x="685800" y="7010400"/>
            <a:ext cx="130492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175" b="0">
                <a:solidFill>
                  <a:srgbClr val="173D35"/>
                </a:solidFill>
                <a:latin typeface="Helvetica Neue"/>
                <a:ea typeface="Helvetica Neue"/>
                <a:cs typeface="Helvetica Neue"/>
              </a:defRPr>
            </a:pPr>
            <a:r>
              <a:rPr sz="2175" b="0">
                <a:solidFill>
                  <a:srgbClr val="173D35"/>
                </a:solidFill>
                <a:latin typeface="Helvetica Neue"/>
                <a:ea typeface="Helvetica Neue"/>
                <a:cs typeface="Helvetica Neue"/>
              </a:rPr>
              <a:t>Attendance alone cannot show whether an event benefits the institutions around it.</a:t>
            </a:r>
          </a:p>
        </p:txBody>
      </p:sp>
      <p:sp>
        <p:nvSpPr>
          <p:cNvPr id="10" name="Interview evidence: Fleet / Steve, 17 August ">
            <a:extLst xmlns:a="http://schemas.openxmlformats.org/drawingml/2006/main">
              <a:ext uri="{FF2B5EF4-FFF2-40B4-BE49-F238E27FC236}">
                <a16:creationId xmlns:a16="http://schemas.microsoft.com/office/drawing/2014/main" id="{132A52F4-9291-4C33-B497-1171E4D83351}"/>
              </a:ext>
            </a:extLst>
          </p:cNvPr>
          <p:cNvSpPr>
            <a:spLocks xmlns:a="http://schemas.openxmlformats.org/drawingml/2006/main" noGrp="1"/>
          </p:cNvSpPr>
          <p:nvPr/>
        </p:nvSpPr>
        <p:spPr>
          <a:xfrm xmlns:a="http://schemas.openxmlformats.org/drawingml/2006/main">
            <a:off x="685800" y="8077200"/>
            <a:ext cx="130968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200" b="0">
                <a:solidFill>
                  <a:srgbClr val="61716B"/>
                </a:solidFill>
                <a:latin typeface="Helvetica Neue"/>
                <a:ea typeface="Helvetica Neue"/>
                <a:cs typeface="Helvetica Neue"/>
              </a:defRPr>
            </a:pPr>
            <a:r>
              <a:rPr sz="1200" b="0">
                <a:solidFill>
                  <a:srgbClr val="61716B"/>
                </a:solidFill>
                <a:latin typeface="Helvetica Neue"/>
                <a:ea typeface="Helvetica Neue"/>
                <a:cs typeface="Helvetica Neue"/>
              </a:rPr>
              <a:t>Interview evidence: Fleet / Steve, 17 August 2026, pp. 2–3. Outcomes are reported experiences, not audited results.</a:t>
            </a:r>
          </a:p>
        </p:txBody>
      </p:sp>
    </p:spTree>
    <p:extLst>
      <p:ext uri="{BB962C8B-B14F-4D97-AF65-F5344CB8AC3E}">
        <p14:creationId xmlns:p14="http://schemas.microsoft.com/office/powerpoint/2010/main" val="1395838364"/>
      </p:ext>
    </p:extLst>
  </p:cSld>
</p:sld>
</file>

<file path=ppt/slides/slide4.xml><?xml version="1.0" encoding="utf-8"?>
<p:sld xmlns:p="http://schemas.openxmlformats.org/presentationml/2006/main">
  <p:cSld>
    <p:bg>
      <p:bgPr>
        <a:solidFill xmlns:a="http://schemas.openxmlformats.org/drawingml/2006/main">
          <a:srgbClr val="F5F3ED"/>
        </a:solidFill>
      </p:bgPr>
    </p:bg>
    <p:spTree>
      <p:nvGrpSpPr>
        <p:cNvPr id="1" name=""/>
        <p:cNvGrpSpPr/>
        <p:nvPr/>
      </p:nvGrpSpPr>
      <p:grpSpPr>
        <a:xfrm xmlns:a="http://schemas.openxmlformats.org/drawingml/2006/main"/>
      </p:grpSpPr>
      <p:sp>
        <p:nvSpPr>
          <p:cNvPr id="11" name="INTERVIEW FINDINGS">
            <a:extLst xmlns:a="http://schemas.openxmlformats.org/drawingml/2006/main">
              <a:ext uri="{FF2B5EF4-FFF2-40B4-BE49-F238E27FC236}">
                <a16:creationId xmlns:a16="http://schemas.microsoft.com/office/drawing/2014/main" id="{646864E3-3975-42A5-BB2A-AC74A011B2EB}"/>
              </a:ext>
            </a:extLst>
          </p:cNvPr>
          <p:cNvSpPr>
            <a:spLocks xmlns:a="http://schemas.openxmlformats.org/drawingml/2006/main" noGrp="1"/>
          </p:cNvSpPr>
          <p:nvPr/>
        </p:nvSpPr>
        <p:spPr>
          <a:xfrm xmlns:a="http://schemas.openxmlformats.org/drawingml/2006/main">
            <a:off x="685800" y="400050"/>
            <a:ext cx="13335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50" b="1">
                <a:solidFill>
                  <a:srgbClr val="61716B"/>
                </a:solidFill>
                <a:latin typeface="Helvetica Neue"/>
                <a:ea typeface="Helvetica Neue"/>
                <a:cs typeface="Helvetica Neue"/>
              </a:defRPr>
            </a:pPr>
            <a:r>
              <a:rPr sz="1350" b="1">
                <a:solidFill>
                  <a:srgbClr val="61716B"/>
                </a:solidFill>
                <a:latin typeface="Helvetica Neue"/>
                <a:ea typeface="Helvetica Neue"/>
                <a:cs typeface="Helvetica Neue"/>
              </a:rPr>
              <a:t>INTERVIEW FINDINGS</a:t>
            </a:r>
          </a:p>
        </p:txBody>
      </p:sp>
      <p:sp>
        <p:nvSpPr>
          <p:cNvPr id="2" name="Simpler permitting starts with a clear front ">
            <a:extLst xmlns:a="http://schemas.openxmlformats.org/drawingml/2006/main">
              <a:ext uri="{FF2B5EF4-FFF2-40B4-BE49-F238E27FC236}">
                <a16:creationId xmlns:a16="http://schemas.microsoft.com/office/drawing/2014/main" id="{C5A38A8D-7F0C-4A2E-B435-06A19A32CE56}"/>
              </a:ext>
            </a:extLst>
          </p:cNvPr>
          <p:cNvSpPr>
            <a:spLocks xmlns:a="http://schemas.openxmlformats.org/drawingml/2006/main" noGrp="1"/>
          </p:cNvSpPr>
          <p:nvPr/>
        </p:nvSpPr>
        <p:spPr>
          <a:xfrm xmlns:a="http://schemas.openxmlformats.org/drawingml/2006/main">
            <a:off x="685800" y="914400"/>
            <a:ext cx="13868400"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900" b="1">
                <a:solidFill>
                  <a:srgbClr val="173D35"/>
                </a:solidFill>
                <a:latin typeface="Helvetica Neue"/>
                <a:ea typeface="Helvetica Neue"/>
                <a:cs typeface="Helvetica Neue"/>
              </a:defRPr>
            </a:pPr>
            <a:r>
              <a:rPr sz="3900" b="1">
                <a:solidFill>
                  <a:srgbClr val="173D35"/>
                </a:solidFill>
                <a:latin typeface="Helvetica Neue"/>
                <a:ea typeface="Helvetica Neue"/>
                <a:cs typeface="Helvetica Neue"/>
              </a:rPr>
              <a:t>Simpler permitting starts with a clear front door</a:t>
            </a:r>
          </a:p>
        </p:txBody>
      </p:sp>
      <p:sp>
        <p:nvSpPr>
          <p:cNvPr id="3" name="04">
            <a:extLst xmlns:a="http://schemas.openxmlformats.org/drawingml/2006/main">
              <a:ext uri="{FF2B5EF4-FFF2-40B4-BE49-F238E27FC236}">
                <a16:creationId xmlns:a16="http://schemas.microsoft.com/office/drawing/2014/main" id="{70FA86EC-AC4C-49C9-A7BF-540D21711840}"/>
              </a:ext>
            </a:extLst>
          </p:cNvPr>
          <p:cNvSpPr>
            <a:spLocks xmlns:a="http://schemas.openxmlformats.org/drawingml/2006/main" noGrp="1"/>
          </p:cNvSpPr>
          <p:nvPr/>
        </p:nvSpPr>
        <p:spPr>
          <a:xfrm xmlns:a="http://schemas.openxmlformats.org/drawingml/2006/main">
            <a:off x="14097000" y="8105775"/>
            <a:ext cx="457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275" b="0">
                <a:solidFill>
                  <a:srgbClr val="61716B"/>
                </a:solidFill>
                <a:latin typeface="Helvetica Neue"/>
                <a:ea typeface="Helvetica Neue"/>
                <a:cs typeface="Helvetica Neue"/>
              </a:defRPr>
            </a:pPr>
            <a:r>
              <a:rPr sz="1275" b="0">
                <a:solidFill>
                  <a:srgbClr val="61716B"/>
                </a:solidFill>
                <a:latin typeface="Helvetica Neue"/>
                <a:ea typeface="Helvetica Neue"/>
                <a:cs typeface="Helvetica Neue"/>
              </a:rPr>
              <a:t>04</a:t>
            </a:r>
          </a:p>
        </p:txBody>
      </p:sp>
      <p:sp>
        <p:nvSpPr>
          <p:cNvPr id="4" name="One submission.&#10;Visible next steps.">
            <a:extLst xmlns:a="http://schemas.openxmlformats.org/drawingml/2006/main">
              <a:ext uri="{FF2B5EF4-FFF2-40B4-BE49-F238E27FC236}">
                <a16:creationId xmlns:a16="http://schemas.microsoft.com/office/drawing/2014/main" id="{0727947F-36B9-4F14-9D1F-5BEC043A6943}"/>
              </a:ext>
            </a:extLst>
          </p:cNvPr>
          <p:cNvSpPr>
            <a:spLocks xmlns:a="http://schemas.openxmlformats.org/drawingml/2006/main" noGrp="1"/>
          </p:cNvSpPr>
          <p:nvPr/>
        </p:nvSpPr>
        <p:spPr>
          <a:xfrm xmlns:a="http://schemas.openxmlformats.org/drawingml/2006/main">
            <a:off x="685800" y="2333625"/>
            <a:ext cx="6096000" cy="1809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4725" b="1">
                <a:solidFill>
                  <a:srgbClr val="173D35"/>
                </a:solidFill>
                <a:latin typeface="Helvetica Neue"/>
                <a:ea typeface="Helvetica Neue"/>
                <a:cs typeface="Helvetica Neue"/>
              </a:defRPr>
            </a:pPr>
            <a:r>
              <a:rPr sz="4725" b="1">
                <a:solidFill>
                  <a:srgbClr val="173D35"/>
                </a:solidFill>
                <a:latin typeface="Helvetica Neue"/>
                <a:ea typeface="Helvetica Neue"/>
                <a:cs typeface="Helvetica Neue"/>
              </a:rPr>
              <a:t>One submission.</a:t>
            </a:r>
          </a:p>
          <a:p xmlns:a="http://schemas.openxmlformats.org/drawingml/2006/main">
            <a:pPr>
              <a:buNone/>
              <a:defRPr sz="4725" b="1">
                <a:solidFill>
                  <a:srgbClr val="173D35"/>
                </a:solidFill>
                <a:latin typeface="Helvetica Neue"/>
                <a:ea typeface="Helvetica Neue"/>
                <a:cs typeface="Helvetica Neue"/>
              </a:defRPr>
            </a:pPr>
            <a:r>
              <a:rPr sz="4725" b="1">
                <a:solidFill>
                  <a:srgbClr val="173D35"/>
                </a:solidFill>
                <a:latin typeface="Helvetica Neue"/>
                <a:ea typeface="Helvetica Neue"/>
                <a:cs typeface="Helvetica Neue"/>
              </a:rPr>
              <a:t>Visible next steps.</a:t>
            </a:r>
          </a:p>
        </p:txBody>
      </p:sp>
      <p:sp>
        <p:nvSpPr>
          <p:cNvPr id="5" name="Stakeholders favor simpler access to outdoor ">
            <a:extLst xmlns:a="http://schemas.openxmlformats.org/drawingml/2006/main">
              <a:ext uri="{FF2B5EF4-FFF2-40B4-BE49-F238E27FC236}">
                <a16:creationId xmlns:a16="http://schemas.microsoft.com/office/drawing/2014/main" id="{82E820DA-8AB1-4406-84CD-653552425F72}"/>
              </a:ext>
            </a:extLst>
          </p:cNvPr>
          <p:cNvSpPr>
            <a:spLocks xmlns:a="http://schemas.openxmlformats.org/drawingml/2006/main" noGrp="1"/>
          </p:cNvSpPr>
          <p:nvPr/>
        </p:nvSpPr>
        <p:spPr>
          <a:xfrm xmlns:a="http://schemas.openxmlformats.org/drawingml/2006/main">
            <a:off x="685800" y="4676775"/>
            <a:ext cx="6048375"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400" b="0">
                <a:solidFill>
                  <a:srgbClr val="173D35"/>
                </a:solidFill>
                <a:latin typeface="Helvetica Neue"/>
                <a:ea typeface="Helvetica Neue"/>
                <a:cs typeface="Helvetica Neue"/>
              </a:defRPr>
            </a:pPr>
            <a:r>
              <a:rPr sz="2400" b="0">
                <a:solidFill>
                  <a:srgbClr val="173D35"/>
                </a:solidFill>
                <a:latin typeface="Helvetica Neue"/>
                <a:ea typeface="Helvetica Neue"/>
                <a:cs typeface="Helvetica Neue"/>
              </a:rPr>
              <a:t>Stakeholders favor simpler access to outdoor spaces. The Fleet describes a separate, lengthy process once an event crosses its building boundary.</a:t>
            </a:r>
          </a:p>
        </p:txBody>
      </p:sp>
      <p:sp>
        <p:nvSpPr>
          <p:cNvPr id="6" name="What the service can do">
            <a:extLst xmlns:a="http://schemas.openxmlformats.org/drawingml/2006/main">
              <a:ext uri="{FF2B5EF4-FFF2-40B4-BE49-F238E27FC236}">
                <a16:creationId xmlns:a16="http://schemas.microsoft.com/office/drawing/2014/main" id="{C39D4D4D-720B-4B15-97DC-24AA0A1EBC3B}"/>
              </a:ext>
            </a:extLst>
          </p:cNvPr>
          <p:cNvSpPr>
            <a:spLocks xmlns:a="http://schemas.openxmlformats.org/drawingml/2006/main" noGrp="1"/>
          </p:cNvSpPr>
          <p:nvPr/>
        </p:nvSpPr>
        <p:spPr>
          <a:xfrm xmlns:a="http://schemas.openxmlformats.org/drawingml/2006/main">
            <a:off x="8096250" y="2381250"/>
            <a:ext cx="61912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875" b="1">
                <a:solidFill>
                  <a:srgbClr val="BE573C"/>
                </a:solidFill>
                <a:latin typeface="Helvetica Neue"/>
                <a:ea typeface="Helvetica Neue"/>
                <a:cs typeface="Helvetica Neue"/>
              </a:defRPr>
            </a:pPr>
            <a:r>
              <a:rPr sz="1875" b="1">
                <a:solidFill>
                  <a:srgbClr val="BE573C"/>
                </a:solidFill>
                <a:latin typeface="Helvetica Neue"/>
                <a:ea typeface="Helvetica Neue"/>
                <a:cs typeface="Helvetica Neue"/>
              </a:rPr>
              <a:t>What the service can do</a:t>
            </a:r>
          </a:p>
        </p:txBody>
      </p:sp>
      <p:sp>
        <p:nvSpPr>
          <p:cNvPr id="7" name="Explain the route, collect a common brief, co">
            <a:extLst xmlns:a="http://schemas.openxmlformats.org/drawingml/2006/main">
              <a:ext uri="{FF2B5EF4-FFF2-40B4-BE49-F238E27FC236}">
                <a16:creationId xmlns:a16="http://schemas.microsoft.com/office/drawing/2014/main" id="{C15A905B-30AA-42A4-B502-A80A29276921}"/>
              </a:ext>
            </a:extLst>
          </p:cNvPr>
          <p:cNvSpPr>
            <a:spLocks xmlns:a="http://schemas.openxmlformats.org/drawingml/2006/main" noGrp="1"/>
          </p:cNvSpPr>
          <p:nvPr/>
        </p:nvSpPr>
        <p:spPr>
          <a:xfrm xmlns:a="http://schemas.openxmlformats.org/drawingml/2006/main">
            <a:off x="8096250" y="2857500"/>
            <a:ext cx="6191250" cy="2095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400" b="0">
                <a:solidFill>
                  <a:srgbClr val="173D35"/>
                </a:solidFill>
                <a:latin typeface="Helvetica Neue"/>
                <a:ea typeface="Helvetica Neue"/>
                <a:cs typeface="Helvetica Neue"/>
              </a:defRPr>
            </a:pPr>
            <a:r>
              <a:rPr sz="2400" b="0">
                <a:solidFill>
                  <a:srgbClr val="173D35"/>
                </a:solidFill>
                <a:latin typeface="Helvetica Neue"/>
                <a:ea typeface="Helvetica Neue"/>
                <a:cs typeface="Helvetica Neue"/>
              </a:rPr>
              <a:t>Explain the route, collect a common brief, coordinate affected neighbors and track decisions.</a:t>
            </a:r>
          </a:p>
        </p:txBody>
      </p:sp>
      <p:sp>
        <p:nvSpPr>
          <p:cNvPr id="8" name="What remains with the City">
            <a:extLst xmlns:a="http://schemas.openxmlformats.org/drawingml/2006/main">
              <a:ext uri="{FF2B5EF4-FFF2-40B4-BE49-F238E27FC236}">
                <a16:creationId xmlns:a16="http://schemas.microsoft.com/office/drawing/2014/main" id="{2B5DFE8D-DC36-405D-9990-C1340128741A}"/>
              </a:ext>
            </a:extLst>
          </p:cNvPr>
          <p:cNvSpPr>
            <a:spLocks xmlns:a="http://schemas.openxmlformats.org/drawingml/2006/main" noGrp="1"/>
          </p:cNvSpPr>
          <p:nvPr/>
        </p:nvSpPr>
        <p:spPr>
          <a:xfrm xmlns:a="http://schemas.openxmlformats.org/drawingml/2006/main">
            <a:off x="8096250" y="4819650"/>
            <a:ext cx="61912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875" b="1">
                <a:solidFill>
                  <a:srgbClr val="BE573C"/>
                </a:solidFill>
                <a:latin typeface="Helvetica Neue"/>
                <a:ea typeface="Helvetica Neue"/>
                <a:cs typeface="Helvetica Neue"/>
              </a:defRPr>
            </a:pPr>
            <a:r>
              <a:rPr sz="1875" b="1">
                <a:solidFill>
                  <a:srgbClr val="BE573C"/>
                </a:solidFill>
                <a:latin typeface="Helvetica Neue"/>
                <a:ea typeface="Helvetica Neue"/>
                <a:cs typeface="Helvetica Neue"/>
              </a:rPr>
              <a:t>What remains with the City</a:t>
            </a:r>
          </a:p>
        </p:txBody>
      </p:sp>
      <p:sp>
        <p:nvSpPr>
          <p:cNvPr id="9" name="Applicable permits, public-space conditions a">
            <a:extLst xmlns:a="http://schemas.openxmlformats.org/drawingml/2006/main">
              <a:ext uri="{FF2B5EF4-FFF2-40B4-BE49-F238E27FC236}">
                <a16:creationId xmlns:a16="http://schemas.microsoft.com/office/drawing/2014/main" id="{45D560A6-E756-4127-A0D0-E8249E3CFA95}"/>
              </a:ext>
            </a:extLst>
          </p:cNvPr>
          <p:cNvSpPr>
            <a:spLocks xmlns:a="http://schemas.openxmlformats.org/drawingml/2006/main" noGrp="1"/>
          </p:cNvSpPr>
          <p:nvPr/>
        </p:nvSpPr>
        <p:spPr>
          <a:xfrm xmlns:a="http://schemas.openxmlformats.org/drawingml/2006/main">
            <a:off x="8096250" y="5295900"/>
            <a:ext cx="6191250" cy="2095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400" b="0">
                <a:solidFill>
                  <a:srgbClr val="173D35"/>
                </a:solidFill>
                <a:latin typeface="Helvetica Neue"/>
                <a:ea typeface="Helvetica Neue"/>
                <a:cs typeface="Helvetica Neue"/>
              </a:defRPr>
            </a:pPr>
            <a:r>
              <a:rPr sz="2400" b="0">
                <a:solidFill>
                  <a:srgbClr val="173D35"/>
                </a:solidFill>
                <a:latin typeface="Helvetica Neue"/>
                <a:ea typeface="Helvetica Neue"/>
                <a:cs typeface="Helvetica Neue"/>
              </a:rPr>
              <a:t>Applicable permits, public-space conditions and safety decisions. A calendar entry never substitutes for authorization.</a:t>
            </a:r>
          </a:p>
        </p:txBody>
      </p:sp>
      <p:sp>
        <p:nvSpPr>
          <p:cNvPr id="10" name="Interview synthesis: Fleet p. 3, Blackson pp.">
            <a:extLst xmlns:a="http://schemas.openxmlformats.org/drawingml/2006/main">
              <a:ext uri="{FF2B5EF4-FFF2-40B4-BE49-F238E27FC236}">
                <a16:creationId xmlns:a16="http://schemas.microsoft.com/office/drawing/2014/main" id="{A9058E8C-7479-41BC-BC48-0B023EABCB68}"/>
              </a:ext>
            </a:extLst>
          </p:cNvPr>
          <p:cNvSpPr>
            <a:spLocks xmlns:a="http://schemas.openxmlformats.org/drawingml/2006/main" noGrp="1"/>
          </p:cNvSpPr>
          <p:nvPr/>
        </p:nvSpPr>
        <p:spPr>
          <a:xfrm xmlns:a="http://schemas.openxmlformats.org/drawingml/2006/main">
            <a:off x="685800" y="8077200"/>
            <a:ext cx="130968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200" b="0">
                <a:solidFill>
                  <a:srgbClr val="61716B"/>
                </a:solidFill>
                <a:latin typeface="Helvetica Neue"/>
                <a:ea typeface="Helvetica Neue"/>
                <a:cs typeface="Helvetica Neue"/>
              </a:defRPr>
            </a:pPr>
            <a:r>
              <a:rPr sz="1200" b="0">
                <a:solidFill>
                  <a:srgbClr val="61716B"/>
                </a:solidFill>
                <a:latin typeface="Helvetica Neue"/>
                <a:ea typeface="Helvetica Neue"/>
                <a:cs typeface="Helvetica Neue"/>
              </a:rPr>
              <a:t>Interview synthesis: Fleet p. 3, Blackson pp. 2–3, Casey Smith pp. 1–2 and 7–9</a:t>
            </a:r>
          </a:p>
        </p:txBody>
      </p:sp>
    </p:spTree>
    <p:extLst>
      <p:ext uri="{BB962C8B-B14F-4D97-AF65-F5344CB8AC3E}">
        <p14:creationId xmlns:p14="http://schemas.microsoft.com/office/powerpoint/2010/main" val="639547315"/>
      </p:ext>
    </p:extLst>
  </p:cSld>
</p:sld>
</file>

<file path=ppt/slides/slide5.xml><?xml version="1.0" encoding="utf-8"?>
<p:sld xmlns:p="http://schemas.openxmlformats.org/presentationml/2006/main">
  <p:cSld>
    <p:bg>
      <p:bgPr>
        <a:solidFill xmlns:a="http://schemas.openxmlformats.org/drawingml/2006/main">
          <a:srgbClr val="173D35"/>
        </a:solidFill>
      </p:bgPr>
    </p:bg>
    <p:spTree>
      <p:nvGrpSpPr>
        <p:cNvPr id="1" name=""/>
        <p:cNvGrpSpPr/>
        <p:nvPr/>
      </p:nvGrpSpPr>
      <p:grpSpPr>
        <a:xfrm xmlns:a="http://schemas.openxmlformats.org/drawingml/2006/main"/>
      </p:grpSpPr>
      <p:sp>
        <p:nvSpPr>
          <p:cNvPr id="8" name="INTERVIEW FINDINGS">
            <a:extLst xmlns:a="http://schemas.openxmlformats.org/drawingml/2006/main">
              <a:ext uri="{FF2B5EF4-FFF2-40B4-BE49-F238E27FC236}">
                <a16:creationId xmlns:a16="http://schemas.microsoft.com/office/drawing/2014/main" id="{E0C9FF8F-68FD-49AD-BE29-DD2826443653}"/>
              </a:ext>
            </a:extLst>
          </p:cNvPr>
          <p:cNvSpPr>
            <a:spLocks xmlns:a="http://schemas.openxmlformats.org/drawingml/2006/main" noGrp="1"/>
          </p:cNvSpPr>
          <p:nvPr/>
        </p:nvSpPr>
        <p:spPr>
          <a:xfrm xmlns:a="http://schemas.openxmlformats.org/drawingml/2006/main">
            <a:off x="685800" y="400050"/>
            <a:ext cx="13335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50" b="1">
                <a:solidFill>
                  <a:srgbClr val="EEDFCA"/>
                </a:solidFill>
                <a:latin typeface="Helvetica Neue"/>
                <a:ea typeface="Helvetica Neue"/>
                <a:cs typeface="Helvetica Neue"/>
              </a:defRPr>
            </a:pPr>
            <a:r>
              <a:rPr sz="1350" b="1">
                <a:solidFill>
                  <a:srgbClr val="EEDFCA"/>
                </a:solidFill>
                <a:latin typeface="Helvetica Neue"/>
                <a:ea typeface="Helvetica Neue"/>
                <a:cs typeface="Helvetica Neue"/>
              </a:rPr>
              <a:t>INTERVIEW FINDINGS</a:t>
            </a:r>
          </a:p>
        </p:txBody>
      </p:sp>
      <p:sp>
        <p:nvSpPr>
          <p:cNvPr id="2" name="Revenue-neutral is a minimum design principle">
            <a:extLst xmlns:a="http://schemas.openxmlformats.org/drawingml/2006/main">
              <a:ext uri="{FF2B5EF4-FFF2-40B4-BE49-F238E27FC236}">
                <a16:creationId xmlns:a16="http://schemas.microsoft.com/office/drawing/2014/main" id="{7EB26510-DB6F-4115-9720-DE027FD5A4B5}"/>
              </a:ext>
            </a:extLst>
          </p:cNvPr>
          <p:cNvSpPr>
            <a:spLocks xmlns:a="http://schemas.openxmlformats.org/drawingml/2006/main" noGrp="1"/>
          </p:cNvSpPr>
          <p:nvPr/>
        </p:nvSpPr>
        <p:spPr>
          <a:xfrm xmlns:a="http://schemas.openxmlformats.org/drawingml/2006/main">
            <a:off x="685800" y="914400"/>
            <a:ext cx="13868400"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900" b="1">
                <a:solidFill>
                  <a:srgbClr val="F5F3ED"/>
                </a:solidFill>
                <a:latin typeface="Helvetica Neue"/>
                <a:ea typeface="Helvetica Neue"/>
                <a:cs typeface="Helvetica Neue"/>
              </a:defRPr>
            </a:pPr>
            <a:r>
              <a:rPr sz="3900" b="1">
                <a:solidFill>
                  <a:srgbClr val="F5F3ED"/>
                </a:solidFill>
                <a:latin typeface="Helvetica Neue"/>
                <a:ea typeface="Helvetica Neue"/>
                <a:cs typeface="Helvetica Neue"/>
              </a:rPr>
              <a:t>Revenue-neutral is a minimum design principle</a:t>
            </a:r>
          </a:p>
        </p:txBody>
      </p:sp>
      <p:sp>
        <p:nvSpPr>
          <p:cNvPr id="3" name="05">
            <a:extLst xmlns:a="http://schemas.openxmlformats.org/drawingml/2006/main">
              <a:ext uri="{FF2B5EF4-FFF2-40B4-BE49-F238E27FC236}">
                <a16:creationId xmlns:a16="http://schemas.microsoft.com/office/drawing/2014/main" id="{A678386F-6BF7-46DC-BC74-A928921FAE0C}"/>
              </a:ext>
            </a:extLst>
          </p:cNvPr>
          <p:cNvSpPr>
            <a:spLocks xmlns:a="http://schemas.openxmlformats.org/drawingml/2006/main" noGrp="1"/>
          </p:cNvSpPr>
          <p:nvPr/>
        </p:nvSpPr>
        <p:spPr>
          <a:xfrm xmlns:a="http://schemas.openxmlformats.org/drawingml/2006/main">
            <a:off x="14097000" y="8105775"/>
            <a:ext cx="457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275" b="0">
                <a:solidFill>
                  <a:srgbClr val="EEDFCA"/>
                </a:solidFill>
                <a:latin typeface="Helvetica Neue"/>
                <a:ea typeface="Helvetica Neue"/>
                <a:cs typeface="Helvetica Neue"/>
              </a:defRPr>
            </a:pPr>
            <a:r>
              <a:rPr sz="1275" b="0">
                <a:solidFill>
                  <a:srgbClr val="EEDFCA"/>
                </a:solidFill>
                <a:latin typeface="Helvetica Neue"/>
                <a:ea typeface="Helvetica Neue"/>
                <a:cs typeface="Helvetica Neue"/>
              </a:rPr>
              <a:t>05</a:t>
            </a:r>
          </a:p>
        </p:txBody>
      </p:sp>
      <p:sp>
        <p:nvSpPr>
          <p:cNvPr id="4" name="An event should not leave&#10;a neighboring insti">
            <a:extLst xmlns:a="http://schemas.openxmlformats.org/drawingml/2006/main">
              <a:ext uri="{FF2B5EF4-FFF2-40B4-BE49-F238E27FC236}">
                <a16:creationId xmlns:a16="http://schemas.microsoft.com/office/drawing/2014/main" id="{EBF812B0-1AC2-400E-9B55-4F61315A0ECD}"/>
              </a:ext>
            </a:extLst>
          </p:cNvPr>
          <p:cNvSpPr>
            <a:spLocks xmlns:a="http://schemas.openxmlformats.org/drawingml/2006/main" noGrp="1"/>
          </p:cNvSpPr>
          <p:nvPr/>
        </p:nvSpPr>
        <p:spPr>
          <a:xfrm xmlns:a="http://schemas.openxmlformats.org/drawingml/2006/main">
            <a:off x="685800" y="2400300"/>
            <a:ext cx="13430250" cy="2476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4950" b="1">
                <a:solidFill>
                  <a:srgbClr val="F5F3ED"/>
                </a:solidFill>
                <a:latin typeface="Helvetica Neue"/>
                <a:ea typeface="Helvetica Neue"/>
                <a:cs typeface="Helvetica Neue"/>
              </a:defRPr>
            </a:pPr>
            <a:r>
              <a:rPr sz="4950" b="1">
                <a:solidFill>
                  <a:srgbClr val="F5F3ED"/>
                </a:solidFill>
                <a:latin typeface="Helvetica Neue"/>
                <a:ea typeface="Helvetica Neue"/>
                <a:cs typeface="Helvetica Neue"/>
              </a:rPr>
              <a:t>An event should not leave</a:t>
            </a:r>
          </a:p>
          <a:p xmlns:a="http://schemas.openxmlformats.org/drawingml/2006/main">
            <a:pPr>
              <a:buNone/>
              <a:defRPr sz="4950" b="1">
                <a:solidFill>
                  <a:srgbClr val="F5F3ED"/>
                </a:solidFill>
                <a:latin typeface="Helvetica Neue"/>
                <a:ea typeface="Helvetica Neue"/>
                <a:cs typeface="Helvetica Neue"/>
              </a:defRPr>
            </a:pPr>
            <a:r>
              <a:rPr sz="4950" b="1">
                <a:solidFill>
                  <a:srgbClr val="F5F3ED"/>
                </a:solidFill>
                <a:latin typeface="Helvetica Neue"/>
                <a:ea typeface="Helvetica Neue"/>
                <a:cs typeface="Helvetica Neue"/>
              </a:rPr>
              <a:t>a neighboring institution</a:t>
            </a:r>
          </a:p>
          <a:p xmlns:a="http://schemas.openxmlformats.org/drawingml/2006/main">
            <a:pPr>
              <a:buNone/>
              <a:defRPr sz="4950" b="1">
                <a:solidFill>
                  <a:srgbClr val="F5F3ED"/>
                </a:solidFill>
                <a:latin typeface="Helvetica Neue"/>
                <a:ea typeface="Helvetica Neue"/>
                <a:cs typeface="Helvetica Neue"/>
              </a:defRPr>
            </a:pPr>
            <a:r>
              <a:rPr sz="4950" b="1">
                <a:solidFill>
                  <a:srgbClr val="F5F3ED"/>
                </a:solidFill>
                <a:latin typeface="Helvetica Neue"/>
                <a:ea typeface="Helvetica Neue"/>
                <a:cs typeface="Helvetica Neue"/>
              </a:rPr>
              <a:t>worse off</a:t>
            </a:r>
          </a:p>
        </p:txBody>
      </p:sp>
      <p:sp>
        <p:nvSpPr>
          <p:cNvPr id="5" name="Protect public access and normal visitation. ">
            <a:extLst xmlns:a="http://schemas.openxmlformats.org/drawingml/2006/main">
              <a:ext uri="{FF2B5EF4-FFF2-40B4-BE49-F238E27FC236}">
                <a16:creationId xmlns:a16="http://schemas.microsoft.com/office/drawing/2014/main" id="{AC8D0A34-316D-4BE7-8577-84014C0E6104}"/>
              </a:ext>
            </a:extLst>
          </p:cNvPr>
          <p:cNvSpPr>
            <a:spLocks xmlns:a="http://schemas.openxmlformats.org/drawingml/2006/main" noGrp="1"/>
          </p:cNvSpPr>
          <p:nvPr/>
        </p:nvSpPr>
        <p:spPr>
          <a:xfrm xmlns:a="http://schemas.openxmlformats.org/drawingml/2006/main">
            <a:off x="685800" y="5381625"/>
            <a:ext cx="6667500" cy="1524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400" b="0">
                <a:solidFill>
                  <a:srgbClr val="F5F3ED"/>
                </a:solidFill>
                <a:latin typeface="Helvetica Neue"/>
                <a:ea typeface="Helvetica Neue"/>
                <a:cs typeface="Helvetica Neue"/>
              </a:defRPr>
            </a:pPr>
            <a:r>
              <a:rPr sz="2400" b="0">
                <a:solidFill>
                  <a:srgbClr val="F5F3ED"/>
                </a:solidFill>
                <a:latin typeface="Helvetica Neue"/>
                <a:ea typeface="Helvetica Neue"/>
                <a:cs typeface="Helvetica Neue"/>
              </a:rPr>
              <a:t>Protect public access and normal visitation. Agree on setup, traffic and mitigation before committing to shared-space use.</a:t>
            </a:r>
          </a:p>
        </p:txBody>
      </p:sp>
      <p:sp>
        <p:nvSpPr>
          <p:cNvPr id="6" name="Measure net impact, including extra staffing ">
            <a:extLst xmlns:a="http://schemas.openxmlformats.org/drawingml/2006/main">
              <a:ext uri="{FF2B5EF4-FFF2-40B4-BE49-F238E27FC236}">
                <a16:creationId xmlns:a16="http://schemas.microsoft.com/office/drawing/2014/main" id="{A3B3F204-EB1C-48B2-9E64-0CD997F186ED}"/>
              </a:ext>
            </a:extLst>
          </p:cNvPr>
          <p:cNvSpPr>
            <a:spLocks xmlns:a="http://schemas.openxmlformats.org/drawingml/2006/main" noGrp="1"/>
          </p:cNvSpPr>
          <p:nvPr/>
        </p:nvSpPr>
        <p:spPr>
          <a:xfrm xmlns:a="http://schemas.openxmlformats.org/drawingml/2006/main">
            <a:off x="8334375" y="5381625"/>
            <a:ext cx="6191250" cy="1524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400" b="0">
                <a:solidFill>
                  <a:srgbClr val="F5F3ED"/>
                </a:solidFill>
                <a:latin typeface="Helvetica Neue"/>
                <a:ea typeface="Helvetica Neue"/>
                <a:cs typeface="Helvetica Neue"/>
              </a:defRPr>
            </a:pPr>
            <a:r>
              <a:rPr sz="2400" b="0">
                <a:solidFill>
                  <a:srgbClr val="F5F3ED"/>
                </a:solidFill>
                <a:latin typeface="Helvetica Neue"/>
                <a:ea typeface="Helvetica Neue"/>
                <a:cs typeface="Helvetica Neue"/>
              </a:rPr>
              <a:t>Measure net impact, including extra staffing and displaced activity. Use agreed baselines and a dispute process.</a:t>
            </a:r>
          </a:p>
        </p:txBody>
      </p:sp>
      <p:sp>
        <p:nvSpPr>
          <p:cNvPr id="7" name="Fleet p. 3 and Stepner p. 3. Proposed princip">
            <a:extLst xmlns:a="http://schemas.openxmlformats.org/drawingml/2006/main">
              <a:ext uri="{FF2B5EF4-FFF2-40B4-BE49-F238E27FC236}">
                <a16:creationId xmlns:a16="http://schemas.microsoft.com/office/drawing/2014/main" id="{72670B01-9DCF-4973-9B09-003378B7EA38}"/>
              </a:ext>
            </a:extLst>
          </p:cNvPr>
          <p:cNvSpPr>
            <a:spLocks xmlns:a="http://schemas.openxmlformats.org/drawingml/2006/main" noGrp="1"/>
          </p:cNvSpPr>
          <p:nvPr/>
        </p:nvSpPr>
        <p:spPr>
          <a:xfrm xmlns:a="http://schemas.openxmlformats.org/drawingml/2006/main">
            <a:off x="685800" y="8077200"/>
            <a:ext cx="130968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200" b="0">
                <a:solidFill>
                  <a:srgbClr val="EEDFCA"/>
                </a:solidFill>
                <a:latin typeface="Helvetica Neue"/>
                <a:ea typeface="Helvetica Neue"/>
                <a:cs typeface="Helvetica Neue"/>
              </a:defRPr>
            </a:pPr>
            <a:r>
              <a:rPr sz="1200" b="0">
                <a:solidFill>
                  <a:srgbClr val="EEDFCA"/>
                </a:solidFill>
                <a:latin typeface="Helvetica Neue"/>
                <a:ea typeface="Helvetica Neue"/>
                <a:cs typeface="Helvetica Neue"/>
              </a:rPr>
              <a:t>Fleet p. 3 and Stepner p. 3. Proposed principle, not a guaranteed financial outcome.</a:t>
            </a:r>
          </a:p>
        </p:txBody>
      </p:sp>
    </p:spTree>
    <p:extLst>
      <p:ext uri="{BB962C8B-B14F-4D97-AF65-F5344CB8AC3E}">
        <p14:creationId xmlns:p14="http://schemas.microsoft.com/office/powerpoint/2010/main" val="675262649"/>
      </p:ext>
    </p:extLst>
  </p:cSld>
</p:sld>
</file>

<file path=ppt/slides/slide6.xml><?xml version="1.0" encoding="utf-8"?>
<p:sld xmlns:p="http://schemas.openxmlformats.org/presentationml/2006/main">
  <p:cSld>
    <p:bg>
      <p:bgPr>
        <a:solidFill xmlns:a="http://schemas.openxmlformats.org/drawingml/2006/main">
          <a:srgbClr val="F5F3ED"/>
        </a:solidFill>
      </p:bgPr>
    </p:bg>
    <p:spTree>
      <p:nvGrpSpPr>
        <p:cNvPr id="1" name=""/>
        <p:cNvGrpSpPr/>
        <p:nvPr/>
      </p:nvGrpSpPr>
      <p:grpSpPr>
        <a:xfrm xmlns:a="http://schemas.openxmlformats.org/drawingml/2006/main"/>
      </p:grpSpPr>
      <p:sp>
        <p:nvSpPr>
          <p:cNvPr id="11" name="INTERVIEW FINDINGS">
            <a:extLst xmlns:a="http://schemas.openxmlformats.org/drawingml/2006/main">
              <a:ext uri="{FF2B5EF4-FFF2-40B4-BE49-F238E27FC236}">
                <a16:creationId xmlns:a16="http://schemas.microsoft.com/office/drawing/2014/main" id="{6E35AF92-A66B-4E1E-AAF5-59257011B50A}"/>
              </a:ext>
            </a:extLst>
          </p:cNvPr>
          <p:cNvSpPr>
            <a:spLocks xmlns:a="http://schemas.openxmlformats.org/drawingml/2006/main" noGrp="1"/>
          </p:cNvSpPr>
          <p:nvPr/>
        </p:nvSpPr>
        <p:spPr>
          <a:xfrm xmlns:a="http://schemas.openxmlformats.org/drawingml/2006/main">
            <a:off x="685800" y="400050"/>
            <a:ext cx="13335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50" b="1">
                <a:solidFill>
                  <a:srgbClr val="61716B"/>
                </a:solidFill>
                <a:latin typeface="Helvetica Neue"/>
                <a:ea typeface="Helvetica Neue"/>
                <a:cs typeface="Helvetica Neue"/>
              </a:defRPr>
            </a:pPr>
            <a:r>
              <a:rPr sz="1350" b="1">
                <a:solidFill>
                  <a:srgbClr val="61716B"/>
                </a:solidFill>
                <a:latin typeface="Helvetica Neue"/>
                <a:ea typeface="Helvetica Neue"/>
                <a:cs typeface="Helvetica Neue"/>
              </a:rPr>
              <a:t>INTERVIEW FINDINGS</a:t>
            </a:r>
          </a:p>
        </p:txBody>
      </p:sp>
      <p:sp>
        <p:nvSpPr>
          <p:cNvPr id="2" name="Forever Balboa Park is a credible potential k">
            <a:extLst xmlns:a="http://schemas.openxmlformats.org/drawingml/2006/main">
              <a:ext uri="{FF2B5EF4-FFF2-40B4-BE49-F238E27FC236}">
                <a16:creationId xmlns:a16="http://schemas.microsoft.com/office/drawing/2014/main" id="{4F350EB0-18A2-4081-B183-6D8C8157CDC0}"/>
              </a:ext>
            </a:extLst>
          </p:cNvPr>
          <p:cNvSpPr>
            <a:spLocks xmlns:a="http://schemas.openxmlformats.org/drawingml/2006/main" noGrp="1"/>
          </p:cNvSpPr>
          <p:nvPr/>
        </p:nvSpPr>
        <p:spPr>
          <a:xfrm xmlns:a="http://schemas.openxmlformats.org/drawingml/2006/main">
            <a:off x="685800" y="914400"/>
            <a:ext cx="13868400"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900" b="1">
                <a:solidFill>
                  <a:srgbClr val="173D35"/>
                </a:solidFill>
                <a:latin typeface="Helvetica Neue"/>
                <a:ea typeface="Helvetica Neue"/>
                <a:cs typeface="Helvetica Neue"/>
              </a:defRPr>
            </a:pPr>
            <a:r>
              <a:rPr sz="3900" b="1">
                <a:solidFill>
                  <a:srgbClr val="173D35"/>
                </a:solidFill>
                <a:latin typeface="Helvetica Neue"/>
                <a:ea typeface="Helvetica Neue"/>
                <a:cs typeface="Helvetica Neue"/>
              </a:rPr>
              <a:t>Forever Balboa Park is a credible potential keeper</a:t>
            </a:r>
          </a:p>
        </p:txBody>
      </p:sp>
      <p:sp>
        <p:nvSpPr>
          <p:cNvPr id="3" name="06">
            <a:extLst xmlns:a="http://schemas.openxmlformats.org/drawingml/2006/main">
              <a:ext uri="{FF2B5EF4-FFF2-40B4-BE49-F238E27FC236}">
                <a16:creationId xmlns:a16="http://schemas.microsoft.com/office/drawing/2014/main" id="{16ED3FFC-36B9-404D-AC85-11D6923048BC}"/>
              </a:ext>
            </a:extLst>
          </p:cNvPr>
          <p:cNvSpPr>
            <a:spLocks xmlns:a="http://schemas.openxmlformats.org/drawingml/2006/main" noGrp="1"/>
          </p:cNvSpPr>
          <p:nvPr/>
        </p:nvSpPr>
        <p:spPr>
          <a:xfrm xmlns:a="http://schemas.openxmlformats.org/drawingml/2006/main">
            <a:off x="14097000" y="8105775"/>
            <a:ext cx="457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275" b="0">
                <a:solidFill>
                  <a:srgbClr val="61716B"/>
                </a:solidFill>
                <a:latin typeface="Helvetica Neue"/>
                <a:ea typeface="Helvetica Neue"/>
                <a:cs typeface="Helvetica Neue"/>
              </a:defRPr>
            </a:pPr>
            <a:r>
              <a:rPr sz="1275" b="0">
                <a:solidFill>
                  <a:srgbClr val="61716B"/>
                </a:solidFill>
                <a:latin typeface="Helvetica Neue"/>
                <a:ea typeface="Helvetica Neue"/>
                <a:cs typeface="Helvetica Neue"/>
              </a:rPr>
              <a:t>06</a:t>
            </a:r>
          </a:p>
        </p:txBody>
      </p:sp>
      <p:sp>
        <p:nvSpPr>
          <p:cNvPr id="4" name="Support already exists">
            <a:extLst xmlns:a="http://schemas.openxmlformats.org/drawingml/2006/main">
              <a:ext uri="{FF2B5EF4-FFF2-40B4-BE49-F238E27FC236}">
                <a16:creationId xmlns:a16="http://schemas.microsoft.com/office/drawing/2014/main" id="{C73A0FB9-FD47-4453-970A-5196CFE8BCF3}"/>
              </a:ext>
            </a:extLst>
          </p:cNvPr>
          <p:cNvSpPr>
            <a:spLocks xmlns:a="http://schemas.openxmlformats.org/drawingml/2006/main" noGrp="1"/>
          </p:cNvSpPr>
          <p:nvPr/>
        </p:nvSpPr>
        <p:spPr>
          <a:xfrm xmlns:a="http://schemas.openxmlformats.org/drawingml/2006/main">
            <a:off x="685800" y="2362200"/>
            <a:ext cx="642937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875" b="1">
                <a:solidFill>
                  <a:srgbClr val="BE573C"/>
                </a:solidFill>
                <a:latin typeface="Helvetica Neue"/>
                <a:ea typeface="Helvetica Neue"/>
                <a:cs typeface="Helvetica Neue"/>
              </a:defRPr>
            </a:pPr>
            <a:r>
              <a:rPr sz="1875" b="1">
                <a:solidFill>
                  <a:srgbClr val="BE573C"/>
                </a:solidFill>
                <a:latin typeface="Helvetica Neue"/>
                <a:ea typeface="Helvetica Neue"/>
                <a:cs typeface="Helvetica Neue"/>
              </a:rPr>
              <a:t>Support already exists</a:t>
            </a:r>
          </a:p>
        </p:txBody>
      </p:sp>
      <p:sp>
        <p:nvSpPr>
          <p:cNvPr id="5" name="Casey Smith sees FBP as a possible go-to part">
            <a:extLst xmlns:a="http://schemas.openxmlformats.org/drawingml/2006/main">
              <a:ext uri="{FF2B5EF4-FFF2-40B4-BE49-F238E27FC236}">
                <a16:creationId xmlns:a16="http://schemas.microsoft.com/office/drawing/2014/main" id="{17A993DE-F29E-49A1-BB79-DDC98E21DA05}"/>
              </a:ext>
            </a:extLst>
          </p:cNvPr>
          <p:cNvSpPr>
            <a:spLocks xmlns:a="http://schemas.openxmlformats.org/drawingml/2006/main" noGrp="1"/>
          </p:cNvSpPr>
          <p:nvPr/>
        </p:nvSpPr>
        <p:spPr>
          <a:xfrm xmlns:a="http://schemas.openxmlformats.org/drawingml/2006/main">
            <a:off x="685800" y="2838450"/>
            <a:ext cx="6429375" cy="2095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325" b="0">
                <a:solidFill>
                  <a:srgbClr val="173D35"/>
                </a:solidFill>
                <a:latin typeface="Helvetica Neue"/>
                <a:ea typeface="Helvetica Neue"/>
                <a:cs typeface="Helvetica Neue"/>
              </a:defRPr>
            </a:pPr>
            <a:r>
              <a:rPr sz="2325" b="0">
                <a:solidFill>
                  <a:srgbClr val="173D35"/>
                </a:solidFill>
                <a:latin typeface="Helvetica Neue"/>
                <a:ea typeface="Helvetica Neue"/>
                <a:cs typeface="Helvetica Neue"/>
              </a:rPr>
              <a:t>Casey Smith sees FBP as a possible go-to partner for outdoor events. Chris Sichel favors a more unified park-wide role.</a:t>
            </a:r>
          </a:p>
        </p:txBody>
      </p:sp>
      <p:sp>
        <p:nvSpPr>
          <p:cNvPr id="6" name="The mandate still needs agreement">
            <a:extLst xmlns:a="http://schemas.openxmlformats.org/drawingml/2006/main">
              <a:ext uri="{FF2B5EF4-FFF2-40B4-BE49-F238E27FC236}">
                <a16:creationId xmlns:a16="http://schemas.microsoft.com/office/drawing/2014/main" id="{D97F4DA1-2607-41C2-B504-90710DB9ED92}"/>
              </a:ext>
            </a:extLst>
          </p:cNvPr>
          <p:cNvSpPr>
            <a:spLocks xmlns:a="http://schemas.openxmlformats.org/drawingml/2006/main" noGrp="1"/>
          </p:cNvSpPr>
          <p:nvPr/>
        </p:nvSpPr>
        <p:spPr>
          <a:xfrm xmlns:a="http://schemas.openxmlformats.org/drawingml/2006/main">
            <a:off x="8096250" y="2362200"/>
            <a:ext cx="61912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875" b="1">
                <a:solidFill>
                  <a:srgbClr val="BE573C"/>
                </a:solidFill>
                <a:latin typeface="Helvetica Neue"/>
                <a:ea typeface="Helvetica Neue"/>
                <a:cs typeface="Helvetica Neue"/>
              </a:defRPr>
            </a:pPr>
            <a:r>
              <a:rPr sz="1875" b="1">
                <a:solidFill>
                  <a:srgbClr val="BE573C"/>
                </a:solidFill>
                <a:latin typeface="Helvetica Neue"/>
                <a:ea typeface="Helvetica Neue"/>
                <a:cs typeface="Helvetica Neue"/>
              </a:rPr>
              <a:t>The mandate still needs agreement</a:t>
            </a:r>
          </a:p>
        </p:txBody>
      </p:sp>
      <p:sp>
        <p:nvSpPr>
          <p:cNvPr id="7" name="July discussions also record institutional co">
            <a:extLst xmlns:a="http://schemas.openxmlformats.org/drawingml/2006/main">
              <a:ext uri="{FF2B5EF4-FFF2-40B4-BE49-F238E27FC236}">
                <a16:creationId xmlns:a16="http://schemas.microsoft.com/office/drawing/2014/main" id="{2681D037-B48C-4CF8-B35C-1B3DBD74150C}"/>
              </a:ext>
            </a:extLst>
          </p:cNvPr>
          <p:cNvSpPr>
            <a:spLocks xmlns:a="http://schemas.openxmlformats.org/drawingml/2006/main" noGrp="1"/>
          </p:cNvSpPr>
          <p:nvPr/>
        </p:nvSpPr>
        <p:spPr>
          <a:xfrm xmlns:a="http://schemas.openxmlformats.org/drawingml/2006/main">
            <a:off x="8096250" y="2838450"/>
            <a:ext cx="6191250" cy="2095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325" b="0">
                <a:solidFill>
                  <a:srgbClr val="173D35"/>
                </a:solidFill>
                <a:latin typeface="Helvetica Neue"/>
                <a:ea typeface="Helvetica Neue"/>
                <a:cs typeface="Helvetica Neue"/>
              </a:defRPr>
            </a:pPr>
            <a:r>
              <a:rPr sz="2325" b="0">
                <a:solidFill>
                  <a:srgbClr val="173D35"/>
                </a:solidFill>
                <a:latin typeface="Helvetica Neue"/>
                <a:ea typeface="Helvetica Neue"/>
                <a:cs typeface="Helvetica Neue"/>
              </a:rPr>
              <a:t>July discussions also record institutional concern about outdoor activations. Participation must include real influence over impacts.</a:t>
            </a:r>
          </a:p>
        </p:txBody>
      </p:sp>
      <p:sp>
        <p:nvSpPr>
          <p:cNvPr id="8" name="A service institutions help govern">
            <a:extLst xmlns:a="http://schemas.openxmlformats.org/drawingml/2006/main">
              <a:ext uri="{FF2B5EF4-FFF2-40B4-BE49-F238E27FC236}">
                <a16:creationId xmlns:a16="http://schemas.microsoft.com/office/drawing/2014/main" id="{BCF77A1E-E13D-4F39-8D5F-2B3D22ACB236}"/>
              </a:ext>
            </a:extLst>
          </p:cNvPr>
          <p:cNvSpPr>
            <a:spLocks xmlns:a="http://schemas.openxmlformats.org/drawingml/2006/main" noGrp="1"/>
          </p:cNvSpPr>
          <p:nvPr/>
        </p:nvSpPr>
        <p:spPr>
          <a:xfrm xmlns:a="http://schemas.openxmlformats.org/drawingml/2006/main">
            <a:off x="685800" y="5610225"/>
            <a:ext cx="137160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4275" b="1">
                <a:solidFill>
                  <a:srgbClr val="173D35"/>
                </a:solidFill>
                <a:latin typeface="Helvetica Neue"/>
                <a:ea typeface="Helvetica Neue"/>
                <a:cs typeface="Helvetica Neue"/>
              </a:defRPr>
            </a:pPr>
            <a:r>
              <a:rPr sz="4275" b="1">
                <a:solidFill>
                  <a:srgbClr val="173D35"/>
                </a:solidFill>
                <a:latin typeface="Helvetica Neue"/>
                <a:ea typeface="Helvetica Neue"/>
                <a:cs typeface="Helvetica Neue"/>
              </a:rPr>
              <a:t>A service institutions help govern</a:t>
            </a:r>
          </a:p>
        </p:txBody>
      </p:sp>
      <p:sp>
        <p:nvSpPr>
          <p:cNvPr id="9" name="FBP coordinates. Institutions retain their ev">
            <a:extLst xmlns:a="http://schemas.openxmlformats.org/drawingml/2006/main">
              <a:ext uri="{FF2B5EF4-FFF2-40B4-BE49-F238E27FC236}">
                <a16:creationId xmlns:a16="http://schemas.microsoft.com/office/drawing/2014/main" id="{22333B31-0D22-4A74-B864-D1FF04978EA4}"/>
              </a:ext>
            </a:extLst>
          </p:cNvPr>
          <p:cNvSpPr>
            <a:spLocks xmlns:a="http://schemas.openxmlformats.org/drawingml/2006/main" noGrp="1"/>
          </p:cNvSpPr>
          <p:nvPr/>
        </p:nvSpPr>
        <p:spPr>
          <a:xfrm xmlns:a="http://schemas.openxmlformats.org/drawingml/2006/main">
            <a:off x="685800" y="6791325"/>
            <a:ext cx="13430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475" b="0">
                <a:solidFill>
                  <a:srgbClr val="173D35"/>
                </a:solidFill>
                <a:latin typeface="Helvetica Neue"/>
                <a:ea typeface="Helvetica Neue"/>
                <a:cs typeface="Helvetica Neue"/>
              </a:defRPr>
            </a:pPr>
            <a:r>
              <a:rPr sz="2475" b="0">
                <a:solidFill>
                  <a:srgbClr val="173D35"/>
                </a:solidFill>
                <a:latin typeface="Helvetica Neue"/>
                <a:ea typeface="Helvetica Neue"/>
                <a:cs typeface="Helvetica Neue"/>
              </a:rPr>
              <a:t>FBP coordinates. Institutions retain their events and customer relationships. The City retains public authority.</a:t>
            </a:r>
          </a:p>
        </p:txBody>
      </p:sp>
      <p:sp>
        <p:nvSpPr>
          <p:cNvPr id="10" name="Sources: Casey Smith pp. 7–9, Sichel pp. 2–3,">
            <a:extLst xmlns:a="http://schemas.openxmlformats.org/drawingml/2006/main">
              <a:ext uri="{FF2B5EF4-FFF2-40B4-BE49-F238E27FC236}">
                <a16:creationId xmlns:a16="http://schemas.microsoft.com/office/drawing/2014/main" id="{FC882566-E9E4-4F6B-957A-CB1FBDE19212}"/>
              </a:ext>
            </a:extLst>
          </p:cNvPr>
          <p:cNvSpPr>
            <a:spLocks xmlns:a="http://schemas.openxmlformats.org/drawingml/2006/main" noGrp="1"/>
          </p:cNvSpPr>
          <p:nvPr/>
        </p:nvSpPr>
        <p:spPr>
          <a:xfrm xmlns:a="http://schemas.openxmlformats.org/drawingml/2006/main">
            <a:off x="685800" y="8077200"/>
            <a:ext cx="130968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200" b="0">
                <a:solidFill>
                  <a:srgbClr val="61716B"/>
                </a:solidFill>
                <a:latin typeface="Helvetica Neue"/>
                <a:ea typeface="Helvetica Neue"/>
                <a:cs typeface="Helvetica Neue"/>
              </a:defRPr>
            </a:pPr>
            <a:r>
              <a:rPr sz="1200" b="0">
                <a:solidFill>
                  <a:srgbClr val="61716B"/>
                </a:solidFill>
                <a:latin typeface="Helvetica Neue"/>
                <a:ea typeface="Helvetica Neue"/>
                <a:cs typeface="Helvetica Neue"/>
              </a:rPr>
              <a:t>Sources: Casey Smith pp. 7–9, Sichel pp. 2–3, 15 July project meeting pp. 2–3</a:t>
            </a:r>
          </a:p>
        </p:txBody>
      </p:sp>
    </p:spTree>
    <p:extLst>
      <p:ext uri="{BB962C8B-B14F-4D97-AF65-F5344CB8AC3E}">
        <p14:creationId xmlns:p14="http://schemas.microsoft.com/office/powerpoint/2010/main" val="2052317159"/>
      </p:ext>
    </p:extLst>
  </p:cSld>
</p:sld>
</file>

<file path=ppt/slides/slide7.xml><?xml version="1.0" encoding="utf-8"?>
<p:sld xmlns:p="http://schemas.openxmlformats.org/presentationml/2006/main">
  <p:cSld>
    <p:bg>
      <p:bgPr>
        <a:solidFill xmlns:a="http://schemas.openxmlformats.org/drawingml/2006/main">
          <a:srgbClr val="F5F3ED"/>
        </a:solidFill>
      </p:bgPr>
    </p:bg>
    <p:spTree>
      <p:nvGrpSpPr>
        <p:cNvPr id="1" name=""/>
        <p:cNvGrpSpPr/>
        <p:nvPr/>
      </p:nvGrpSpPr>
      <p:grpSpPr>
        <a:xfrm xmlns:a="http://schemas.openxmlformats.org/drawingml/2006/main"/>
      </p:grpSpPr>
      <p:sp>
        <p:nvSpPr>
          <p:cNvPr id="13" name="PROJECT CONTEXT">
            <a:extLst xmlns:a="http://schemas.openxmlformats.org/drawingml/2006/main">
              <a:ext uri="{FF2B5EF4-FFF2-40B4-BE49-F238E27FC236}">
                <a16:creationId xmlns:a16="http://schemas.microsoft.com/office/drawing/2014/main" id="{56FB8801-B436-4DAA-8FF4-C9ED88E6800E}"/>
              </a:ext>
            </a:extLst>
          </p:cNvPr>
          <p:cNvSpPr>
            <a:spLocks xmlns:a="http://schemas.openxmlformats.org/drawingml/2006/main" noGrp="1"/>
          </p:cNvSpPr>
          <p:nvPr/>
        </p:nvSpPr>
        <p:spPr>
          <a:xfrm xmlns:a="http://schemas.openxmlformats.org/drawingml/2006/main">
            <a:off x="685800" y="400050"/>
            <a:ext cx="13335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1">
                <a:solidFill>
                  <a:srgbClr val="61716B"/>
                </a:solidFill>
              </a:defRPr>
            </a:defPPr>
            <a:lvl1pPr>
              <a:defRPr sz="1350" b="1">
                <a:solidFill>
                  <a:srgbClr val="61716B"/>
                </a:solidFill>
              </a:defRPr>
            </a:lvl1pPr>
            <a:lvl2pPr>
              <a:defRPr sz="1350" b="1">
                <a:solidFill>
                  <a:srgbClr val="61716B"/>
                </a:solidFill>
              </a:defRPr>
            </a:lvl2pPr>
            <a:lvl3pPr>
              <a:defRPr sz="1350" b="1">
                <a:solidFill>
                  <a:srgbClr val="61716B"/>
                </a:solidFill>
              </a:defRPr>
            </a:lvl3pPr>
            <a:lvl4pPr>
              <a:defRPr sz="1350" b="1">
                <a:solidFill>
                  <a:srgbClr val="61716B"/>
                </a:solidFill>
              </a:defRPr>
            </a:lvl4pPr>
            <a:lvl5pPr>
              <a:defRPr sz="1350" b="1">
                <a:solidFill>
                  <a:srgbClr val="61716B"/>
                </a:solidFill>
              </a:defRPr>
            </a:lvl5pPr>
            <a:lvl6pPr>
              <a:defRPr sz="1350" b="1">
                <a:solidFill>
                  <a:srgbClr val="61716B"/>
                </a:solidFill>
              </a:defRPr>
            </a:lvl6pPr>
            <a:lvl7pPr>
              <a:defRPr sz="1350" b="1">
                <a:solidFill>
                  <a:srgbClr val="61716B"/>
                </a:solidFill>
              </a:defRPr>
            </a:lvl7pPr>
            <a:lvl8pPr>
              <a:defRPr sz="1350" b="1">
                <a:solidFill>
                  <a:srgbClr val="61716B"/>
                </a:solidFill>
              </a:defRPr>
            </a:lvl8pPr>
            <a:lvl9pPr>
              <a:defRPr sz="1350" b="1">
                <a:solidFill>
                  <a:srgbClr val="61716B"/>
                </a:solidFill>
              </a:defRPr>
            </a:lvl9pPr>
          </a:lstStyle>
          <a:p xmlns:a="http://schemas.openxmlformats.org/drawingml/2006/main">
            <a:pPr>
              <a:defRPr sz="1350" b="1">
                <a:solidFill>
                  <a:srgbClr val="61716B"/>
                </a:solidFill>
              </a:defRPr>
            </a:pPr>
            <a:r>
              <a:rPr sz="1350" b="1">
                <a:solidFill>
                  <a:srgbClr val="61716B"/>
                </a:solidFill>
              </a:rPr>
              <a:t>PROJECT CONTEXT</a:t>
            </a:r>
          </a:p>
        </p:txBody>
      </p:sp>
      <p:sp>
        <p:nvSpPr>
          <p:cNvPr id="2" name="Organizations and venues have different roles">
            <a:extLst xmlns:a="http://schemas.openxmlformats.org/drawingml/2006/main">
              <a:ext uri="{FF2B5EF4-FFF2-40B4-BE49-F238E27FC236}">
                <a16:creationId xmlns:a16="http://schemas.microsoft.com/office/drawing/2014/main" id="{1C2960BE-9E2C-4F05-853D-6BCB69460608}"/>
              </a:ext>
            </a:extLst>
          </p:cNvPr>
          <p:cNvSpPr>
            <a:spLocks xmlns:a="http://schemas.openxmlformats.org/drawingml/2006/main" noGrp="1"/>
          </p:cNvSpPr>
          <p:nvPr/>
        </p:nvSpPr>
        <p:spPr>
          <a:xfrm xmlns:a="http://schemas.openxmlformats.org/drawingml/2006/main">
            <a:off x="685800" y="914400"/>
            <a:ext cx="13868400"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900" b="1">
                <a:solidFill>
                  <a:srgbClr val="173D35"/>
                </a:solidFill>
              </a:defRPr>
            </a:defPPr>
            <a:lvl1pPr>
              <a:defRPr sz="3900" b="1">
                <a:solidFill>
                  <a:srgbClr val="173D35"/>
                </a:solidFill>
              </a:defRPr>
            </a:lvl1pPr>
            <a:lvl2pPr>
              <a:defRPr sz="3900" b="1">
                <a:solidFill>
                  <a:srgbClr val="173D35"/>
                </a:solidFill>
              </a:defRPr>
            </a:lvl2pPr>
            <a:lvl3pPr>
              <a:defRPr sz="3900" b="1">
                <a:solidFill>
                  <a:srgbClr val="173D35"/>
                </a:solidFill>
              </a:defRPr>
            </a:lvl3pPr>
            <a:lvl4pPr>
              <a:defRPr sz="3900" b="1">
                <a:solidFill>
                  <a:srgbClr val="173D35"/>
                </a:solidFill>
              </a:defRPr>
            </a:lvl4pPr>
            <a:lvl5pPr>
              <a:defRPr sz="3900" b="1">
                <a:solidFill>
                  <a:srgbClr val="173D35"/>
                </a:solidFill>
              </a:defRPr>
            </a:lvl5pPr>
            <a:lvl6pPr>
              <a:defRPr sz="3900" b="1">
                <a:solidFill>
                  <a:srgbClr val="173D35"/>
                </a:solidFill>
              </a:defRPr>
            </a:lvl6pPr>
            <a:lvl7pPr>
              <a:defRPr sz="3900" b="1">
                <a:solidFill>
                  <a:srgbClr val="173D35"/>
                </a:solidFill>
              </a:defRPr>
            </a:lvl7pPr>
            <a:lvl8pPr>
              <a:defRPr sz="3900" b="1">
                <a:solidFill>
                  <a:srgbClr val="173D35"/>
                </a:solidFill>
              </a:defRPr>
            </a:lvl8pPr>
            <a:lvl9pPr>
              <a:defRPr sz="3900" b="1">
                <a:solidFill>
                  <a:srgbClr val="173D35"/>
                </a:solidFill>
              </a:defRPr>
            </a:lvl9pPr>
          </a:lstStyle>
          <a:p xmlns:a="http://schemas.openxmlformats.org/drawingml/2006/main">
            <a:pPr>
              <a:defRPr sz="3900" b="1">
                <a:solidFill>
                  <a:srgbClr val="173D35"/>
                </a:solidFill>
              </a:defRPr>
            </a:pPr>
            <a:r>
              <a:rPr sz="3900" b="1">
                <a:solidFill>
                  <a:srgbClr val="173D35"/>
                </a:solidFill>
              </a:rPr>
              <a:t>Organizations and venues have different roles</a:t>
            </a:r>
          </a:p>
        </p:txBody>
      </p:sp>
      <p:sp>
        <p:nvSpPr>
          <p:cNvPr id="3" name="Source: supplied project briefing. Proposed p">
            <a:extLst xmlns:a="http://schemas.openxmlformats.org/drawingml/2006/main">
              <a:ext uri="{FF2B5EF4-FFF2-40B4-BE49-F238E27FC236}">
                <a16:creationId xmlns:a16="http://schemas.microsoft.com/office/drawing/2014/main" id="{DBFBA739-0CE4-453F-8DE2-A11EA4A85D06}"/>
              </a:ext>
            </a:extLst>
          </p:cNvPr>
          <p:cNvSpPr>
            <a:spLocks xmlns:a="http://schemas.openxmlformats.org/drawingml/2006/main" noGrp="1"/>
          </p:cNvSpPr>
          <p:nvPr/>
        </p:nvSpPr>
        <p:spPr>
          <a:xfrm xmlns:a="http://schemas.openxmlformats.org/drawingml/2006/main">
            <a:off x="685800" y="8077200"/>
            <a:ext cx="130968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125" b="0">
                <a:solidFill>
                  <a:srgbClr val="61716B"/>
                </a:solidFill>
              </a:defRPr>
            </a:defPPr>
            <a:lvl1pPr>
              <a:defRPr sz="1125" b="0">
                <a:solidFill>
                  <a:srgbClr val="61716B"/>
                </a:solidFill>
              </a:defRPr>
            </a:lvl1pPr>
            <a:lvl2pPr>
              <a:defRPr sz="1125" b="0">
                <a:solidFill>
                  <a:srgbClr val="61716B"/>
                </a:solidFill>
              </a:defRPr>
            </a:lvl2pPr>
            <a:lvl3pPr>
              <a:defRPr sz="1125" b="0">
                <a:solidFill>
                  <a:srgbClr val="61716B"/>
                </a:solidFill>
              </a:defRPr>
            </a:lvl3pPr>
            <a:lvl4pPr>
              <a:defRPr sz="1125" b="0">
                <a:solidFill>
                  <a:srgbClr val="61716B"/>
                </a:solidFill>
              </a:defRPr>
            </a:lvl4pPr>
            <a:lvl5pPr>
              <a:defRPr sz="1125" b="0">
                <a:solidFill>
                  <a:srgbClr val="61716B"/>
                </a:solidFill>
              </a:defRPr>
            </a:lvl5pPr>
            <a:lvl6pPr>
              <a:defRPr sz="1125" b="0">
                <a:solidFill>
                  <a:srgbClr val="61716B"/>
                </a:solidFill>
              </a:defRPr>
            </a:lvl6pPr>
            <a:lvl7pPr>
              <a:defRPr sz="1125" b="0">
                <a:solidFill>
                  <a:srgbClr val="61716B"/>
                </a:solidFill>
              </a:defRPr>
            </a:lvl7pPr>
            <a:lvl8pPr>
              <a:defRPr sz="1125" b="0">
                <a:solidFill>
                  <a:srgbClr val="61716B"/>
                </a:solidFill>
              </a:defRPr>
            </a:lvl8pPr>
            <a:lvl9pPr>
              <a:defRPr sz="1125" b="0">
                <a:solidFill>
                  <a:srgbClr val="61716B"/>
                </a:solidFill>
              </a:defRPr>
            </a:lvl9pPr>
          </a:lstStyle>
          <a:p xmlns:a="http://schemas.openxmlformats.org/drawingml/2006/main">
            <a:pPr>
              <a:defRPr sz="1125" b="0">
                <a:solidFill>
                  <a:srgbClr val="61716B"/>
                </a:solidFill>
              </a:defRPr>
            </a:pPr>
            <a:r>
              <a:rPr sz="1125" b="0">
                <a:solidFill>
                  <a:srgbClr val="61716B"/>
                </a:solidFill>
              </a:rPr>
              <a:t>Source: supplied project briefing. Proposed participation does not imply a confirmed partnership.</a:t>
            </a:r>
          </a:p>
        </p:txBody>
      </p:sp>
      <p:sp>
        <p:nvSpPr>
          <p:cNvPr id="4" name="page-number">
            <a:extLst xmlns:a="http://schemas.openxmlformats.org/drawingml/2006/main">
              <a:ext uri="{FF2B5EF4-FFF2-40B4-BE49-F238E27FC236}">
                <a16:creationId xmlns:a16="http://schemas.microsoft.com/office/drawing/2014/main" id="{05345242-8AE2-4E0B-BF59-DE86CDE6D90B}"/>
              </a:ext>
            </a:extLst>
          </p:cNvPr>
          <p:cNvSpPr>
            <a:spLocks xmlns:a="http://schemas.openxmlformats.org/drawingml/2006/main" noGrp="1"/>
          </p:cNvSpPr>
          <p:nvPr/>
        </p:nvSpPr>
        <p:spPr>
          <a:xfrm xmlns:a="http://schemas.openxmlformats.org/drawingml/2006/main">
            <a:off x="14097000" y="8105775"/>
            <a:ext cx="457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0">
                <a:solidFill>
                  <a:srgbClr val="61716B"/>
                </a:solidFill>
              </a:defRPr>
            </a:defPPr>
            <a:lvl1pPr>
              <a:defRPr sz="1275" b="0">
                <a:solidFill>
                  <a:srgbClr val="61716B"/>
                </a:solidFill>
              </a:defRPr>
            </a:lvl1pPr>
            <a:lvl2pPr>
              <a:defRPr sz="1275" b="0">
                <a:solidFill>
                  <a:srgbClr val="61716B"/>
                </a:solidFill>
              </a:defRPr>
            </a:lvl2pPr>
            <a:lvl3pPr>
              <a:defRPr sz="1275" b="0">
                <a:solidFill>
                  <a:srgbClr val="61716B"/>
                </a:solidFill>
              </a:defRPr>
            </a:lvl3pPr>
            <a:lvl4pPr>
              <a:defRPr sz="1275" b="0">
                <a:solidFill>
                  <a:srgbClr val="61716B"/>
                </a:solidFill>
              </a:defRPr>
            </a:lvl4pPr>
            <a:lvl5pPr>
              <a:defRPr sz="1275" b="0">
                <a:solidFill>
                  <a:srgbClr val="61716B"/>
                </a:solidFill>
              </a:defRPr>
            </a:lvl5pPr>
            <a:lvl6pPr>
              <a:defRPr sz="1275" b="0">
                <a:solidFill>
                  <a:srgbClr val="61716B"/>
                </a:solidFill>
              </a:defRPr>
            </a:lvl6pPr>
            <a:lvl7pPr>
              <a:defRPr sz="1275" b="0">
                <a:solidFill>
                  <a:srgbClr val="61716B"/>
                </a:solidFill>
              </a:defRPr>
            </a:lvl7pPr>
            <a:lvl8pPr>
              <a:defRPr sz="1275" b="0">
                <a:solidFill>
                  <a:srgbClr val="61716B"/>
                </a:solidFill>
              </a:defRPr>
            </a:lvl8pPr>
            <a:lvl9pPr>
              <a:defRPr sz="1275" b="0">
                <a:solidFill>
                  <a:srgbClr val="61716B"/>
                </a:solidFill>
              </a:defRPr>
            </a:lvl9pPr>
          </a:lstStyle>
          <a:p xmlns:a="http://schemas.openxmlformats.org/drawingml/2006/main">
            <a:pPr>
              <a:defRPr sz="1275" b="0">
                <a:solidFill>
                  <a:srgbClr val="61716B"/>
                </a:solidFill>
              </a:defRPr>
            </a:pPr>
            <a:r>
              <a:rPr sz="1275" b="0">
                <a:solidFill>
                  <a:srgbClr val="61716B"/>
                </a:solidFill>
              </a:rPr>
              <a:t>07</a:t>
            </a:r>
          </a:p>
        </p:txBody>
      </p:sp>
      <p:sp>
        <p:nvSpPr>
          <p:cNvPr id="5" name="Public authority">
            <a:extLst xmlns:a="http://schemas.openxmlformats.org/drawingml/2006/main">
              <a:ext uri="{FF2B5EF4-FFF2-40B4-BE49-F238E27FC236}">
                <a16:creationId xmlns:a16="http://schemas.microsoft.com/office/drawing/2014/main" id="{6A598F82-A7E1-42D0-9875-9481D1F8F88B}"/>
              </a:ext>
            </a:extLst>
          </p:cNvPr>
          <p:cNvSpPr>
            <a:spLocks xmlns:a="http://schemas.openxmlformats.org/drawingml/2006/main" noGrp="1"/>
          </p:cNvSpPr>
          <p:nvPr/>
        </p:nvSpPr>
        <p:spPr>
          <a:xfrm xmlns:a="http://schemas.openxmlformats.org/drawingml/2006/main">
            <a:off x="685800" y="2305050"/>
            <a:ext cx="63817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1">
                <a:solidFill>
                  <a:srgbClr val="BE573C"/>
                </a:solidFill>
              </a:defRPr>
            </a:defPPr>
            <a:lvl1pPr>
              <a:defRPr sz="1875" b="1">
                <a:solidFill>
                  <a:srgbClr val="BE573C"/>
                </a:solidFill>
              </a:defRPr>
            </a:lvl1pPr>
            <a:lvl2pPr>
              <a:defRPr sz="1875" b="1">
                <a:solidFill>
                  <a:srgbClr val="BE573C"/>
                </a:solidFill>
              </a:defRPr>
            </a:lvl2pPr>
            <a:lvl3pPr>
              <a:defRPr sz="1875" b="1">
                <a:solidFill>
                  <a:srgbClr val="BE573C"/>
                </a:solidFill>
              </a:defRPr>
            </a:lvl3pPr>
            <a:lvl4pPr>
              <a:defRPr sz="1875" b="1">
                <a:solidFill>
                  <a:srgbClr val="BE573C"/>
                </a:solidFill>
              </a:defRPr>
            </a:lvl4pPr>
            <a:lvl5pPr>
              <a:defRPr sz="1875" b="1">
                <a:solidFill>
                  <a:srgbClr val="BE573C"/>
                </a:solidFill>
              </a:defRPr>
            </a:lvl5pPr>
            <a:lvl6pPr>
              <a:defRPr sz="1875" b="1">
                <a:solidFill>
                  <a:srgbClr val="BE573C"/>
                </a:solidFill>
              </a:defRPr>
            </a:lvl6pPr>
            <a:lvl7pPr>
              <a:defRPr sz="1875" b="1">
                <a:solidFill>
                  <a:srgbClr val="BE573C"/>
                </a:solidFill>
              </a:defRPr>
            </a:lvl7pPr>
            <a:lvl8pPr>
              <a:defRPr sz="1875" b="1">
                <a:solidFill>
                  <a:srgbClr val="BE573C"/>
                </a:solidFill>
              </a:defRPr>
            </a:lvl8pPr>
            <a:lvl9pPr>
              <a:defRPr sz="1875" b="1">
                <a:solidFill>
                  <a:srgbClr val="BE573C"/>
                </a:solidFill>
              </a:defRPr>
            </a:lvl9pPr>
          </a:lstStyle>
          <a:p xmlns:a="http://schemas.openxmlformats.org/drawingml/2006/main">
            <a:pPr>
              <a:defRPr sz="1875" b="1">
                <a:solidFill>
                  <a:srgbClr val="BE573C"/>
                </a:solidFill>
              </a:defRPr>
            </a:pPr>
            <a:r>
              <a:rPr sz="1875" b="1">
                <a:solidFill>
                  <a:srgbClr val="BE573C"/>
                </a:solidFill>
              </a:rPr>
              <a:t>Public authority</a:t>
            </a:r>
          </a:p>
        </p:txBody>
      </p:sp>
      <p:sp>
        <p:nvSpPr>
          <p:cNvPr id="6" name="City of San Diego owns public park assets and">
            <a:extLst xmlns:a="http://schemas.openxmlformats.org/drawingml/2006/main">
              <a:ext uri="{FF2B5EF4-FFF2-40B4-BE49-F238E27FC236}">
                <a16:creationId xmlns:a16="http://schemas.microsoft.com/office/drawing/2014/main" id="{E931A427-6C84-435D-B72B-867C3F464E21}"/>
              </a:ext>
            </a:extLst>
          </p:cNvPr>
          <p:cNvSpPr>
            <a:spLocks xmlns:a="http://schemas.openxmlformats.org/drawingml/2006/main" noGrp="1"/>
          </p:cNvSpPr>
          <p:nvPr/>
        </p:nvSpPr>
        <p:spPr>
          <a:xfrm xmlns:a="http://schemas.openxmlformats.org/drawingml/2006/main">
            <a:off x="685800" y="2800350"/>
            <a:ext cx="6381750" cy="1762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325" b="0">
                <a:solidFill>
                  <a:srgbClr val="173D35"/>
                </a:solidFill>
              </a:defRPr>
            </a:defPPr>
            <a:lvl1pPr>
              <a:defRPr sz="2325" b="0">
                <a:solidFill>
                  <a:srgbClr val="173D35"/>
                </a:solidFill>
              </a:defRPr>
            </a:lvl1pPr>
            <a:lvl2pPr>
              <a:defRPr sz="2325" b="0">
                <a:solidFill>
                  <a:srgbClr val="173D35"/>
                </a:solidFill>
              </a:defRPr>
            </a:lvl2pPr>
            <a:lvl3pPr>
              <a:defRPr sz="2325" b="0">
                <a:solidFill>
                  <a:srgbClr val="173D35"/>
                </a:solidFill>
              </a:defRPr>
            </a:lvl3pPr>
            <a:lvl4pPr>
              <a:defRPr sz="2325" b="0">
                <a:solidFill>
                  <a:srgbClr val="173D35"/>
                </a:solidFill>
              </a:defRPr>
            </a:lvl4pPr>
            <a:lvl5pPr>
              <a:defRPr sz="2325" b="0">
                <a:solidFill>
                  <a:srgbClr val="173D35"/>
                </a:solidFill>
              </a:defRPr>
            </a:lvl5pPr>
            <a:lvl6pPr>
              <a:defRPr sz="2325" b="0">
                <a:solidFill>
                  <a:srgbClr val="173D35"/>
                </a:solidFill>
              </a:defRPr>
            </a:lvl6pPr>
            <a:lvl7pPr>
              <a:defRPr sz="2325" b="0">
                <a:solidFill>
                  <a:srgbClr val="173D35"/>
                </a:solidFill>
              </a:defRPr>
            </a:lvl7pPr>
            <a:lvl8pPr>
              <a:defRPr sz="2325" b="0">
                <a:solidFill>
                  <a:srgbClr val="173D35"/>
                </a:solidFill>
              </a:defRPr>
            </a:lvl8pPr>
            <a:lvl9pPr>
              <a:defRPr sz="2325" b="0">
                <a:solidFill>
                  <a:srgbClr val="173D35"/>
                </a:solidFill>
              </a:defRPr>
            </a:lvl9pPr>
          </a:lstStyle>
          <a:p xmlns:a="http://schemas.openxmlformats.org/drawingml/2006/main">
            <a:pPr>
              <a:defRPr sz="2325" b="0">
                <a:solidFill>
                  <a:srgbClr val="173D35"/>
                </a:solidFill>
              </a:defRPr>
            </a:pPr>
            <a:r>
              <a:rPr sz="2325" b="0">
                <a:solidFill>
                  <a:srgbClr val="173D35"/>
                </a:solidFill>
              </a:rPr>
              <a:t>City of San Diego owns public park assets and retains applicable permit and public-space decisions.</a:t>
            </a:r>
          </a:p>
        </p:txBody>
      </p:sp>
      <p:sp>
        <p:nvSpPr>
          <p:cNvPr id="7" name="Coordination and representation">
            <a:extLst xmlns:a="http://schemas.openxmlformats.org/drawingml/2006/main">
              <a:ext uri="{FF2B5EF4-FFF2-40B4-BE49-F238E27FC236}">
                <a16:creationId xmlns:a16="http://schemas.microsoft.com/office/drawing/2014/main" id="{C8F622E3-B485-485A-9178-B1138E0B1E06}"/>
              </a:ext>
            </a:extLst>
          </p:cNvPr>
          <p:cNvSpPr>
            <a:spLocks xmlns:a="http://schemas.openxmlformats.org/drawingml/2006/main" noGrp="1"/>
          </p:cNvSpPr>
          <p:nvPr/>
        </p:nvSpPr>
        <p:spPr>
          <a:xfrm xmlns:a="http://schemas.openxmlformats.org/drawingml/2006/main">
            <a:off x="8096250" y="2305050"/>
            <a:ext cx="63817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1">
                <a:solidFill>
                  <a:srgbClr val="BE573C"/>
                </a:solidFill>
              </a:defRPr>
            </a:defPPr>
            <a:lvl1pPr>
              <a:defRPr sz="1875" b="1">
                <a:solidFill>
                  <a:srgbClr val="BE573C"/>
                </a:solidFill>
              </a:defRPr>
            </a:lvl1pPr>
            <a:lvl2pPr>
              <a:defRPr sz="1875" b="1">
                <a:solidFill>
                  <a:srgbClr val="BE573C"/>
                </a:solidFill>
              </a:defRPr>
            </a:lvl2pPr>
            <a:lvl3pPr>
              <a:defRPr sz="1875" b="1">
                <a:solidFill>
                  <a:srgbClr val="BE573C"/>
                </a:solidFill>
              </a:defRPr>
            </a:lvl3pPr>
            <a:lvl4pPr>
              <a:defRPr sz="1875" b="1">
                <a:solidFill>
                  <a:srgbClr val="BE573C"/>
                </a:solidFill>
              </a:defRPr>
            </a:lvl4pPr>
            <a:lvl5pPr>
              <a:defRPr sz="1875" b="1">
                <a:solidFill>
                  <a:srgbClr val="BE573C"/>
                </a:solidFill>
              </a:defRPr>
            </a:lvl5pPr>
            <a:lvl6pPr>
              <a:defRPr sz="1875" b="1">
                <a:solidFill>
                  <a:srgbClr val="BE573C"/>
                </a:solidFill>
              </a:defRPr>
            </a:lvl6pPr>
            <a:lvl7pPr>
              <a:defRPr sz="1875" b="1">
                <a:solidFill>
                  <a:srgbClr val="BE573C"/>
                </a:solidFill>
              </a:defRPr>
            </a:lvl7pPr>
            <a:lvl8pPr>
              <a:defRPr sz="1875" b="1">
                <a:solidFill>
                  <a:srgbClr val="BE573C"/>
                </a:solidFill>
              </a:defRPr>
            </a:lvl8pPr>
            <a:lvl9pPr>
              <a:defRPr sz="1875" b="1">
                <a:solidFill>
                  <a:srgbClr val="BE573C"/>
                </a:solidFill>
              </a:defRPr>
            </a:lvl9pPr>
          </a:lstStyle>
          <a:p xmlns:a="http://schemas.openxmlformats.org/drawingml/2006/main">
            <a:pPr>
              <a:defRPr sz="1875" b="1">
                <a:solidFill>
                  <a:srgbClr val="BE573C"/>
                </a:solidFill>
              </a:defRPr>
            </a:pPr>
            <a:r>
              <a:rPr sz="1875" b="1">
                <a:solidFill>
                  <a:srgbClr val="BE573C"/>
                </a:solidFill>
              </a:rPr>
              <a:t>Coordination and representation</a:t>
            </a:r>
          </a:p>
        </p:txBody>
      </p:sp>
      <p:sp>
        <p:nvSpPr>
          <p:cNvPr id="8" name="Forever Balboa Park is a potential keeper. Ba">
            <a:extLst xmlns:a="http://schemas.openxmlformats.org/drawingml/2006/main">
              <a:ext uri="{FF2B5EF4-FFF2-40B4-BE49-F238E27FC236}">
                <a16:creationId xmlns:a16="http://schemas.microsoft.com/office/drawing/2014/main" id="{EABAC2F4-ECEB-4B76-A0E2-4A5A802D88DD}"/>
              </a:ext>
            </a:extLst>
          </p:cNvPr>
          <p:cNvSpPr>
            <a:spLocks xmlns:a="http://schemas.openxmlformats.org/drawingml/2006/main" noGrp="1"/>
          </p:cNvSpPr>
          <p:nvPr/>
        </p:nvSpPr>
        <p:spPr>
          <a:xfrm xmlns:a="http://schemas.openxmlformats.org/drawingml/2006/main">
            <a:off x="8096250" y="2800350"/>
            <a:ext cx="6381750" cy="1762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325" b="0">
                <a:solidFill>
                  <a:srgbClr val="173D35"/>
                </a:solidFill>
              </a:defRPr>
            </a:defPPr>
            <a:lvl1pPr>
              <a:defRPr sz="2325" b="0">
                <a:solidFill>
                  <a:srgbClr val="173D35"/>
                </a:solidFill>
              </a:defRPr>
            </a:lvl1pPr>
            <a:lvl2pPr>
              <a:defRPr sz="2325" b="0">
                <a:solidFill>
                  <a:srgbClr val="173D35"/>
                </a:solidFill>
              </a:defRPr>
            </a:lvl2pPr>
            <a:lvl3pPr>
              <a:defRPr sz="2325" b="0">
                <a:solidFill>
                  <a:srgbClr val="173D35"/>
                </a:solidFill>
              </a:defRPr>
            </a:lvl3pPr>
            <a:lvl4pPr>
              <a:defRPr sz="2325" b="0">
                <a:solidFill>
                  <a:srgbClr val="173D35"/>
                </a:solidFill>
              </a:defRPr>
            </a:lvl4pPr>
            <a:lvl5pPr>
              <a:defRPr sz="2325" b="0">
                <a:solidFill>
                  <a:srgbClr val="173D35"/>
                </a:solidFill>
              </a:defRPr>
            </a:lvl5pPr>
            <a:lvl6pPr>
              <a:defRPr sz="2325" b="0">
                <a:solidFill>
                  <a:srgbClr val="173D35"/>
                </a:solidFill>
              </a:defRPr>
            </a:lvl6pPr>
            <a:lvl7pPr>
              <a:defRPr sz="2325" b="0">
                <a:solidFill>
                  <a:srgbClr val="173D35"/>
                </a:solidFill>
              </a:defRPr>
            </a:lvl7pPr>
            <a:lvl8pPr>
              <a:defRPr sz="2325" b="0">
                <a:solidFill>
                  <a:srgbClr val="173D35"/>
                </a:solidFill>
              </a:defRPr>
            </a:lvl8pPr>
            <a:lvl9pPr>
              <a:defRPr sz="2325" b="0">
                <a:solidFill>
                  <a:srgbClr val="173D35"/>
                </a:solidFill>
              </a:defRPr>
            </a:lvl9pPr>
          </a:lstStyle>
          <a:p xmlns:a="http://schemas.openxmlformats.org/drawingml/2006/main">
            <a:pPr>
              <a:defRPr sz="2325" b="0">
                <a:solidFill>
                  <a:srgbClr val="173D35"/>
                </a:solidFill>
              </a:defRPr>
            </a:pPr>
            <a:r>
              <a:rPr sz="2325" b="0">
                <a:solidFill>
                  <a:srgbClr val="173D35"/>
                </a:solidFill>
              </a:rPr>
              <a:t>Forever Balboa Park is a potential keeper. Balboa Park Cultural Partnership represents shared institutional interests.</a:t>
            </a:r>
          </a:p>
        </p:txBody>
      </p:sp>
      <p:sp>
        <p:nvSpPr>
          <p:cNvPr id="9" name="Project and funding partners">
            <a:extLst xmlns:a="http://schemas.openxmlformats.org/drawingml/2006/main">
              <a:ext uri="{FF2B5EF4-FFF2-40B4-BE49-F238E27FC236}">
                <a16:creationId xmlns:a16="http://schemas.microsoft.com/office/drawing/2014/main" id="{3B9E612F-50E3-4CBA-A52C-A8780E774CAF}"/>
              </a:ext>
            </a:extLst>
          </p:cNvPr>
          <p:cNvSpPr>
            <a:spLocks xmlns:a="http://schemas.openxmlformats.org/drawingml/2006/main" noGrp="1"/>
          </p:cNvSpPr>
          <p:nvPr/>
        </p:nvSpPr>
        <p:spPr>
          <a:xfrm xmlns:a="http://schemas.openxmlformats.org/drawingml/2006/main">
            <a:off x="685800" y="4857750"/>
            <a:ext cx="63817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1">
                <a:solidFill>
                  <a:srgbClr val="BE573C"/>
                </a:solidFill>
              </a:defRPr>
            </a:defPPr>
            <a:lvl1pPr>
              <a:defRPr sz="1875" b="1">
                <a:solidFill>
                  <a:srgbClr val="BE573C"/>
                </a:solidFill>
              </a:defRPr>
            </a:lvl1pPr>
            <a:lvl2pPr>
              <a:defRPr sz="1875" b="1">
                <a:solidFill>
                  <a:srgbClr val="BE573C"/>
                </a:solidFill>
              </a:defRPr>
            </a:lvl2pPr>
            <a:lvl3pPr>
              <a:defRPr sz="1875" b="1">
                <a:solidFill>
                  <a:srgbClr val="BE573C"/>
                </a:solidFill>
              </a:defRPr>
            </a:lvl3pPr>
            <a:lvl4pPr>
              <a:defRPr sz="1875" b="1">
                <a:solidFill>
                  <a:srgbClr val="BE573C"/>
                </a:solidFill>
              </a:defRPr>
            </a:lvl4pPr>
            <a:lvl5pPr>
              <a:defRPr sz="1875" b="1">
                <a:solidFill>
                  <a:srgbClr val="BE573C"/>
                </a:solidFill>
              </a:defRPr>
            </a:lvl5pPr>
            <a:lvl6pPr>
              <a:defRPr sz="1875" b="1">
                <a:solidFill>
                  <a:srgbClr val="BE573C"/>
                </a:solidFill>
              </a:defRPr>
            </a:lvl6pPr>
            <a:lvl7pPr>
              <a:defRPr sz="1875" b="1">
                <a:solidFill>
                  <a:srgbClr val="BE573C"/>
                </a:solidFill>
              </a:defRPr>
            </a:lvl7pPr>
            <a:lvl8pPr>
              <a:defRPr sz="1875" b="1">
                <a:solidFill>
                  <a:srgbClr val="BE573C"/>
                </a:solidFill>
              </a:defRPr>
            </a:lvl8pPr>
            <a:lvl9pPr>
              <a:defRPr sz="1875" b="1">
                <a:solidFill>
                  <a:srgbClr val="BE573C"/>
                </a:solidFill>
              </a:defRPr>
            </a:lvl9pPr>
          </a:lstStyle>
          <a:p xmlns:a="http://schemas.openxmlformats.org/drawingml/2006/main">
            <a:pPr>
              <a:defRPr sz="1875" b="1">
                <a:solidFill>
                  <a:srgbClr val="BE573C"/>
                </a:solidFill>
              </a:defRPr>
            </a:pPr>
            <a:r>
              <a:rPr sz="1875" b="1">
                <a:solidFill>
                  <a:srgbClr val="BE573C"/>
                </a:solidFill>
              </a:rPr>
              <a:t>Project and funding partners</a:t>
            </a:r>
          </a:p>
        </p:txBody>
      </p:sp>
      <p:sp>
        <p:nvSpPr>
          <p:cNvPr id="10" name="BCCA convenes discussion. DDX / Sebastian Gie">
            <a:extLst xmlns:a="http://schemas.openxmlformats.org/drawingml/2006/main">
              <a:ext uri="{FF2B5EF4-FFF2-40B4-BE49-F238E27FC236}">
                <a16:creationId xmlns:a16="http://schemas.microsoft.com/office/drawing/2014/main" id="{A8F88706-8F79-4132-85FF-528A1131EE04}"/>
              </a:ext>
            </a:extLst>
          </p:cNvPr>
          <p:cNvSpPr>
            <a:spLocks xmlns:a="http://schemas.openxmlformats.org/drawingml/2006/main" noGrp="1"/>
          </p:cNvSpPr>
          <p:nvPr/>
        </p:nvSpPr>
        <p:spPr>
          <a:xfrm xmlns:a="http://schemas.openxmlformats.org/drawingml/2006/main">
            <a:off x="685800" y="5353050"/>
            <a:ext cx="6381750" cy="1762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325" b="0">
                <a:solidFill>
                  <a:srgbClr val="173D35"/>
                </a:solidFill>
              </a:defRPr>
            </a:defPPr>
            <a:lvl1pPr>
              <a:defRPr sz="2325" b="0">
                <a:solidFill>
                  <a:srgbClr val="173D35"/>
                </a:solidFill>
              </a:defRPr>
            </a:lvl1pPr>
            <a:lvl2pPr>
              <a:defRPr sz="2325" b="0">
                <a:solidFill>
                  <a:srgbClr val="173D35"/>
                </a:solidFill>
              </a:defRPr>
            </a:lvl2pPr>
            <a:lvl3pPr>
              <a:defRPr sz="2325" b="0">
                <a:solidFill>
                  <a:srgbClr val="173D35"/>
                </a:solidFill>
              </a:defRPr>
            </a:lvl3pPr>
            <a:lvl4pPr>
              <a:defRPr sz="2325" b="0">
                <a:solidFill>
                  <a:srgbClr val="173D35"/>
                </a:solidFill>
              </a:defRPr>
            </a:lvl4pPr>
            <a:lvl5pPr>
              <a:defRPr sz="2325" b="0">
                <a:solidFill>
                  <a:srgbClr val="173D35"/>
                </a:solidFill>
              </a:defRPr>
            </a:lvl5pPr>
            <a:lvl6pPr>
              <a:defRPr sz="2325" b="0">
                <a:solidFill>
                  <a:srgbClr val="173D35"/>
                </a:solidFill>
              </a:defRPr>
            </a:lvl6pPr>
            <a:lvl7pPr>
              <a:defRPr sz="2325" b="0">
                <a:solidFill>
                  <a:srgbClr val="173D35"/>
                </a:solidFill>
              </a:defRPr>
            </a:lvl7pPr>
            <a:lvl8pPr>
              <a:defRPr sz="2325" b="0">
                <a:solidFill>
                  <a:srgbClr val="173D35"/>
                </a:solidFill>
              </a:defRPr>
            </a:lvl8pPr>
            <a:lvl9pPr>
              <a:defRPr sz="2325" b="0">
                <a:solidFill>
                  <a:srgbClr val="173D35"/>
                </a:solidFill>
              </a:defRPr>
            </a:lvl9pPr>
          </a:lstStyle>
          <a:p xmlns:a="http://schemas.openxmlformats.org/drawingml/2006/main">
            <a:pPr>
              <a:defRPr sz="2325" b="0">
                <a:solidFill>
                  <a:srgbClr val="173D35"/>
                </a:solidFill>
              </a:defRPr>
            </a:pPr>
            <a:r>
              <a:rPr sz="2325" b="0">
                <a:solidFill>
                  <a:srgbClr val="173D35"/>
                </a:solidFill>
              </a:rPr>
              <a:t>BCCA convenes discussion. DDX / Sebastian Gier supports research and design. Foundations may fund agreed work.</a:t>
            </a:r>
          </a:p>
        </p:txBody>
      </p:sp>
      <p:sp>
        <p:nvSpPr>
          <p:cNvPr id="11" name="Independent institutions">
            <a:extLst xmlns:a="http://schemas.openxmlformats.org/drawingml/2006/main">
              <a:ext uri="{FF2B5EF4-FFF2-40B4-BE49-F238E27FC236}">
                <a16:creationId xmlns:a16="http://schemas.microsoft.com/office/drawing/2014/main" id="{C13DCDD5-AE0F-403C-B9CF-01C518229599}"/>
              </a:ext>
            </a:extLst>
          </p:cNvPr>
          <p:cNvSpPr>
            <a:spLocks xmlns:a="http://schemas.openxmlformats.org/drawingml/2006/main" noGrp="1"/>
          </p:cNvSpPr>
          <p:nvPr/>
        </p:nvSpPr>
        <p:spPr>
          <a:xfrm xmlns:a="http://schemas.openxmlformats.org/drawingml/2006/main">
            <a:off x="8096250" y="4857750"/>
            <a:ext cx="63817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1">
                <a:solidFill>
                  <a:srgbClr val="BE573C"/>
                </a:solidFill>
              </a:defRPr>
            </a:defPPr>
            <a:lvl1pPr>
              <a:defRPr sz="1875" b="1">
                <a:solidFill>
                  <a:srgbClr val="BE573C"/>
                </a:solidFill>
              </a:defRPr>
            </a:lvl1pPr>
            <a:lvl2pPr>
              <a:defRPr sz="1875" b="1">
                <a:solidFill>
                  <a:srgbClr val="BE573C"/>
                </a:solidFill>
              </a:defRPr>
            </a:lvl2pPr>
            <a:lvl3pPr>
              <a:defRPr sz="1875" b="1">
                <a:solidFill>
                  <a:srgbClr val="BE573C"/>
                </a:solidFill>
              </a:defRPr>
            </a:lvl3pPr>
            <a:lvl4pPr>
              <a:defRPr sz="1875" b="1">
                <a:solidFill>
                  <a:srgbClr val="BE573C"/>
                </a:solidFill>
              </a:defRPr>
            </a:lvl4pPr>
            <a:lvl5pPr>
              <a:defRPr sz="1875" b="1">
                <a:solidFill>
                  <a:srgbClr val="BE573C"/>
                </a:solidFill>
              </a:defRPr>
            </a:lvl5pPr>
            <a:lvl6pPr>
              <a:defRPr sz="1875" b="1">
                <a:solidFill>
                  <a:srgbClr val="BE573C"/>
                </a:solidFill>
              </a:defRPr>
            </a:lvl6pPr>
            <a:lvl7pPr>
              <a:defRPr sz="1875" b="1">
                <a:solidFill>
                  <a:srgbClr val="BE573C"/>
                </a:solidFill>
              </a:defRPr>
            </a:lvl7pPr>
            <a:lvl8pPr>
              <a:defRPr sz="1875" b="1">
                <a:solidFill>
                  <a:srgbClr val="BE573C"/>
                </a:solidFill>
              </a:defRPr>
            </a:lvl8pPr>
            <a:lvl9pPr>
              <a:defRPr sz="1875" b="1">
                <a:solidFill>
                  <a:srgbClr val="BE573C"/>
                </a:solidFill>
              </a:defRPr>
            </a:lvl9pPr>
          </a:lstStyle>
          <a:p xmlns:a="http://schemas.openxmlformats.org/drawingml/2006/main">
            <a:pPr>
              <a:defRPr sz="1875" b="1">
                <a:solidFill>
                  <a:srgbClr val="BE573C"/>
                </a:solidFill>
              </a:defRPr>
            </a:pPr>
            <a:r>
              <a:rPr sz="1875" b="1">
                <a:solidFill>
                  <a:srgbClr val="BE573C"/>
                </a:solidFill>
              </a:rPr>
              <a:t>Independent institutions</a:t>
            </a:r>
          </a:p>
        </p:txBody>
      </p:sp>
      <p:sp>
        <p:nvSpPr>
          <p:cNvPr id="12" name="Fleet Science Center and The Nat are relevant">
            <a:extLst xmlns:a="http://schemas.openxmlformats.org/drawingml/2006/main">
              <a:ext uri="{FF2B5EF4-FFF2-40B4-BE49-F238E27FC236}">
                <a16:creationId xmlns:a16="http://schemas.microsoft.com/office/drawing/2014/main" id="{50115157-DA65-44B4-833B-6131F1DA9E39}"/>
              </a:ext>
            </a:extLst>
          </p:cNvPr>
          <p:cNvSpPr>
            <a:spLocks xmlns:a="http://schemas.openxmlformats.org/drawingml/2006/main" noGrp="1"/>
          </p:cNvSpPr>
          <p:nvPr/>
        </p:nvSpPr>
        <p:spPr>
          <a:xfrm xmlns:a="http://schemas.openxmlformats.org/drawingml/2006/main">
            <a:off x="8096250" y="5353050"/>
            <a:ext cx="6381750" cy="1762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325" b="0">
                <a:solidFill>
                  <a:srgbClr val="173D35"/>
                </a:solidFill>
              </a:defRPr>
            </a:defPPr>
            <a:lvl1pPr>
              <a:defRPr sz="2325" b="0">
                <a:solidFill>
                  <a:srgbClr val="173D35"/>
                </a:solidFill>
              </a:defRPr>
            </a:lvl1pPr>
            <a:lvl2pPr>
              <a:defRPr sz="2325" b="0">
                <a:solidFill>
                  <a:srgbClr val="173D35"/>
                </a:solidFill>
              </a:defRPr>
            </a:lvl2pPr>
            <a:lvl3pPr>
              <a:defRPr sz="2325" b="0">
                <a:solidFill>
                  <a:srgbClr val="173D35"/>
                </a:solidFill>
              </a:defRPr>
            </a:lvl3pPr>
            <a:lvl4pPr>
              <a:defRPr sz="2325" b="0">
                <a:solidFill>
                  <a:srgbClr val="173D35"/>
                </a:solidFill>
              </a:defRPr>
            </a:lvl4pPr>
            <a:lvl5pPr>
              <a:defRPr sz="2325" b="0">
                <a:solidFill>
                  <a:srgbClr val="173D35"/>
                </a:solidFill>
              </a:defRPr>
            </a:lvl5pPr>
            <a:lvl6pPr>
              <a:defRPr sz="2325" b="0">
                <a:solidFill>
                  <a:srgbClr val="173D35"/>
                </a:solidFill>
              </a:defRPr>
            </a:lvl6pPr>
            <a:lvl7pPr>
              <a:defRPr sz="2325" b="0">
                <a:solidFill>
                  <a:srgbClr val="173D35"/>
                </a:solidFill>
              </a:defRPr>
            </a:lvl7pPr>
            <a:lvl8pPr>
              <a:defRPr sz="2325" b="0">
                <a:solidFill>
                  <a:srgbClr val="173D35"/>
                </a:solidFill>
              </a:defRPr>
            </a:lvl8pPr>
            <a:lvl9pPr>
              <a:defRPr sz="2325" b="0">
                <a:solidFill>
                  <a:srgbClr val="173D35"/>
                </a:solidFill>
              </a:defRPr>
            </a:lvl9pPr>
          </a:lstStyle>
          <a:p xmlns:a="http://schemas.openxmlformats.org/drawingml/2006/main">
            <a:pPr>
              <a:defRPr sz="2325" b="0">
                <a:solidFill>
                  <a:srgbClr val="173D35"/>
                </a:solidFill>
              </a:defRPr>
            </a:pPr>
            <a:r>
              <a:rPr sz="2325" b="0">
                <a:solidFill>
                  <a:srgbClr val="173D35"/>
                </a:solidFill>
              </a:rPr>
              <a:t>Fleet Science Center and The Nat are relevant starting points. Each institution retains its venues, events and customers.</a:t>
            </a:r>
          </a:p>
        </p:txBody>
      </p:sp>
    </p:spTree>
    <p:extLst>
      <p:ext uri="{BB962C8B-B14F-4D97-AF65-F5344CB8AC3E}">
        <p14:creationId xmlns:p14="http://schemas.microsoft.com/office/powerpoint/2010/main" val="1581456142"/>
      </p:ext>
    </p:extLst>
  </p:cSld>
</p:sld>
</file>

<file path=ppt/slides/slide8.xml><?xml version="1.0" encoding="utf-8"?>
<p:sld xmlns:p="http://schemas.openxmlformats.org/presentationml/2006/main">
  <p:cSld>
    <p:bg>
      <p:bgPr>
        <a:solidFill xmlns:a="http://schemas.openxmlformats.org/drawingml/2006/main">
          <a:srgbClr val="F5F3ED"/>
        </a:solidFill>
      </p:bgPr>
    </p:bg>
    <p:spTree>
      <p:nvGrpSpPr>
        <p:cNvPr id="1" name=""/>
        <p:cNvGrpSpPr/>
        <p:nvPr/>
      </p:nvGrpSpPr>
      <p:grpSpPr>
        <a:xfrm xmlns:a="http://schemas.openxmlformats.org/drawingml/2006/main"/>
      </p:grpSpPr>
      <p:sp>
        <p:nvSpPr>
          <p:cNvPr id="11" name="SHARED EVENT OPPORTUNITY">
            <a:extLst xmlns:a="http://schemas.openxmlformats.org/drawingml/2006/main">
              <a:ext uri="{FF2B5EF4-FFF2-40B4-BE49-F238E27FC236}">
                <a16:creationId xmlns:a16="http://schemas.microsoft.com/office/drawing/2014/main" id="{5DD76E3C-CC64-46FB-AF2D-C71B565980EC}"/>
              </a:ext>
            </a:extLst>
          </p:cNvPr>
          <p:cNvSpPr>
            <a:spLocks xmlns:a="http://schemas.openxmlformats.org/drawingml/2006/main" noGrp="1"/>
          </p:cNvSpPr>
          <p:nvPr/>
        </p:nvSpPr>
        <p:spPr>
          <a:xfrm xmlns:a="http://schemas.openxmlformats.org/drawingml/2006/main">
            <a:off x="685800" y="400050"/>
            <a:ext cx="13335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1">
                <a:solidFill>
                  <a:srgbClr val="61716B"/>
                </a:solidFill>
              </a:defRPr>
            </a:defPPr>
            <a:lvl1pPr>
              <a:defRPr sz="1350" b="1">
                <a:solidFill>
                  <a:srgbClr val="61716B"/>
                </a:solidFill>
              </a:defRPr>
            </a:lvl1pPr>
            <a:lvl2pPr>
              <a:defRPr sz="1350" b="1">
                <a:solidFill>
                  <a:srgbClr val="61716B"/>
                </a:solidFill>
              </a:defRPr>
            </a:lvl2pPr>
            <a:lvl3pPr>
              <a:defRPr sz="1350" b="1">
                <a:solidFill>
                  <a:srgbClr val="61716B"/>
                </a:solidFill>
              </a:defRPr>
            </a:lvl3pPr>
            <a:lvl4pPr>
              <a:defRPr sz="1350" b="1">
                <a:solidFill>
                  <a:srgbClr val="61716B"/>
                </a:solidFill>
              </a:defRPr>
            </a:lvl4pPr>
            <a:lvl5pPr>
              <a:defRPr sz="1350" b="1">
                <a:solidFill>
                  <a:srgbClr val="61716B"/>
                </a:solidFill>
              </a:defRPr>
            </a:lvl5pPr>
            <a:lvl6pPr>
              <a:defRPr sz="1350" b="1">
                <a:solidFill>
                  <a:srgbClr val="61716B"/>
                </a:solidFill>
              </a:defRPr>
            </a:lvl6pPr>
            <a:lvl7pPr>
              <a:defRPr sz="1350" b="1">
                <a:solidFill>
                  <a:srgbClr val="61716B"/>
                </a:solidFill>
              </a:defRPr>
            </a:lvl7pPr>
            <a:lvl8pPr>
              <a:defRPr sz="1350" b="1">
                <a:solidFill>
                  <a:srgbClr val="61716B"/>
                </a:solidFill>
              </a:defRPr>
            </a:lvl8pPr>
            <a:lvl9pPr>
              <a:defRPr sz="1350" b="1">
                <a:solidFill>
                  <a:srgbClr val="61716B"/>
                </a:solidFill>
              </a:defRPr>
            </a:lvl9pPr>
          </a:lstStyle>
          <a:p xmlns:a="http://schemas.openxmlformats.org/drawingml/2006/main">
            <a:pPr>
              <a:defRPr sz="1350" b="1">
                <a:solidFill>
                  <a:srgbClr val="61716B"/>
                </a:solidFill>
              </a:defRPr>
            </a:pPr>
            <a:r>
              <a:rPr sz="1350" b="1">
                <a:solidFill>
                  <a:srgbClr val="61716B"/>
                </a:solidFill>
              </a:rPr>
              <a:t>SHARED EVENT OPPORTUNITY</a:t>
            </a:r>
          </a:p>
        </p:txBody>
      </p:sp>
      <p:sp>
        <p:nvSpPr>
          <p:cNvPr id="2" name="Fleet Science Center, The Nat and the space b">
            <a:extLst xmlns:a="http://schemas.openxmlformats.org/drawingml/2006/main">
              <a:ext uri="{FF2B5EF4-FFF2-40B4-BE49-F238E27FC236}">
                <a16:creationId xmlns:a16="http://schemas.microsoft.com/office/drawing/2014/main" id="{E2381D13-8D90-44C4-A229-166A997C3145}"/>
              </a:ext>
            </a:extLst>
          </p:cNvPr>
          <p:cNvSpPr>
            <a:spLocks xmlns:a="http://schemas.openxmlformats.org/drawingml/2006/main" noGrp="1"/>
          </p:cNvSpPr>
          <p:nvPr/>
        </p:nvSpPr>
        <p:spPr>
          <a:xfrm xmlns:a="http://schemas.openxmlformats.org/drawingml/2006/main">
            <a:off x="685800" y="914400"/>
            <a:ext cx="13868400"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900" b="1">
                <a:solidFill>
                  <a:srgbClr val="173D35"/>
                </a:solidFill>
              </a:defRPr>
            </a:defPPr>
            <a:lvl1pPr>
              <a:defRPr sz="3900" b="1">
                <a:solidFill>
                  <a:srgbClr val="173D35"/>
                </a:solidFill>
              </a:defRPr>
            </a:lvl1pPr>
            <a:lvl2pPr>
              <a:defRPr sz="3900" b="1">
                <a:solidFill>
                  <a:srgbClr val="173D35"/>
                </a:solidFill>
              </a:defRPr>
            </a:lvl2pPr>
            <a:lvl3pPr>
              <a:defRPr sz="3900" b="1">
                <a:solidFill>
                  <a:srgbClr val="173D35"/>
                </a:solidFill>
              </a:defRPr>
            </a:lvl3pPr>
            <a:lvl4pPr>
              <a:defRPr sz="3900" b="1">
                <a:solidFill>
                  <a:srgbClr val="173D35"/>
                </a:solidFill>
              </a:defRPr>
            </a:lvl4pPr>
            <a:lvl5pPr>
              <a:defRPr sz="3900" b="1">
                <a:solidFill>
                  <a:srgbClr val="173D35"/>
                </a:solidFill>
              </a:defRPr>
            </a:lvl5pPr>
            <a:lvl6pPr>
              <a:defRPr sz="3900" b="1">
                <a:solidFill>
                  <a:srgbClr val="173D35"/>
                </a:solidFill>
              </a:defRPr>
            </a:lvl6pPr>
            <a:lvl7pPr>
              <a:defRPr sz="3900" b="1">
                <a:solidFill>
                  <a:srgbClr val="173D35"/>
                </a:solidFill>
              </a:defRPr>
            </a:lvl7pPr>
            <a:lvl8pPr>
              <a:defRPr sz="3900" b="1">
                <a:solidFill>
                  <a:srgbClr val="173D35"/>
                </a:solidFill>
              </a:defRPr>
            </a:lvl8pPr>
            <a:lvl9pPr>
              <a:defRPr sz="3900" b="1">
                <a:solidFill>
                  <a:srgbClr val="173D35"/>
                </a:solidFill>
              </a:defRPr>
            </a:lvl9pPr>
          </a:lstStyle>
          <a:p xmlns:a="http://schemas.openxmlformats.org/drawingml/2006/main">
            <a:pPr>
              <a:defRPr sz="3900" b="1">
                <a:solidFill>
                  <a:srgbClr val="173D35"/>
                </a:solidFill>
              </a:defRPr>
            </a:pPr>
            <a:r>
              <a:rPr sz="3900" b="1">
                <a:solidFill>
                  <a:srgbClr val="173D35"/>
                </a:solidFill>
              </a:rPr>
              <a:t>Fleet Science Center, The Nat and the space between</a:t>
            </a:r>
          </a:p>
        </p:txBody>
      </p:sp>
      <p:sp>
        <p:nvSpPr>
          <p:cNvPr id="3" name="Project proposal. Validate outdoor footprint,">
            <a:extLst xmlns:a="http://schemas.openxmlformats.org/drawingml/2006/main">
              <a:ext uri="{FF2B5EF4-FFF2-40B4-BE49-F238E27FC236}">
                <a16:creationId xmlns:a16="http://schemas.microsoft.com/office/drawing/2014/main" id="{CF0C6750-2756-428A-877B-AA79A5C59457}"/>
              </a:ext>
            </a:extLst>
          </p:cNvPr>
          <p:cNvSpPr>
            <a:spLocks xmlns:a="http://schemas.openxmlformats.org/drawingml/2006/main" noGrp="1"/>
          </p:cNvSpPr>
          <p:nvPr/>
        </p:nvSpPr>
        <p:spPr>
          <a:xfrm xmlns:a="http://schemas.openxmlformats.org/drawingml/2006/main">
            <a:off x="685800" y="8077200"/>
            <a:ext cx="130968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125" b="0">
                <a:solidFill>
                  <a:srgbClr val="61716B"/>
                </a:solidFill>
              </a:defRPr>
            </a:defPPr>
            <a:lvl1pPr>
              <a:defRPr sz="1125" b="0">
                <a:solidFill>
                  <a:srgbClr val="61716B"/>
                </a:solidFill>
              </a:defRPr>
            </a:lvl1pPr>
            <a:lvl2pPr>
              <a:defRPr sz="1125" b="0">
                <a:solidFill>
                  <a:srgbClr val="61716B"/>
                </a:solidFill>
              </a:defRPr>
            </a:lvl2pPr>
            <a:lvl3pPr>
              <a:defRPr sz="1125" b="0">
                <a:solidFill>
                  <a:srgbClr val="61716B"/>
                </a:solidFill>
              </a:defRPr>
            </a:lvl3pPr>
            <a:lvl4pPr>
              <a:defRPr sz="1125" b="0">
                <a:solidFill>
                  <a:srgbClr val="61716B"/>
                </a:solidFill>
              </a:defRPr>
            </a:lvl4pPr>
            <a:lvl5pPr>
              <a:defRPr sz="1125" b="0">
                <a:solidFill>
                  <a:srgbClr val="61716B"/>
                </a:solidFill>
              </a:defRPr>
            </a:lvl5pPr>
            <a:lvl6pPr>
              <a:defRPr sz="1125" b="0">
                <a:solidFill>
                  <a:srgbClr val="61716B"/>
                </a:solidFill>
              </a:defRPr>
            </a:lvl6pPr>
            <a:lvl7pPr>
              <a:defRPr sz="1125" b="0">
                <a:solidFill>
                  <a:srgbClr val="61716B"/>
                </a:solidFill>
              </a:defRPr>
            </a:lvl7pPr>
            <a:lvl8pPr>
              <a:defRPr sz="1125" b="0">
                <a:solidFill>
                  <a:srgbClr val="61716B"/>
                </a:solidFill>
              </a:defRPr>
            </a:lvl8pPr>
            <a:lvl9pPr>
              <a:defRPr sz="1125" b="0">
                <a:solidFill>
                  <a:srgbClr val="61716B"/>
                </a:solidFill>
              </a:defRPr>
            </a:lvl9pPr>
          </a:lstStyle>
          <a:p xmlns:a="http://schemas.openxmlformats.org/drawingml/2006/main">
            <a:pPr>
              <a:defRPr sz="1125" b="0">
                <a:solidFill>
                  <a:srgbClr val="61716B"/>
                </a:solidFill>
              </a:defRPr>
            </a:pPr>
            <a:r>
              <a:rPr sz="1125" b="0">
                <a:solidFill>
                  <a:srgbClr val="61716B"/>
                </a:solidFill>
              </a:rPr>
              <a:t>Project proposal. Validate outdoor footprint, permissions and terms. Photograph shows an illustrative Balboa Park setting.</a:t>
            </a:r>
          </a:p>
        </p:txBody>
      </p:sp>
      <p:sp>
        <p:nvSpPr>
          <p:cNvPr id="4" name="page-number">
            <a:extLst xmlns:a="http://schemas.openxmlformats.org/drawingml/2006/main">
              <a:ext uri="{FF2B5EF4-FFF2-40B4-BE49-F238E27FC236}">
                <a16:creationId xmlns:a16="http://schemas.microsoft.com/office/drawing/2014/main" id="{9858A40F-9A0D-4C4F-9869-2E955760D151}"/>
              </a:ext>
            </a:extLst>
          </p:cNvPr>
          <p:cNvSpPr>
            <a:spLocks xmlns:a="http://schemas.openxmlformats.org/drawingml/2006/main" noGrp="1"/>
          </p:cNvSpPr>
          <p:nvPr/>
        </p:nvSpPr>
        <p:spPr>
          <a:xfrm xmlns:a="http://schemas.openxmlformats.org/drawingml/2006/main">
            <a:off x="14097000" y="8105775"/>
            <a:ext cx="457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0">
                <a:solidFill>
                  <a:srgbClr val="61716B"/>
                </a:solidFill>
              </a:defRPr>
            </a:defPPr>
            <a:lvl1pPr>
              <a:defRPr sz="1275" b="0">
                <a:solidFill>
                  <a:srgbClr val="61716B"/>
                </a:solidFill>
              </a:defRPr>
            </a:lvl1pPr>
            <a:lvl2pPr>
              <a:defRPr sz="1275" b="0">
                <a:solidFill>
                  <a:srgbClr val="61716B"/>
                </a:solidFill>
              </a:defRPr>
            </a:lvl2pPr>
            <a:lvl3pPr>
              <a:defRPr sz="1275" b="0">
                <a:solidFill>
                  <a:srgbClr val="61716B"/>
                </a:solidFill>
              </a:defRPr>
            </a:lvl3pPr>
            <a:lvl4pPr>
              <a:defRPr sz="1275" b="0">
                <a:solidFill>
                  <a:srgbClr val="61716B"/>
                </a:solidFill>
              </a:defRPr>
            </a:lvl4pPr>
            <a:lvl5pPr>
              <a:defRPr sz="1275" b="0">
                <a:solidFill>
                  <a:srgbClr val="61716B"/>
                </a:solidFill>
              </a:defRPr>
            </a:lvl5pPr>
            <a:lvl6pPr>
              <a:defRPr sz="1275" b="0">
                <a:solidFill>
                  <a:srgbClr val="61716B"/>
                </a:solidFill>
              </a:defRPr>
            </a:lvl6pPr>
            <a:lvl7pPr>
              <a:defRPr sz="1275" b="0">
                <a:solidFill>
                  <a:srgbClr val="61716B"/>
                </a:solidFill>
              </a:defRPr>
            </a:lvl7pPr>
            <a:lvl8pPr>
              <a:defRPr sz="1275" b="0">
                <a:solidFill>
                  <a:srgbClr val="61716B"/>
                </a:solidFill>
              </a:defRPr>
            </a:lvl8pPr>
            <a:lvl9pPr>
              <a:defRPr sz="1275" b="0">
                <a:solidFill>
                  <a:srgbClr val="61716B"/>
                </a:solidFill>
              </a:defRPr>
            </a:lvl9pPr>
          </a:lstStyle>
          <a:p xmlns:a="http://schemas.openxmlformats.org/drawingml/2006/main">
            <a:pPr>
              <a:defRPr sz="1275" b="0">
                <a:solidFill>
                  <a:srgbClr val="61716B"/>
                </a:solidFill>
              </a:defRPr>
            </a:pPr>
            <a:r>
              <a:rPr sz="1275" b="0">
                <a:solidFill>
                  <a:srgbClr val="61716B"/>
                </a:solidFill>
              </a:rPr>
              <a:t>08</a:t>
            </a:r>
          </a:p>
        </p:txBody>
      </p:sp>
      <p:pic>
        <p:nvPicPr>
          <p:cNvPr id="5" name="">
            <a:extLst xmlns:a="http://schemas.openxmlformats.org/drawingml/2006/main">
              <a:ext uri="{FF2B5EF4-FFF2-40B4-BE49-F238E27FC236}">
                <a16:creationId xmlns:a16="http://schemas.microsoft.com/office/drawing/2014/main" id="{85C4D0F2-9D4D-4289-9B4E-F813528647A8}"/>
              </a:ext>
            </a:extLst>
          </p:cNvPr>
          <p:cNvPicPr>
            <a:picLocks xmlns:a="http://schemas.openxmlformats.org/drawingml/2006/main" noChangeAspect="1"/>
          </p:cNvPicPr>
          <p:nvPr/>
        </p:nvPicPr>
        <p:blipFill>
          <a:blip xmlns:r="http://schemas.openxmlformats.org/officeDocument/2006/relationships" xmlns:a="http://schemas.openxmlformats.org/drawingml/2006/main" r:embed="Rd8766d1f79464479"/>
          <a:srcRect xmlns:a="http://schemas.openxmlformats.org/drawingml/2006/main" l="8730" t="0" r="8730" b="0"/>
          <a:stretch xmlns:a="http://schemas.openxmlformats.org/drawingml/2006/main">
            <a:fillRect l="0" t="0" r="0" b="0"/>
          </a:stretch>
        </p:blipFill>
        <p:spPr>
          <a:xfrm xmlns:a="http://schemas.openxmlformats.org/drawingml/2006/main">
            <a:off x="685800" y="2333625"/>
            <a:ext cx="6191250" cy="5000625"/>
          </a:xfrm>
          <a:prstGeom xmlns:a="http://schemas.openxmlformats.org/drawingml/2006/main" prst="rect">
            <a:avLst/>
          </a:prstGeom>
        </p:spPr>
      </p:pic>
      <p:sp>
        <p:nvSpPr>
          <p:cNvPr id="6" name="Indoor programming">
            <a:extLst xmlns:a="http://schemas.openxmlformats.org/drawingml/2006/main">
              <a:ext uri="{FF2B5EF4-FFF2-40B4-BE49-F238E27FC236}">
                <a16:creationId xmlns:a16="http://schemas.microsoft.com/office/drawing/2014/main" id="{C333E73D-D09E-483C-885F-A73E4E08F2D8}"/>
              </a:ext>
            </a:extLst>
          </p:cNvPr>
          <p:cNvSpPr>
            <a:spLocks xmlns:a="http://schemas.openxmlformats.org/drawingml/2006/main" noGrp="1"/>
          </p:cNvSpPr>
          <p:nvPr/>
        </p:nvSpPr>
        <p:spPr>
          <a:xfrm xmlns:a="http://schemas.openxmlformats.org/drawingml/2006/main">
            <a:off x="7620000" y="2305050"/>
            <a:ext cx="6667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1">
                <a:solidFill>
                  <a:srgbClr val="BE573C"/>
                </a:solidFill>
              </a:defRPr>
            </a:defPPr>
            <a:lvl1pPr>
              <a:defRPr sz="1875" b="1">
                <a:solidFill>
                  <a:srgbClr val="BE573C"/>
                </a:solidFill>
              </a:defRPr>
            </a:lvl1pPr>
            <a:lvl2pPr>
              <a:defRPr sz="1875" b="1">
                <a:solidFill>
                  <a:srgbClr val="BE573C"/>
                </a:solidFill>
              </a:defRPr>
            </a:lvl2pPr>
            <a:lvl3pPr>
              <a:defRPr sz="1875" b="1">
                <a:solidFill>
                  <a:srgbClr val="BE573C"/>
                </a:solidFill>
              </a:defRPr>
            </a:lvl3pPr>
            <a:lvl4pPr>
              <a:defRPr sz="1875" b="1">
                <a:solidFill>
                  <a:srgbClr val="BE573C"/>
                </a:solidFill>
              </a:defRPr>
            </a:lvl4pPr>
            <a:lvl5pPr>
              <a:defRPr sz="1875" b="1">
                <a:solidFill>
                  <a:srgbClr val="BE573C"/>
                </a:solidFill>
              </a:defRPr>
            </a:lvl5pPr>
            <a:lvl6pPr>
              <a:defRPr sz="1875" b="1">
                <a:solidFill>
                  <a:srgbClr val="BE573C"/>
                </a:solidFill>
              </a:defRPr>
            </a:lvl6pPr>
            <a:lvl7pPr>
              <a:defRPr sz="1875" b="1">
                <a:solidFill>
                  <a:srgbClr val="BE573C"/>
                </a:solidFill>
              </a:defRPr>
            </a:lvl7pPr>
            <a:lvl8pPr>
              <a:defRPr sz="1875" b="1">
                <a:solidFill>
                  <a:srgbClr val="BE573C"/>
                </a:solidFill>
              </a:defRPr>
            </a:lvl8pPr>
            <a:lvl9pPr>
              <a:defRPr sz="1875" b="1">
                <a:solidFill>
                  <a:srgbClr val="BE573C"/>
                </a:solidFill>
              </a:defRPr>
            </a:lvl9pPr>
          </a:lstStyle>
          <a:p xmlns:a="http://schemas.openxmlformats.org/drawingml/2006/main">
            <a:pPr>
              <a:defRPr sz="1875" b="1">
                <a:solidFill>
                  <a:srgbClr val="BE573C"/>
                </a:solidFill>
              </a:defRPr>
            </a:pPr>
            <a:r>
              <a:rPr sz="1875" b="1">
                <a:solidFill>
                  <a:srgbClr val="BE573C"/>
                </a:solidFill>
              </a:rPr>
              <a:t>Indoor programming</a:t>
            </a:r>
          </a:p>
        </p:txBody>
      </p:sp>
      <p:sp>
        <p:nvSpPr>
          <p:cNvPr id="7" name="An organizer could combine activities at Flee">
            <a:extLst xmlns:a="http://schemas.openxmlformats.org/drawingml/2006/main">
              <a:ext uri="{FF2B5EF4-FFF2-40B4-BE49-F238E27FC236}">
                <a16:creationId xmlns:a16="http://schemas.microsoft.com/office/drawing/2014/main" id="{8E489FE0-999F-4647-9FFC-C1A27011F8ED}"/>
              </a:ext>
            </a:extLst>
          </p:cNvPr>
          <p:cNvSpPr>
            <a:spLocks xmlns:a="http://schemas.openxmlformats.org/drawingml/2006/main" noGrp="1"/>
          </p:cNvSpPr>
          <p:nvPr/>
        </p:nvSpPr>
        <p:spPr>
          <a:xfrm xmlns:a="http://schemas.openxmlformats.org/drawingml/2006/main">
            <a:off x="7620000" y="2800350"/>
            <a:ext cx="6667500" cy="1762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325" b="0">
                <a:solidFill>
                  <a:srgbClr val="173D35"/>
                </a:solidFill>
              </a:defRPr>
            </a:defPPr>
            <a:lvl1pPr>
              <a:defRPr sz="2325" b="0">
                <a:solidFill>
                  <a:srgbClr val="173D35"/>
                </a:solidFill>
              </a:defRPr>
            </a:lvl1pPr>
            <a:lvl2pPr>
              <a:defRPr sz="2325" b="0">
                <a:solidFill>
                  <a:srgbClr val="173D35"/>
                </a:solidFill>
              </a:defRPr>
            </a:lvl2pPr>
            <a:lvl3pPr>
              <a:defRPr sz="2325" b="0">
                <a:solidFill>
                  <a:srgbClr val="173D35"/>
                </a:solidFill>
              </a:defRPr>
            </a:lvl3pPr>
            <a:lvl4pPr>
              <a:defRPr sz="2325" b="0">
                <a:solidFill>
                  <a:srgbClr val="173D35"/>
                </a:solidFill>
              </a:defRPr>
            </a:lvl4pPr>
            <a:lvl5pPr>
              <a:defRPr sz="2325" b="0">
                <a:solidFill>
                  <a:srgbClr val="173D35"/>
                </a:solidFill>
              </a:defRPr>
            </a:lvl5pPr>
            <a:lvl6pPr>
              <a:defRPr sz="2325" b="0">
                <a:solidFill>
                  <a:srgbClr val="173D35"/>
                </a:solidFill>
              </a:defRPr>
            </a:lvl6pPr>
            <a:lvl7pPr>
              <a:defRPr sz="2325" b="0">
                <a:solidFill>
                  <a:srgbClr val="173D35"/>
                </a:solidFill>
              </a:defRPr>
            </a:lvl7pPr>
            <a:lvl8pPr>
              <a:defRPr sz="2325" b="0">
                <a:solidFill>
                  <a:srgbClr val="173D35"/>
                </a:solidFill>
              </a:defRPr>
            </a:lvl8pPr>
            <a:lvl9pPr>
              <a:defRPr sz="2325" b="0">
                <a:solidFill>
                  <a:srgbClr val="173D35"/>
                </a:solidFill>
              </a:defRPr>
            </a:lvl9pPr>
          </a:lstStyle>
          <a:p xmlns:a="http://schemas.openxmlformats.org/drawingml/2006/main">
            <a:pPr>
              <a:defRPr sz="2325" b="0">
                <a:solidFill>
                  <a:srgbClr val="173D35"/>
                </a:solidFill>
              </a:defRPr>
            </a:pPr>
            <a:r>
              <a:rPr sz="2325" b="0">
                <a:solidFill>
                  <a:srgbClr val="173D35"/>
                </a:solidFill>
              </a:rPr>
              <a:t>An organizer could combine activities at Fleet Science Center and the San Diego Natural History Museum (The Nat).</a:t>
            </a:r>
          </a:p>
        </p:txBody>
      </p:sp>
      <p:sp>
        <p:nvSpPr>
          <p:cNvPr id="8" name="Shared outdoor component">
            <a:extLst xmlns:a="http://schemas.openxmlformats.org/drawingml/2006/main">
              <a:ext uri="{FF2B5EF4-FFF2-40B4-BE49-F238E27FC236}">
                <a16:creationId xmlns:a16="http://schemas.microsoft.com/office/drawing/2014/main" id="{883B8899-5A7C-4821-AF60-27B308E96DE0}"/>
              </a:ext>
            </a:extLst>
          </p:cNvPr>
          <p:cNvSpPr>
            <a:spLocks xmlns:a="http://schemas.openxmlformats.org/drawingml/2006/main" noGrp="1"/>
          </p:cNvSpPr>
          <p:nvPr/>
        </p:nvSpPr>
        <p:spPr>
          <a:xfrm xmlns:a="http://schemas.openxmlformats.org/drawingml/2006/main">
            <a:off x="7620000" y="4619625"/>
            <a:ext cx="6667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1">
                <a:solidFill>
                  <a:srgbClr val="BE573C"/>
                </a:solidFill>
              </a:defRPr>
            </a:defPPr>
            <a:lvl1pPr>
              <a:defRPr sz="1875" b="1">
                <a:solidFill>
                  <a:srgbClr val="BE573C"/>
                </a:solidFill>
              </a:defRPr>
            </a:lvl1pPr>
            <a:lvl2pPr>
              <a:defRPr sz="1875" b="1">
                <a:solidFill>
                  <a:srgbClr val="BE573C"/>
                </a:solidFill>
              </a:defRPr>
            </a:lvl2pPr>
            <a:lvl3pPr>
              <a:defRPr sz="1875" b="1">
                <a:solidFill>
                  <a:srgbClr val="BE573C"/>
                </a:solidFill>
              </a:defRPr>
            </a:lvl3pPr>
            <a:lvl4pPr>
              <a:defRPr sz="1875" b="1">
                <a:solidFill>
                  <a:srgbClr val="BE573C"/>
                </a:solidFill>
              </a:defRPr>
            </a:lvl4pPr>
            <a:lvl5pPr>
              <a:defRPr sz="1875" b="1">
                <a:solidFill>
                  <a:srgbClr val="BE573C"/>
                </a:solidFill>
              </a:defRPr>
            </a:lvl5pPr>
            <a:lvl6pPr>
              <a:defRPr sz="1875" b="1">
                <a:solidFill>
                  <a:srgbClr val="BE573C"/>
                </a:solidFill>
              </a:defRPr>
            </a:lvl6pPr>
            <a:lvl7pPr>
              <a:defRPr sz="1875" b="1">
                <a:solidFill>
                  <a:srgbClr val="BE573C"/>
                </a:solidFill>
              </a:defRPr>
            </a:lvl7pPr>
            <a:lvl8pPr>
              <a:defRPr sz="1875" b="1">
                <a:solidFill>
                  <a:srgbClr val="BE573C"/>
                </a:solidFill>
              </a:defRPr>
            </a:lvl8pPr>
            <a:lvl9pPr>
              <a:defRPr sz="1875" b="1">
                <a:solidFill>
                  <a:srgbClr val="BE573C"/>
                </a:solidFill>
              </a:defRPr>
            </a:lvl9pPr>
          </a:lstStyle>
          <a:p xmlns:a="http://schemas.openxmlformats.org/drawingml/2006/main">
            <a:pPr>
              <a:defRPr sz="1875" b="1">
                <a:solidFill>
                  <a:srgbClr val="BE573C"/>
                </a:solidFill>
              </a:defRPr>
            </a:pPr>
            <a:r>
              <a:rPr sz="1875" b="1">
                <a:solidFill>
                  <a:srgbClr val="BE573C"/>
                </a:solidFill>
              </a:rPr>
              <a:t>Shared outdoor component</a:t>
            </a:r>
          </a:p>
        </p:txBody>
      </p:sp>
      <p:sp>
        <p:nvSpPr>
          <p:cNvPr id="9" name="The Bea Evenson Fountain area could connect t">
            <a:extLst xmlns:a="http://schemas.openxmlformats.org/drawingml/2006/main">
              <a:ext uri="{FF2B5EF4-FFF2-40B4-BE49-F238E27FC236}">
                <a16:creationId xmlns:a16="http://schemas.microsoft.com/office/drawing/2014/main" id="{070028C8-C949-4E1A-9ABD-E31253A6C78D}"/>
              </a:ext>
            </a:extLst>
          </p:cNvPr>
          <p:cNvSpPr>
            <a:spLocks xmlns:a="http://schemas.openxmlformats.org/drawingml/2006/main" noGrp="1"/>
          </p:cNvSpPr>
          <p:nvPr/>
        </p:nvSpPr>
        <p:spPr>
          <a:xfrm xmlns:a="http://schemas.openxmlformats.org/drawingml/2006/main">
            <a:off x="7620000" y="5114925"/>
            <a:ext cx="6667500" cy="1762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325" b="0">
                <a:solidFill>
                  <a:srgbClr val="173D35"/>
                </a:solidFill>
              </a:defRPr>
            </a:defPPr>
            <a:lvl1pPr>
              <a:defRPr sz="2325" b="0">
                <a:solidFill>
                  <a:srgbClr val="173D35"/>
                </a:solidFill>
              </a:defRPr>
            </a:lvl1pPr>
            <a:lvl2pPr>
              <a:defRPr sz="2325" b="0">
                <a:solidFill>
                  <a:srgbClr val="173D35"/>
                </a:solidFill>
              </a:defRPr>
            </a:lvl2pPr>
            <a:lvl3pPr>
              <a:defRPr sz="2325" b="0">
                <a:solidFill>
                  <a:srgbClr val="173D35"/>
                </a:solidFill>
              </a:defRPr>
            </a:lvl3pPr>
            <a:lvl4pPr>
              <a:defRPr sz="2325" b="0">
                <a:solidFill>
                  <a:srgbClr val="173D35"/>
                </a:solidFill>
              </a:defRPr>
            </a:lvl4pPr>
            <a:lvl5pPr>
              <a:defRPr sz="2325" b="0">
                <a:solidFill>
                  <a:srgbClr val="173D35"/>
                </a:solidFill>
              </a:defRPr>
            </a:lvl5pPr>
            <a:lvl6pPr>
              <a:defRPr sz="2325" b="0">
                <a:solidFill>
                  <a:srgbClr val="173D35"/>
                </a:solidFill>
              </a:defRPr>
            </a:lvl6pPr>
            <a:lvl7pPr>
              <a:defRPr sz="2325" b="0">
                <a:solidFill>
                  <a:srgbClr val="173D35"/>
                </a:solidFill>
              </a:defRPr>
            </a:lvl7pPr>
            <a:lvl8pPr>
              <a:defRPr sz="2325" b="0">
                <a:solidFill>
                  <a:srgbClr val="173D35"/>
                </a:solidFill>
              </a:defRPr>
            </a:lvl8pPr>
            <a:lvl9pPr>
              <a:defRPr sz="2325" b="0">
                <a:solidFill>
                  <a:srgbClr val="173D35"/>
                </a:solidFill>
              </a:defRPr>
            </a:lvl9pPr>
          </a:lstStyle>
          <a:p xmlns:a="http://schemas.openxmlformats.org/drawingml/2006/main">
            <a:pPr>
              <a:defRPr sz="2325" b="0">
                <a:solidFill>
                  <a:srgbClr val="173D35"/>
                </a:solidFill>
              </a:defRPr>
            </a:pPr>
            <a:r>
              <a:rPr sz="2325" b="0">
                <a:solidFill>
                  <a:srgbClr val="173D35"/>
                </a:solidFill>
              </a:rPr>
              <a:t>The Bea Evenson Fountain area could connect the experience, subject to City review and agreement with affected institutions.</a:t>
            </a:r>
          </a:p>
        </p:txBody>
      </p:sp>
      <p:sp>
        <p:nvSpPr>
          <p:cNvPr id="10" name="Separate venue contracts and outdoor permissi">
            <a:extLst xmlns:a="http://schemas.openxmlformats.org/drawingml/2006/main">
              <a:ext uri="{FF2B5EF4-FFF2-40B4-BE49-F238E27FC236}">
                <a16:creationId xmlns:a16="http://schemas.microsoft.com/office/drawing/2014/main" id="{3A2E2843-233F-43A1-9858-3EBFFD9B0863}"/>
              </a:ext>
            </a:extLst>
          </p:cNvPr>
          <p:cNvSpPr>
            <a:spLocks xmlns:a="http://schemas.openxmlformats.org/drawingml/2006/main" noGrp="1"/>
          </p:cNvSpPr>
          <p:nvPr/>
        </p:nvSpPr>
        <p:spPr>
          <a:xfrm xmlns:a="http://schemas.openxmlformats.org/drawingml/2006/main">
            <a:off x="7620000" y="7000875"/>
            <a:ext cx="66675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325" b="1">
                <a:solidFill>
                  <a:srgbClr val="173D35"/>
                </a:solidFill>
              </a:defRPr>
            </a:defPPr>
            <a:lvl1pPr>
              <a:defRPr sz="2325" b="1">
                <a:solidFill>
                  <a:srgbClr val="173D35"/>
                </a:solidFill>
              </a:defRPr>
            </a:lvl1pPr>
            <a:lvl2pPr>
              <a:defRPr sz="2325" b="1">
                <a:solidFill>
                  <a:srgbClr val="173D35"/>
                </a:solidFill>
              </a:defRPr>
            </a:lvl2pPr>
            <a:lvl3pPr>
              <a:defRPr sz="2325" b="1">
                <a:solidFill>
                  <a:srgbClr val="173D35"/>
                </a:solidFill>
              </a:defRPr>
            </a:lvl3pPr>
            <a:lvl4pPr>
              <a:defRPr sz="2325" b="1">
                <a:solidFill>
                  <a:srgbClr val="173D35"/>
                </a:solidFill>
              </a:defRPr>
            </a:lvl4pPr>
            <a:lvl5pPr>
              <a:defRPr sz="2325" b="1">
                <a:solidFill>
                  <a:srgbClr val="173D35"/>
                </a:solidFill>
              </a:defRPr>
            </a:lvl5pPr>
            <a:lvl6pPr>
              <a:defRPr sz="2325" b="1">
                <a:solidFill>
                  <a:srgbClr val="173D35"/>
                </a:solidFill>
              </a:defRPr>
            </a:lvl6pPr>
            <a:lvl7pPr>
              <a:defRPr sz="2325" b="1">
                <a:solidFill>
                  <a:srgbClr val="173D35"/>
                </a:solidFill>
              </a:defRPr>
            </a:lvl7pPr>
            <a:lvl8pPr>
              <a:defRPr sz="2325" b="1">
                <a:solidFill>
                  <a:srgbClr val="173D35"/>
                </a:solidFill>
              </a:defRPr>
            </a:lvl8pPr>
            <a:lvl9pPr>
              <a:defRPr sz="2325" b="1">
                <a:solidFill>
                  <a:srgbClr val="173D35"/>
                </a:solidFill>
              </a:defRPr>
            </a:lvl9pPr>
          </a:lstStyle>
          <a:p xmlns:a="http://schemas.openxmlformats.org/drawingml/2006/main">
            <a:pPr>
              <a:defRPr sz="2325" b="1">
                <a:solidFill>
                  <a:srgbClr val="173D35"/>
                </a:solidFill>
              </a:defRPr>
            </a:pPr>
            <a:r>
              <a:rPr sz="2325" b="1">
                <a:solidFill>
                  <a:srgbClr val="173D35"/>
                </a:solidFill>
              </a:rPr>
              <a:t>Separate venue contracts and outdoor permissions remain essential</a:t>
            </a:r>
          </a:p>
        </p:txBody>
      </p:sp>
    </p:spTree>
    <p:extLst>
      <p:ext uri="{BB962C8B-B14F-4D97-AF65-F5344CB8AC3E}">
        <p14:creationId xmlns:p14="http://schemas.microsoft.com/office/powerpoint/2010/main" val="2120081909"/>
      </p:ext>
    </p:extLst>
  </p:cSld>
</p:sld>
</file>

<file path=ppt/slides/slide9.xml><?xml version="1.0" encoding="utf-8"?>
<p:sld xmlns:p="http://schemas.openxmlformats.org/presentationml/2006/main">
  <p:cSld>
    <p:bg>
      <p:bgPr>
        <a:solidFill xmlns:a="http://schemas.openxmlformats.org/drawingml/2006/main">
          <a:srgbClr val="F5F3ED"/>
        </a:solidFill>
      </p:bgPr>
    </p:bg>
    <p:spTree>
      <p:nvGrpSpPr>
        <p:cNvPr id="1" name=""/>
        <p:cNvGrpSpPr/>
        <p:nvPr/>
      </p:nvGrpSpPr>
      <p:grpSpPr>
        <a:xfrm xmlns:a="http://schemas.openxmlformats.org/drawingml/2006/main"/>
      </p:grpSpPr>
      <p:sp>
        <p:nvSpPr>
          <p:cNvPr id="6" name="GLOBAL BENCHMARKS">
            <a:extLst xmlns:a="http://schemas.openxmlformats.org/drawingml/2006/main">
              <a:ext uri="{FF2B5EF4-FFF2-40B4-BE49-F238E27FC236}">
                <a16:creationId xmlns:a16="http://schemas.microsoft.com/office/drawing/2014/main" id="{E32CC394-D934-4F9E-A1D0-6E9238302AA0}"/>
              </a:ext>
            </a:extLst>
          </p:cNvPr>
          <p:cNvSpPr>
            <a:spLocks xmlns:a="http://schemas.openxmlformats.org/drawingml/2006/main" noGrp="1"/>
          </p:cNvSpPr>
          <p:nvPr/>
        </p:nvSpPr>
        <p:spPr>
          <a:xfrm xmlns:a="http://schemas.openxmlformats.org/drawingml/2006/main">
            <a:off x="685800" y="400050"/>
            <a:ext cx="13335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50" b="1">
                <a:solidFill>
                  <a:srgbClr val="61716B"/>
                </a:solidFill>
                <a:latin typeface="Helvetica Neue"/>
                <a:ea typeface="Helvetica Neue"/>
                <a:cs typeface="Helvetica Neue"/>
              </a:defRPr>
            </a:pPr>
            <a:r>
              <a:rPr sz="1350" b="1">
                <a:solidFill>
                  <a:srgbClr val="61716B"/>
                </a:solidFill>
                <a:latin typeface="Helvetica Neue"/>
                <a:ea typeface="Helvetica Neue"/>
                <a:cs typeface="Helvetica Neue"/>
              </a:rPr>
              <a:t>GLOBAL BENCHMARKS</a:t>
            </a:r>
          </a:p>
        </p:txBody>
      </p:sp>
      <p:sp>
        <p:nvSpPr>
          <p:cNvPr id="2" name="Six comparisons answer different parts of the">
            <a:extLst xmlns:a="http://schemas.openxmlformats.org/drawingml/2006/main">
              <a:ext uri="{FF2B5EF4-FFF2-40B4-BE49-F238E27FC236}">
                <a16:creationId xmlns:a16="http://schemas.microsoft.com/office/drawing/2014/main" id="{9C84E916-8486-4A43-B197-9031D140F14A}"/>
              </a:ext>
            </a:extLst>
          </p:cNvPr>
          <p:cNvSpPr>
            <a:spLocks xmlns:a="http://schemas.openxmlformats.org/drawingml/2006/main" noGrp="1"/>
          </p:cNvSpPr>
          <p:nvPr/>
        </p:nvSpPr>
        <p:spPr>
          <a:xfrm xmlns:a="http://schemas.openxmlformats.org/drawingml/2006/main">
            <a:off x="685800" y="914400"/>
            <a:ext cx="13868400"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900" b="1">
                <a:solidFill>
                  <a:srgbClr val="173D35"/>
                </a:solidFill>
                <a:latin typeface="Helvetica Neue"/>
                <a:ea typeface="Helvetica Neue"/>
                <a:cs typeface="Helvetica Neue"/>
              </a:defRPr>
            </a:pPr>
            <a:r>
              <a:rPr sz="3900" b="1">
                <a:solidFill>
                  <a:srgbClr val="173D35"/>
                </a:solidFill>
                <a:latin typeface="Helvetica Neue"/>
                <a:ea typeface="Helvetica Neue"/>
                <a:cs typeface="Helvetica Neue"/>
              </a:rPr>
              <a:t>Six core comparisons address the operating model</a:t>
            </a:r>
          </a:p>
        </p:txBody>
      </p:sp>
      <p:sp>
        <p:nvSpPr>
          <p:cNvPr id="3" name="07">
            <a:extLst xmlns:a="http://schemas.openxmlformats.org/drawingml/2006/main">
              <a:ext uri="{FF2B5EF4-FFF2-40B4-BE49-F238E27FC236}">
                <a16:creationId xmlns:a16="http://schemas.microsoft.com/office/drawing/2014/main" id="{1F139D78-639E-4064-AC6E-A0F4B6891FED}"/>
              </a:ext>
            </a:extLst>
          </p:cNvPr>
          <p:cNvSpPr>
            <a:spLocks xmlns:a="http://schemas.openxmlformats.org/drawingml/2006/main" noGrp="1"/>
          </p:cNvSpPr>
          <p:nvPr/>
        </p:nvSpPr>
        <p:spPr>
          <a:xfrm xmlns:a="http://schemas.openxmlformats.org/drawingml/2006/main">
            <a:off x="14097000" y="8105775"/>
            <a:ext cx="457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275" b="0">
                <a:solidFill>
                  <a:srgbClr val="61716B"/>
                </a:solidFill>
                <a:latin typeface="Helvetica Neue"/>
                <a:ea typeface="Helvetica Neue"/>
                <a:cs typeface="Helvetica Neue"/>
              </a:defRPr>
            </a:pPr>
            <a:r>
              <a:rPr sz="1275" b="0">
                <a:solidFill>
                  <a:srgbClr val="61716B"/>
                </a:solidFill>
                <a:latin typeface="Helvetica Neue"/>
                <a:ea typeface="Helvetica Neue"/>
                <a:cs typeface="Helvetica Neue"/>
              </a:rPr>
              <a:t>09</a:t>
            </a:r>
          </a:p>
        </p:txBody>
      </p:sp>
      <p:graphicFrame>
        <p:nvGraphicFramePr>
          <p:cNvPr id="9" name="">
            <a:extLst xmlns:a="http://schemas.openxmlformats.org/drawingml/2006/main">
              <a:ext uri="{FF2B5EF4-FFF2-40B4-BE49-F238E27FC236}">
                <a16:creationId xmlns:a16="http://schemas.microsoft.com/office/drawing/2014/main" id="{D9A08FEC-6CC6-401A-95D1-1C6D81AF8912}"/>
              </a:ext>
            </a:extLst>
          </p:cNvPr>
          <p:cNvGraphicFramePr/>
          <p:nvPr/>
        </p:nvGraphicFramePr>
        <p:xfrm>
          <a:off xmlns:a="http://schemas.openxmlformats.org/drawingml/2006/main" x="685800" y="2343150"/>
          <a:ext xmlns:a="http://schemas.openxmlformats.org/drawingml/2006/main" cx="13868400" cy="5238750"/>
        </p:xfrm>
        <a:graphic xmlns:a="http://schemas.openxmlformats.org/drawingml/2006/main">
          <a:graphicData uri="http://schemas.openxmlformats.org/drawingml/2006/table">
            <a:tbl>
              <a:tblPr/>
              <a:tblGrid>
                <a:gridCol w="4000500"/>
                <a:gridCol w="4667250"/>
                <a:gridCol w="5200650"/>
              </a:tblGrid>
              <a:tr h="748393">
                <a:tc>
                  <a:txBody>
                    <a:bodyPr/>
                    <a:lstStyle/>
                    <a:p>
                      <a:r>
                        <a:rPr sz="1950" b="1">
                          <a:solidFill>
                            <a:srgbClr val="FFFFFF"/>
                          </a:solidFill>
                          <a:latin typeface="Helvetica Neue"/>
                          <a:ea typeface="Helvetica Neue"/>
                          <a:cs typeface="Helvetica Neue"/>
                        </a:rPr>
                        <a:t>Place</a:t>
                      </a:r>
                    </a:p>
                  </a:txBody>
                  <a:tcPr marL="171450" marR="133350" marT="114300" marB="95250" anchor="ctr">
                    <a:solidFill>
                      <a:srgbClr val="173D35"/>
                    </a:solidFill>
                  </a:tcPr>
                </a:tc>
                <a:tc>
                  <a:txBody>
                    <a:bodyPr/>
                    <a:lstStyle/>
                    <a:p>
                      <a:r>
                        <a:rPr sz="1950" b="1">
                          <a:solidFill>
                            <a:srgbClr val="FFFFFF"/>
                          </a:solidFill>
                          <a:latin typeface="Helvetica Neue"/>
                          <a:ea typeface="Helvetica Neue"/>
                          <a:cs typeface="Helvetica Neue"/>
                        </a:rPr>
                        <a:t>Model</a:t>
                      </a:r>
                    </a:p>
                  </a:txBody>
                  <a:tcPr marL="171450" marR="133350" marT="114300" marB="95250" anchor="ctr">
                    <a:solidFill>
                      <a:srgbClr val="173D35"/>
                    </a:solidFill>
                  </a:tcPr>
                </a:tc>
                <a:tc>
                  <a:txBody>
                    <a:bodyPr/>
                    <a:lstStyle/>
                    <a:p>
                      <a:r>
                        <a:rPr sz="1950" b="1">
                          <a:solidFill>
                            <a:srgbClr val="FFFFFF"/>
                          </a:solidFill>
                          <a:latin typeface="Helvetica Neue"/>
                          <a:ea typeface="Helvetica Neue"/>
                          <a:cs typeface="Helvetica Neue"/>
                        </a:rPr>
                        <a:t>Most useful lesson</a:t>
                      </a:r>
                    </a:p>
                  </a:txBody>
                  <a:tcPr marL="171450" marR="133350" marT="114300" marB="95250" anchor="ctr">
                    <a:solidFill>
                      <a:srgbClr val="173D35"/>
                    </a:solidFill>
                  </a:tcPr>
                </a:tc>
              </a:tr>
              <a:tr h="748393">
                <a:tc>
                  <a:txBody>
                    <a:bodyPr/>
                    <a:lstStyle/>
                    <a:p>
                      <a:r>
                        <a:rPr sz="1950">
                          <a:solidFill>
                            <a:srgbClr val="173D35"/>
                          </a:solidFill>
                          <a:latin typeface="Helvetica Neue"/>
                          <a:ea typeface="Helvetica Neue"/>
                          <a:cs typeface="Helvetica Neue"/>
                        </a:rPr>
                        <a:t>Lincoln Park, Chicago, USA</a:t>
                      </a:r>
                    </a:p>
                  </a:txBody>
                  <a:tcPr marL="171450" marR="133350" marT="114300" marB="95250" anchor="ctr">
                    <a:solidFill>
                      <a:srgbClr val="FFFFFF"/>
                    </a:solidFill>
                  </a:tcPr>
                </a:tc>
                <a:tc>
                  <a:txBody>
                    <a:bodyPr/>
                    <a:lstStyle/>
                    <a:p>
                      <a:r>
                        <a:rPr sz="1950">
                          <a:solidFill>
                            <a:srgbClr val="173D35"/>
                          </a:solidFill>
                          <a:latin typeface="Helvetica Neue"/>
                          <a:ea typeface="Helvetica Neue"/>
                          <a:cs typeface="Helvetica Neue"/>
                        </a:rPr>
                        <a:t>Public park, conservancy and independent institutions</a:t>
                      </a:r>
                    </a:p>
                  </a:txBody>
                  <a:tcPr marL="171450" marR="133350" marT="114300" marB="95250" anchor="ctr">
                    <a:solidFill>
                      <a:srgbClr val="FFFFFF"/>
                    </a:solidFill>
                  </a:tcPr>
                </a:tc>
                <a:tc>
                  <a:txBody>
                    <a:bodyPr/>
                    <a:lstStyle/>
                    <a:p>
                      <a:r>
                        <a:rPr sz="1950">
                          <a:solidFill>
                            <a:srgbClr val="173D35"/>
                          </a:solidFill>
                          <a:latin typeface="Helvetica Neue"/>
                          <a:ea typeface="Helvetica Neue"/>
                          <a:cs typeface="Helvetica Neue"/>
                        </a:rPr>
                        <a:t>Defined site responsibilities and retained venue control</a:t>
                      </a:r>
                    </a:p>
                  </a:txBody>
                  <a:tcPr marL="171450" marR="133350" marT="114300" marB="95250" anchor="ctr">
                    <a:solidFill>
                      <a:srgbClr val="FFFFFF"/>
                    </a:solidFill>
                  </a:tcPr>
                </a:tc>
              </a:tr>
              <a:tr h="748393">
                <a:tc>
                  <a:txBody>
                    <a:bodyPr/>
                    <a:lstStyle/>
                    <a:p>
                      <a:r>
                        <a:rPr sz="1950">
                          <a:solidFill>
                            <a:srgbClr val="173D35"/>
                          </a:solidFill>
                          <a:latin typeface="Helvetica Neue"/>
                          <a:ea typeface="Helvetica Neue"/>
                          <a:cs typeface="Helvetica Neue"/>
                        </a:rPr>
                        <a:t>Lincoln Center, New York, USA</a:t>
                      </a:r>
                    </a:p>
                  </a:txBody>
                  <a:tcPr marL="171450" marR="133350" marT="114300" marB="95250" anchor="ctr">
                    <a:solidFill>
                      <a:srgbClr val="F5F3ED"/>
                    </a:solidFill>
                  </a:tcPr>
                </a:tc>
                <a:tc>
                  <a:txBody>
                    <a:bodyPr/>
                    <a:lstStyle/>
                    <a:p>
                      <a:r>
                        <a:rPr sz="1950">
                          <a:solidFill>
                            <a:srgbClr val="173D35"/>
                          </a:solidFill>
                          <a:latin typeface="Helvetica Neue"/>
                          <a:ea typeface="Helvetica Neue"/>
                          <a:cs typeface="Helvetica Neue"/>
                        </a:rPr>
                        <a:t>Multi-institution arts campus</a:t>
                      </a:r>
                    </a:p>
                  </a:txBody>
                  <a:tcPr marL="171450" marR="133350" marT="114300" marB="95250" anchor="ctr">
                    <a:solidFill>
                      <a:srgbClr val="F5F3ED"/>
                    </a:solidFill>
                  </a:tcPr>
                </a:tc>
                <a:tc>
                  <a:txBody>
                    <a:bodyPr/>
                    <a:lstStyle/>
                    <a:p>
                      <a:r>
                        <a:rPr sz="1950">
                          <a:solidFill>
                            <a:srgbClr val="173D35"/>
                          </a:solidFill>
                          <a:latin typeface="Helvetica Neue"/>
                          <a:ea typeface="Helvetica Neue"/>
                          <a:cs typeface="Helvetica Neue"/>
                        </a:rPr>
                        <a:t>Shared service costs and campus collaboration</a:t>
                      </a:r>
                    </a:p>
                  </a:txBody>
                  <a:tcPr marL="171450" marR="133350" marT="114300" marB="95250" anchor="ctr">
                    <a:solidFill>
                      <a:srgbClr val="F5F3ED"/>
                    </a:solidFill>
                  </a:tcPr>
                </a:tc>
              </a:tr>
              <a:tr h="748393">
                <a:tc>
                  <a:txBody>
                    <a:bodyPr/>
                    <a:lstStyle/>
                    <a:p>
                      <a:r>
                        <a:rPr sz="1950">
                          <a:solidFill>
                            <a:srgbClr val="173D35"/>
                          </a:solidFill>
                          <a:latin typeface="Helvetica Neue"/>
                          <a:ea typeface="Helvetica Neue"/>
                          <a:cs typeface="Helvetica Neue"/>
                        </a:rPr>
                        <a:t>MuseumsQuartier, Vienna, Austria</a:t>
                      </a:r>
                    </a:p>
                  </a:txBody>
                  <a:tcPr marL="171450" marR="133350" marT="114300" marB="95250" anchor="ctr">
                    <a:solidFill>
                      <a:srgbClr val="FFFFFF"/>
                    </a:solidFill>
                  </a:tcPr>
                </a:tc>
                <a:tc>
                  <a:txBody>
                    <a:bodyPr/>
                    <a:lstStyle/>
                    <a:p>
                      <a:r>
                        <a:rPr sz="1950">
                          <a:solidFill>
                            <a:srgbClr val="173D35"/>
                          </a:solidFill>
                          <a:latin typeface="Helvetica Neue"/>
                          <a:ea typeface="Helvetica Neue"/>
                          <a:cs typeface="Helvetica Neue"/>
                        </a:rPr>
                        <a:t>Publicly owned cultural district operator</a:t>
                      </a:r>
                    </a:p>
                  </a:txBody>
                  <a:tcPr marL="171450" marR="133350" marT="114300" marB="95250" anchor="ctr">
                    <a:solidFill>
                      <a:srgbClr val="FFFFFF"/>
                    </a:solidFill>
                  </a:tcPr>
                </a:tc>
                <a:tc>
                  <a:txBody>
                    <a:bodyPr/>
                    <a:lstStyle/>
                    <a:p>
                      <a:r>
                        <a:rPr sz="1950">
                          <a:solidFill>
                            <a:srgbClr val="173D35"/>
                          </a:solidFill>
                          <a:latin typeface="Helvetica Neue"/>
                          <a:ea typeface="Helvetica Neue"/>
                          <a:cs typeface="Helvetica Neue"/>
                        </a:rPr>
                        <a:t>Shared courtyards, tenants and event services</a:t>
                      </a:r>
                    </a:p>
                  </a:txBody>
                  <a:tcPr marL="171450" marR="133350" marT="114300" marB="95250" anchor="ctr">
                    <a:solidFill>
                      <a:srgbClr val="FFFFFF"/>
                    </a:solidFill>
                  </a:tcPr>
                </a:tc>
              </a:tr>
              <a:tr h="748393">
                <a:tc>
                  <a:txBody>
                    <a:bodyPr/>
                    <a:lstStyle/>
                    <a:p>
                      <a:r>
                        <a:rPr sz="1950">
                          <a:solidFill>
                            <a:srgbClr val="173D35"/>
                          </a:solidFill>
                          <a:latin typeface="Helvetica Neue"/>
                          <a:ea typeface="Helvetica Neue"/>
                          <a:cs typeface="Helvetica Neue"/>
                        </a:rPr>
                        <a:t>South Bank, London, UK</a:t>
                      </a:r>
                    </a:p>
                  </a:txBody>
                  <a:tcPr marL="171450" marR="133350" marT="114300" marB="95250" anchor="ctr">
                    <a:solidFill>
                      <a:srgbClr val="F5F3ED"/>
                    </a:solidFill>
                  </a:tcPr>
                </a:tc>
                <a:tc>
                  <a:txBody>
                    <a:bodyPr/>
                    <a:lstStyle/>
                    <a:p>
                      <a:r>
                        <a:rPr sz="1950">
                          <a:solidFill>
                            <a:srgbClr val="173D35"/>
                          </a:solidFill>
                          <a:latin typeface="Helvetica Neue"/>
                          <a:ea typeface="Helvetica Neue"/>
                          <a:cs typeface="Helvetica Neue"/>
                        </a:rPr>
                        <a:t>Business Improvement District</a:t>
                      </a:r>
                    </a:p>
                  </a:txBody>
                  <a:tcPr marL="171450" marR="133350" marT="114300" marB="95250" anchor="ctr">
                    <a:solidFill>
                      <a:srgbClr val="F5F3ED"/>
                    </a:solidFill>
                  </a:tcPr>
                </a:tc>
                <a:tc>
                  <a:txBody>
                    <a:bodyPr/>
                    <a:lstStyle/>
                    <a:p>
                      <a:r>
                        <a:rPr sz="1950">
                          <a:solidFill>
                            <a:srgbClr val="173D35"/>
                          </a:solidFill>
                          <a:latin typeface="Helvetica Neue"/>
                          <a:ea typeface="Helvetica Neue"/>
                          <a:cs typeface="Helvetica Neue"/>
                        </a:rPr>
                        <a:t>Member mandate and funded common services</a:t>
                      </a:r>
                    </a:p>
                  </a:txBody>
                  <a:tcPr marL="171450" marR="133350" marT="114300" marB="95250" anchor="ctr">
                    <a:solidFill>
                      <a:srgbClr val="F5F3ED"/>
                    </a:solidFill>
                  </a:tcPr>
                </a:tc>
              </a:tr>
              <a:tr h="748393">
                <a:tc>
                  <a:txBody>
                    <a:bodyPr/>
                    <a:lstStyle/>
                    <a:p>
                      <a:r>
                        <a:rPr sz="1950">
                          <a:solidFill>
                            <a:srgbClr val="173D35"/>
                          </a:solidFill>
                          <a:latin typeface="Helvetica Neue"/>
                          <a:ea typeface="Helvetica Neue"/>
                          <a:cs typeface="Helvetica Neue"/>
                        </a:rPr>
                        <a:t>Fed Square, Melbourne, Australia</a:t>
                      </a:r>
                    </a:p>
                  </a:txBody>
                  <a:tcPr marL="171450" marR="133350" marT="114300" marB="95250" anchor="ctr">
                    <a:solidFill>
                      <a:srgbClr val="FFFFFF"/>
                    </a:solidFill>
                  </a:tcPr>
                </a:tc>
                <a:tc>
                  <a:txBody>
                    <a:bodyPr/>
                    <a:lstStyle/>
                    <a:p>
                      <a:r>
                        <a:rPr sz="1950">
                          <a:solidFill>
                            <a:srgbClr val="173D35"/>
                          </a:solidFill>
                          <a:latin typeface="Helvetica Neue"/>
                          <a:ea typeface="Helvetica Neue"/>
                          <a:cs typeface="Helvetica Neue"/>
                        </a:rPr>
                        <a:t>Civic square and cultural campus operator</a:t>
                      </a:r>
                    </a:p>
                  </a:txBody>
                  <a:tcPr marL="171450" marR="133350" marT="114300" marB="95250" anchor="ctr">
                    <a:solidFill>
                      <a:srgbClr val="FFFFFF"/>
                    </a:solidFill>
                  </a:tcPr>
                </a:tc>
                <a:tc>
                  <a:txBody>
                    <a:bodyPr/>
                    <a:lstStyle/>
                    <a:p>
                      <a:r>
                        <a:rPr sz="1950">
                          <a:solidFill>
                            <a:srgbClr val="173D35"/>
                          </a:solidFill>
                          <a:latin typeface="Helvetica Neue"/>
                          <a:ea typeface="Helvetica Neue"/>
                          <a:cs typeface="Helvetica Neue"/>
                        </a:rPr>
                        <a:t>Event delivery, safety and commercial packaging</a:t>
                      </a:r>
                    </a:p>
                  </a:txBody>
                  <a:tcPr marL="171450" marR="133350" marT="114300" marB="95250" anchor="ctr">
                    <a:solidFill>
                      <a:srgbClr val="FFFFFF"/>
                    </a:solidFill>
                  </a:tcPr>
                </a:tc>
              </a:tr>
              <a:tr h="748393">
                <a:tc>
                  <a:txBody>
                    <a:bodyPr/>
                    <a:lstStyle/>
                    <a:p>
                      <a:r>
                        <a:rPr sz="1950">
                          <a:solidFill>
                            <a:srgbClr val="173D35"/>
                          </a:solidFill>
                          <a:latin typeface="Helvetica Neue"/>
                          <a:ea typeface="Helvetica Neue"/>
                          <a:cs typeface="Helvetica Neue"/>
                        </a:rPr>
                        <a:t>Forest Park, St. Louis, USA</a:t>
                      </a:r>
                    </a:p>
                  </a:txBody>
                  <a:tcPr marL="171450" marR="133350" marT="114300" marB="95250" anchor="ctr">
                    <a:solidFill>
                      <a:srgbClr val="F5F3ED"/>
                    </a:solidFill>
                  </a:tcPr>
                </a:tc>
                <a:tc>
                  <a:txBody>
                    <a:bodyPr/>
                    <a:lstStyle/>
                    <a:p>
                      <a:r>
                        <a:rPr sz="1950">
                          <a:solidFill>
                            <a:srgbClr val="173D35"/>
                          </a:solidFill>
                          <a:latin typeface="Helvetica Neue"/>
                          <a:ea typeface="Helvetica Neue"/>
                          <a:cs typeface="Helvetica Neue"/>
                        </a:rPr>
                        <a:t>City–nonprofit conservancy partnership</a:t>
                      </a:r>
                    </a:p>
                  </a:txBody>
                  <a:tcPr marL="171450" marR="133350" marT="114300" marB="95250" anchor="ctr">
                    <a:solidFill>
                      <a:srgbClr val="F5F3ED"/>
                    </a:solidFill>
                  </a:tcPr>
                </a:tc>
                <a:tc>
                  <a:txBody>
                    <a:bodyPr/>
                    <a:lstStyle/>
                    <a:p>
                      <a:r>
                        <a:rPr sz="1950">
                          <a:solidFill>
                            <a:srgbClr val="173D35"/>
                          </a:solidFill>
                          <a:latin typeface="Helvetica Neue"/>
                          <a:ea typeface="Helvetica Neue"/>
                          <a:cs typeface="Helvetica Neue"/>
                        </a:rPr>
                        <a:t>Explicit responsibilities with distributed bookings</a:t>
                      </a:r>
                    </a:p>
                  </a:txBody>
                  <a:tcPr marL="171450" marR="133350" marT="114300" marB="95250" anchor="ctr">
                    <a:solidFill>
                      <a:srgbClr val="F5F3ED"/>
                    </a:solidFill>
                  </a:tcPr>
                </a:tc>
              </a:tr>
            </a:tbl>
          </a:graphicData>
        </a:graphic>
      </p:graphicFrame>
      <p:sp>
        <p:nvSpPr>
          <p:cNvPr id="5" name="Verified facts = primary public sources. Inte">
            <a:extLst xmlns:a="http://schemas.openxmlformats.org/drawingml/2006/main">
              <a:ext uri="{FF2B5EF4-FFF2-40B4-BE49-F238E27FC236}">
                <a16:creationId xmlns:a16="http://schemas.microsoft.com/office/drawing/2014/main" id="{B2AFE65F-BEBF-491F-8FBF-5656231B62D4}"/>
              </a:ext>
            </a:extLst>
          </p:cNvPr>
          <p:cNvSpPr>
            <a:spLocks xmlns:a="http://schemas.openxmlformats.org/drawingml/2006/main" noGrp="1"/>
          </p:cNvSpPr>
          <p:nvPr/>
        </p:nvSpPr>
        <p:spPr>
          <a:xfrm xmlns:a="http://schemas.openxmlformats.org/drawingml/2006/main">
            <a:off x="685800" y="8077200"/>
            <a:ext cx="130968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200" b="0">
                <a:solidFill>
                  <a:srgbClr val="61716B"/>
                </a:solidFill>
                <a:latin typeface="Helvetica Neue"/>
                <a:ea typeface="Helvetica Neue"/>
                <a:cs typeface="Helvetica Neue"/>
              </a:defRPr>
            </a:pPr>
            <a:r>
              <a:rPr sz="1200" b="0">
                <a:solidFill>
                  <a:srgbClr val="61716B"/>
                </a:solidFill>
                <a:latin typeface="Helvetica Neue"/>
                <a:ea typeface="Helvetica Neue"/>
                <a:cs typeface="Helvetica Neue"/>
              </a:rPr>
              <a:t>Verified facts = primary public sources. Interview report = project testimony. Proposal / inference = our analysis.</a:t>
            </a:r>
          </a:p>
        </p:txBody>
      </p:sp>
    </p:spTree>
    <p:extLst>
      <p:ext uri="{BB962C8B-B14F-4D97-AF65-F5344CB8AC3E}">
        <p14:creationId xmlns:p14="http://schemas.microsoft.com/office/powerpoint/2010/main" val="655543530"/>
      </p:ext>
    </p:extLst>
  </p:cSld>
</p:sld>
</file>

<file path=ppt/slides/slide10.xml><?xml version="1.0" encoding="utf-8"?>
<p:sld xmlns:p="http://schemas.openxmlformats.org/presentationml/2006/main">
  <p:cSld>
    <p:bg>
      <p:bgPr>
        <a:solidFill xmlns:a="http://schemas.openxmlformats.org/drawingml/2006/main">
          <a:srgbClr val="F5F3ED"/>
        </a:solidFill>
      </p:bgPr>
    </p:bg>
    <p:spTree>
      <p:nvGrpSpPr>
        <p:cNvPr id="1" name=""/>
        <p:cNvGrpSpPr/>
        <p:nvPr/>
      </p:nvGrpSpPr>
      <p:grpSpPr>
        <a:xfrm xmlns:a="http://schemas.openxmlformats.org/drawingml/2006/main"/>
      </p:grpSpPr>
      <p:sp>
        <p:nvSpPr>
          <p:cNvPr id="12" name="NEW YORK, UNITED STATES">
            <a:extLst xmlns:a="http://schemas.openxmlformats.org/drawingml/2006/main">
              <a:ext uri="{FF2B5EF4-FFF2-40B4-BE49-F238E27FC236}">
                <a16:creationId xmlns:a16="http://schemas.microsoft.com/office/drawing/2014/main" id="{89FC1FF7-F5A4-444D-B572-C1A29BBCB89F}"/>
              </a:ext>
            </a:extLst>
          </p:cNvPr>
          <p:cNvSpPr>
            <a:spLocks xmlns:a="http://schemas.openxmlformats.org/drawingml/2006/main" noGrp="1"/>
          </p:cNvSpPr>
          <p:nvPr/>
        </p:nvSpPr>
        <p:spPr>
          <a:xfrm xmlns:a="http://schemas.openxmlformats.org/drawingml/2006/main">
            <a:off x="685800" y="400050"/>
            <a:ext cx="13335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50" b="1">
                <a:solidFill>
                  <a:srgbClr val="61716B"/>
                </a:solidFill>
                <a:latin typeface="Helvetica Neue"/>
                <a:ea typeface="Helvetica Neue"/>
                <a:cs typeface="Helvetica Neue"/>
              </a:defRPr>
            </a:pPr>
            <a:r>
              <a:rPr sz="1350" b="1">
                <a:solidFill>
                  <a:srgbClr val="61716B"/>
                </a:solidFill>
                <a:latin typeface="Helvetica Neue"/>
                <a:ea typeface="Helvetica Neue"/>
                <a:cs typeface="Helvetica Neue"/>
              </a:rPr>
              <a:t>NEW YORK, UNITED STATES</a:t>
            </a:r>
          </a:p>
        </p:txBody>
      </p:sp>
      <p:sp>
        <p:nvSpPr>
          <p:cNvPr id="2" name="Lincoln Center: a campus service organization">
            <a:extLst xmlns:a="http://schemas.openxmlformats.org/drawingml/2006/main">
              <a:ext uri="{FF2B5EF4-FFF2-40B4-BE49-F238E27FC236}">
                <a16:creationId xmlns:a16="http://schemas.microsoft.com/office/drawing/2014/main" id="{E19A0E31-4ACB-43E2-8DC5-2EC0017E33A3}"/>
              </a:ext>
            </a:extLst>
          </p:cNvPr>
          <p:cNvSpPr>
            <a:spLocks xmlns:a="http://schemas.openxmlformats.org/drawingml/2006/main" noGrp="1"/>
          </p:cNvSpPr>
          <p:nvPr/>
        </p:nvSpPr>
        <p:spPr>
          <a:xfrm xmlns:a="http://schemas.openxmlformats.org/drawingml/2006/main">
            <a:off x="685800" y="914400"/>
            <a:ext cx="13868400"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900" b="1">
                <a:solidFill>
                  <a:srgbClr val="173D35"/>
                </a:solidFill>
                <a:latin typeface="Helvetica Neue"/>
                <a:ea typeface="Helvetica Neue"/>
                <a:cs typeface="Helvetica Neue"/>
              </a:defRPr>
            </a:pPr>
            <a:r>
              <a:rPr sz="3900" b="1">
                <a:solidFill>
                  <a:srgbClr val="173D35"/>
                </a:solidFill>
                <a:latin typeface="Helvetica Neue"/>
                <a:ea typeface="Helvetica Neue"/>
                <a:cs typeface="Helvetica Neue"/>
              </a:rPr>
              <a:t>Lincoln Center: a campus service organization</a:t>
            </a:r>
          </a:p>
        </p:txBody>
      </p:sp>
      <p:sp>
        <p:nvSpPr>
          <p:cNvPr id="3" name="08">
            <a:extLst xmlns:a="http://schemas.openxmlformats.org/drawingml/2006/main">
              <a:ext uri="{FF2B5EF4-FFF2-40B4-BE49-F238E27FC236}">
                <a16:creationId xmlns:a16="http://schemas.microsoft.com/office/drawing/2014/main" id="{2B0943BF-D540-4911-9889-B8A9E66CB585}"/>
              </a:ext>
            </a:extLst>
          </p:cNvPr>
          <p:cNvSpPr>
            <a:spLocks xmlns:a="http://schemas.openxmlformats.org/drawingml/2006/main" noGrp="1"/>
          </p:cNvSpPr>
          <p:nvPr/>
        </p:nvSpPr>
        <p:spPr>
          <a:xfrm xmlns:a="http://schemas.openxmlformats.org/drawingml/2006/main">
            <a:off x="14097000" y="8105775"/>
            <a:ext cx="457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275" b="0">
                <a:solidFill>
                  <a:srgbClr val="61716B"/>
                </a:solidFill>
                <a:latin typeface="Helvetica Neue"/>
                <a:ea typeface="Helvetica Neue"/>
                <a:cs typeface="Helvetica Neue"/>
              </a:defRPr>
            </a:pPr>
            <a:r>
              <a:rPr sz="1275" b="0">
                <a:solidFill>
                  <a:srgbClr val="61716B"/>
                </a:solidFill>
                <a:latin typeface="Helvetica Neue"/>
                <a:ea typeface="Helvetica Neue"/>
                <a:cs typeface="Helvetica Neue"/>
              </a:rPr>
              <a:t>10</a:t>
            </a:r>
          </a:p>
        </p:txBody>
      </p:sp>
      <p:pic>
        <p:nvPicPr>
          <p:cNvPr id="15" name="">
            <a:extLst xmlns:a="http://schemas.openxmlformats.org/drawingml/2006/main">
              <a:ext uri="{FF2B5EF4-FFF2-40B4-BE49-F238E27FC236}">
                <a16:creationId xmlns:a16="http://schemas.microsoft.com/office/drawing/2014/main" id="{FB0E5681-BEDD-4221-8BBC-79CA5FDA92EB}"/>
              </a:ext>
            </a:extLst>
          </p:cNvPr>
          <p:cNvPicPr>
            <a:picLocks xmlns:a="http://schemas.openxmlformats.org/drawingml/2006/main" noChangeAspect="1"/>
          </p:cNvPicPr>
          <p:nvPr/>
        </p:nvPicPr>
        <p:blipFill>
          <a:blip xmlns:r="http://schemas.openxmlformats.org/officeDocument/2006/relationships" xmlns:a="http://schemas.openxmlformats.org/drawingml/2006/main" r:embed="Rc9c3f7eb7ac149f8"/>
          <a:srcRect xmlns:a="http://schemas.openxmlformats.org/drawingml/2006/main" l="2379" t="0" r="2379" b="0"/>
          <a:stretch xmlns:a="http://schemas.openxmlformats.org/drawingml/2006/main">
            <a:fillRect l="0" t="0" r="0" b="0"/>
          </a:stretch>
        </p:blipFill>
        <p:spPr>
          <a:xfrm xmlns:a="http://schemas.openxmlformats.org/drawingml/2006/main">
            <a:off x="685800" y="2238375"/>
            <a:ext cx="7096125" cy="4191000"/>
          </a:xfrm>
          <a:prstGeom xmlns:a="http://schemas.openxmlformats.org/drawingml/2006/main" prst="rect">
            <a:avLst/>
          </a:prstGeom>
        </p:spPr>
      </p:pic>
      <p:sp>
        <p:nvSpPr>
          <p:cNvPr id="5" name="Verified model">
            <a:extLst xmlns:a="http://schemas.openxmlformats.org/drawingml/2006/main">
              <a:ext uri="{FF2B5EF4-FFF2-40B4-BE49-F238E27FC236}">
                <a16:creationId xmlns:a16="http://schemas.microsoft.com/office/drawing/2014/main" id="{D22C73FE-A65A-4462-B80D-9C25D7C444E1}"/>
              </a:ext>
            </a:extLst>
          </p:cNvPr>
          <p:cNvSpPr>
            <a:spLocks xmlns:a="http://schemas.openxmlformats.org/drawingml/2006/main" noGrp="1"/>
          </p:cNvSpPr>
          <p:nvPr/>
        </p:nvSpPr>
        <p:spPr>
          <a:xfrm xmlns:a="http://schemas.openxmlformats.org/drawingml/2006/main">
            <a:off x="8286750" y="2238375"/>
            <a:ext cx="61912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875" b="1">
                <a:solidFill>
                  <a:srgbClr val="BE573C"/>
                </a:solidFill>
                <a:latin typeface="Helvetica Neue"/>
                <a:ea typeface="Helvetica Neue"/>
                <a:cs typeface="Helvetica Neue"/>
              </a:defRPr>
            </a:pPr>
            <a:r>
              <a:rPr sz="1875" b="1">
                <a:solidFill>
                  <a:srgbClr val="BE573C"/>
                </a:solidFill>
                <a:latin typeface="Helvetica Neue"/>
                <a:ea typeface="Helvetica Neue"/>
                <a:cs typeface="Helvetica Neue"/>
              </a:rPr>
              <a:t>Verified model</a:t>
            </a:r>
          </a:p>
        </p:txBody>
      </p:sp>
      <p:sp>
        <p:nvSpPr>
          <p:cNvPr id="6" name="LCPA works alongside 10 fellow resident arts ">
            <a:extLst xmlns:a="http://schemas.openxmlformats.org/drawingml/2006/main">
              <a:ext uri="{FF2B5EF4-FFF2-40B4-BE49-F238E27FC236}">
                <a16:creationId xmlns:a16="http://schemas.microsoft.com/office/drawing/2014/main" id="{EA0F1899-11AA-49AE-99AF-92AC3F01682D}"/>
              </a:ext>
            </a:extLst>
          </p:cNvPr>
          <p:cNvSpPr>
            <a:spLocks xmlns:a="http://schemas.openxmlformats.org/drawingml/2006/main" noGrp="1"/>
          </p:cNvSpPr>
          <p:nvPr/>
        </p:nvSpPr>
        <p:spPr>
          <a:xfrm xmlns:a="http://schemas.openxmlformats.org/drawingml/2006/main">
            <a:off x="8286750" y="2714625"/>
            <a:ext cx="6191250" cy="2095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250" b="0">
                <a:solidFill>
                  <a:srgbClr val="173D35"/>
                </a:solidFill>
                <a:latin typeface="Helvetica Neue"/>
                <a:ea typeface="Helvetica Neue"/>
                <a:cs typeface="Helvetica Neue"/>
              </a:defRPr>
            </a:pPr>
            <a:r>
              <a:rPr sz="2250" b="0">
                <a:solidFill>
                  <a:srgbClr val="173D35"/>
                </a:solidFill>
                <a:latin typeface="Helvetica Neue"/>
                <a:ea typeface="Helvetica Neue"/>
                <a:cs typeface="Helvetica Neue"/>
              </a:rPr>
              <a:t>LCPA works alongside 10 fellow resident arts organizations and provides common facilities services.</a:t>
            </a:r>
          </a:p>
        </p:txBody>
      </p:sp>
      <p:sp>
        <p:nvSpPr>
          <p:cNvPr id="7" name="Programming / inferred incentive">
            <a:extLst xmlns:a="http://schemas.openxmlformats.org/drawingml/2006/main">
              <a:ext uri="{FF2B5EF4-FFF2-40B4-BE49-F238E27FC236}">
                <a16:creationId xmlns:a16="http://schemas.microsoft.com/office/drawing/2014/main" id="{157E1AE1-5A61-4176-A82E-C53A2D633580}"/>
              </a:ext>
            </a:extLst>
          </p:cNvPr>
          <p:cNvSpPr>
            <a:spLocks xmlns:a="http://schemas.openxmlformats.org/drawingml/2006/main" noGrp="1"/>
          </p:cNvSpPr>
          <p:nvPr/>
        </p:nvSpPr>
        <p:spPr>
          <a:xfrm xmlns:a="http://schemas.openxmlformats.org/drawingml/2006/main">
            <a:off x="8286750" y="4391025"/>
            <a:ext cx="61912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875" b="1">
                <a:solidFill>
                  <a:srgbClr val="BE573C"/>
                </a:solidFill>
                <a:latin typeface="Helvetica Neue"/>
                <a:ea typeface="Helvetica Neue"/>
                <a:cs typeface="Helvetica Neue"/>
              </a:defRPr>
            </a:pPr>
            <a:r>
              <a:rPr sz="1875" b="1">
                <a:solidFill>
                  <a:srgbClr val="BE573C"/>
                </a:solidFill>
                <a:latin typeface="Helvetica Neue"/>
                <a:ea typeface="Helvetica Neue"/>
                <a:cs typeface="Helvetica Neue"/>
              </a:rPr>
              <a:t>Programming / inferred incentive</a:t>
            </a:r>
          </a:p>
        </p:txBody>
      </p:sp>
      <p:sp>
        <p:nvSpPr>
          <p:cNvPr id="8" name="Summer for the City activates indoor and outd">
            <a:extLst xmlns:a="http://schemas.openxmlformats.org/drawingml/2006/main">
              <a:ext uri="{FF2B5EF4-FFF2-40B4-BE49-F238E27FC236}">
                <a16:creationId xmlns:a16="http://schemas.microsoft.com/office/drawing/2014/main" id="{E75B0783-E4F5-4D90-81D0-C02E87843C86}"/>
              </a:ext>
            </a:extLst>
          </p:cNvPr>
          <p:cNvSpPr>
            <a:spLocks xmlns:a="http://schemas.openxmlformats.org/drawingml/2006/main" noGrp="1"/>
          </p:cNvSpPr>
          <p:nvPr/>
        </p:nvSpPr>
        <p:spPr>
          <a:xfrm xmlns:a="http://schemas.openxmlformats.org/drawingml/2006/main">
            <a:off x="8286750" y="4867275"/>
            <a:ext cx="6191250" cy="2095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250" b="0">
                <a:solidFill>
                  <a:srgbClr val="173D35"/>
                </a:solidFill>
                <a:latin typeface="Helvetica Neue"/>
                <a:ea typeface="Helvetica Neue"/>
                <a:cs typeface="Helvetica Neue"/>
              </a:defRPr>
            </a:pPr>
            <a:r>
              <a:rPr sz="2250" b="0">
                <a:solidFill>
                  <a:srgbClr val="173D35"/>
                </a:solidFill>
                <a:latin typeface="Helvetica Neue"/>
                <a:ea typeface="Helvetica Neue"/>
                <a:cs typeface="Helvetica Neue"/>
              </a:rPr>
              <a:t>Summer for the City activates indoor and outdoor venues. Shared fundraising and visibility offer reasons to collaborate.</a:t>
            </a:r>
          </a:p>
        </p:txBody>
      </p:sp>
      <p:sp>
        <p:nvSpPr>
          <p:cNvPr id="9" name="Balboa lesson: fund the work of coordination">
            <a:extLst xmlns:a="http://schemas.openxmlformats.org/drawingml/2006/main">
              <a:ext uri="{FF2B5EF4-FFF2-40B4-BE49-F238E27FC236}">
                <a16:creationId xmlns:a16="http://schemas.microsoft.com/office/drawing/2014/main" id="{9785C6A8-3AF7-4B62-9EC1-15D6C6E80030}"/>
              </a:ext>
            </a:extLst>
          </p:cNvPr>
          <p:cNvSpPr>
            <a:spLocks xmlns:a="http://schemas.openxmlformats.org/drawingml/2006/main" noGrp="1"/>
          </p:cNvSpPr>
          <p:nvPr/>
        </p:nvSpPr>
        <p:spPr>
          <a:xfrm xmlns:a="http://schemas.openxmlformats.org/drawingml/2006/main">
            <a:off x="685800" y="6848475"/>
            <a:ext cx="138112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150" b="1">
                <a:solidFill>
                  <a:srgbClr val="173D35"/>
                </a:solidFill>
                <a:latin typeface="Helvetica Neue"/>
                <a:ea typeface="Helvetica Neue"/>
                <a:cs typeface="Helvetica Neue"/>
              </a:defRPr>
            </a:pPr>
            <a:r>
              <a:rPr sz="3150" b="1">
                <a:solidFill>
                  <a:srgbClr val="173D35"/>
                </a:solidFill>
                <a:latin typeface="Helvetica Neue"/>
                <a:ea typeface="Helvetica Neue"/>
                <a:cs typeface="Helvetica Neue"/>
              </a:rPr>
              <a:t>Balboa lesson: fund the work of coordination</a:t>
            </a:r>
          </a:p>
        </p:txBody>
      </p:sp>
      <p:sp>
        <p:nvSpPr>
          <p:cNvPr id="10" name="Sources: LCPA About, 2025 audited accounts, S">
            <a:extLst xmlns:a="http://schemas.openxmlformats.org/drawingml/2006/main">
              <a:ext uri="{FF2B5EF4-FFF2-40B4-BE49-F238E27FC236}">
                <a16:creationId xmlns:a16="http://schemas.microsoft.com/office/drawing/2014/main" id="{80DCBEA9-7C65-470C-81DB-B74B1E8C0586}"/>
              </a:ext>
            </a:extLst>
          </p:cNvPr>
          <p:cNvSpPr>
            <a:spLocks xmlns:a="http://schemas.openxmlformats.org/drawingml/2006/main" noGrp="1"/>
          </p:cNvSpPr>
          <p:nvPr/>
        </p:nvSpPr>
        <p:spPr>
          <a:xfrm xmlns:a="http://schemas.openxmlformats.org/drawingml/2006/main">
            <a:off x="685800" y="8077200"/>
            <a:ext cx="130968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200" b="0">
                <a:solidFill>
                  <a:srgbClr val="61716B"/>
                </a:solidFill>
                <a:latin typeface="Helvetica Neue"/>
                <a:ea typeface="Helvetica Neue"/>
                <a:cs typeface="Helvetica Neue"/>
              </a:defRPr>
            </a:pPr>
            <a:r>
              <a:rPr sz="1200" b="0">
                <a:solidFill>
                  <a:srgbClr val="61716B"/>
                </a:solidFill>
                <a:latin typeface="Helvetica Neue"/>
                <a:ea typeface="Helvetica Neue"/>
                <a:cs typeface="Helvetica Neue"/>
              </a:rPr>
              <a:t>Sources: LCPA About, 2025 audited accounts, Summer for the City. Photo: Lincoln Center website. Lesson is inference.</a:t>
            </a:r>
          </a:p>
        </p:txBody>
      </p:sp>
      <p:pic>
        <p:nvPicPr>
          <p:cNvPr id="22" name="">
            <a:extLst xmlns:a="http://schemas.openxmlformats.org/drawingml/2006/main">
              <a:ext uri="{FF2B5EF4-FFF2-40B4-BE49-F238E27FC236}">
                <a16:creationId xmlns:a16="http://schemas.microsoft.com/office/drawing/2014/main" id="{6BA7AD14-0DC8-4652-BD6C-28A2EE404F41}"/>
              </a:ext>
            </a:extLst>
          </p:cNvPr>
          <p:cNvPicPr>
            <a:picLocks xmlns:a="http://schemas.openxmlformats.org/drawingml/2006/main" noChangeAspect="1"/>
          </p:cNvPicPr>
          <p:nvPr/>
        </p:nvPicPr>
        <p:blipFill>
          <a:blip xmlns:r="http://schemas.openxmlformats.org/officeDocument/2006/relationships" xmlns:a="http://schemas.openxmlformats.org/drawingml/2006/main" r:embed="R200f4cd927ea44d4"/>
          <a:stretch xmlns:a="http://schemas.openxmlformats.org/drawingml/2006/main"/>
        </p:blipFill>
        <p:spPr>
          <a:xfrm xmlns:a="http://schemas.openxmlformats.org/drawingml/2006/main">
            <a:off x="13801725" y="355044"/>
            <a:ext cx="552450" cy="290036"/>
          </a:xfrm>
          <a:prstGeom xmlns:a="http://schemas.openxmlformats.org/drawingml/2006/main" prst="rect">
            <a:avLst/>
          </a:prstGeom>
        </p:spPr>
      </p:pic>
      <p:sp>
        <p:nvSpPr>
          <p:cNvPr id="23" name="calendar-management-status">
            <a:extLst xmlns:a="http://schemas.openxmlformats.org/drawingml/2006/main">
              <a:ext uri="{FF2B5EF4-FFF2-40B4-BE49-F238E27FC236}">
                <a16:creationId xmlns:a16="http://schemas.microsoft.com/office/drawing/2014/main" id="{30B5AB93-715C-4515-9A30-D10820F88EA6}"/>
              </a:ext>
            </a:extLst>
          </p:cNvPr>
          <p:cNvSpPr>
            <a:spLocks xmlns:a="http://schemas.openxmlformats.org/drawingml/2006/main" noGrp="1"/>
          </p:cNvSpPr>
          <p:nvPr/>
        </p:nvSpPr>
        <p:spPr>
          <a:xfrm xmlns:a="http://schemas.openxmlformats.org/drawingml/2006/main">
            <a:off x="6762750" y="400050"/>
            <a:ext cx="77914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1">
                <a:solidFill>
                  <a:srgbClr val="BE573C"/>
                </a:solidFill>
              </a:defRPr>
            </a:defPPr>
            <a:lvl1pPr>
              <a:defRPr sz="1350" b="1">
                <a:solidFill>
                  <a:srgbClr val="BE573C"/>
                </a:solidFill>
              </a:defRPr>
            </a:lvl1pPr>
            <a:lvl2pPr>
              <a:defRPr sz="1350" b="1">
                <a:solidFill>
                  <a:srgbClr val="BE573C"/>
                </a:solidFill>
              </a:defRPr>
            </a:lvl2pPr>
            <a:lvl3pPr>
              <a:defRPr sz="1350" b="1">
                <a:solidFill>
                  <a:srgbClr val="BE573C"/>
                </a:solidFill>
              </a:defRPr>
            </a:lvl3pPr>
            <a:lvl4pPr>
              <a:defRPr sz="1350" b="1">
                <a:solidFill>
                  <a:srgbClr val="BE573C"/>
                </a:solidFill>
              </a:defRPr>
            </a:lvl4pPr>
            <a:lvl5pPr>
              <a:defRPr sz="1350" b="1">
                <a:solidFill>
                  <a:srgbClr val="BE573C"/>
                </a:solidFill>
              </a:defRPr>
            </a:lvl5pPr>
            <a:lvl6pPr>
              <a:defRPr sz="1350" b="1">
                <a:solidFill>
                  <a:srgbClr val="BE573C"/>
                </a:solidFill>
              </a:defRPr>
            </a:lvl6pPr>
            <a:lvl7pPr>
              <a:defRPr sz="1350" b="1">
                <a:solidFill>
                  <a:srgbClr val="BE573C"/>
                </a:solidFill>
              </a:defRPr>
            </a:lvl7pPr>
            <a:lvl8pPr>
              <a:defRPr sz="1350" b="1">
                <a:solidFill>
                  <a:srgbClr val="BE573C"/>
                </a:solidFill>
              </a:defRPr>
            </a:lvl8pPr>
            <a:lvl9pPr>
              <a:defRPr sz="1350" b="1">
                <a:solidFill>
                  <a:srgbClr val="BE573C"/>
                </a:solidFill>
              </a:defRPr>
            </a:lvl9pPr>
          </a:lstStyle>
          <a:p xmlns:a="http://schemas.openxmlformats.org/drawingml/2006/main">
            <a:pPr>
              <a:defRPr sz="1350" b="1">
                <a:solidFill>
                  <a:srgbClr val="BE573C"/>
                </a:solidFill>
              </a:defRPr>
            </a:pPr>
            <a:r>
              <a:rPr sz="1350" b="1">
                <a:solidFill>
                  <a:srgbClr val="BE573C"/>
                </a:solidFill>
              </a:rPr>
              <a:t>CENTRAL CALENDAR MANAGEMENT: NOT VERIFIED</a:t>
            </a:r>
          </a:p>
        </p:txBody>
      </p:sp>
    </p:spTree>
    <p:extLst>
      <p:ext uri="{BB962C8B-B14F-4D97-AF65-F5344CB8AC3E}">
        <p14:creationId xmlns:p14="http://schemas.microsoft.com/office/powerpoint/2010/main" val="463993741"/>
      </p:ext>
    </p:extLst>
  </p:cSld>
</p:sld>
</file>

<file path=ppt/slides/slide11.xml><?xml version="1.0" encoding="utf-8"?>
<p:sld xmlns:p="http://schemas.openxmlformats.org/presentationml/2006/main">
  <p:cSld>
    <p:bg>
      <p:bgPr>
        <a:solidFill xmlns:a="http://schemas.openxmlformats.org/drawingml/2006/main">
          <a:srgbClr val="F5F3ED"/>
        </a:solidFill>
      </p:bgPr>
    </p:bg>
    <p:spTree>
      <p:nvGrpSpPr>
        <p:cNvPr id="1" name=""/>
        <p:cNvGrpSpPr/>
        <p:nvPr/>
      </p:nvGrpSpPr>
      <p:grpSpPr>
        <a:xfrm xmlns:a="http://schemas.openxmlformats.org/drawingml/2006/main"/>
      </p:grpSpPr>
      <p:sp>
        <p:nvSpPr>
          <p:cNvPr id="9" name="BENCHMARK EVIDENCE">
            <a:extLst xmlns:a="http://schemas.openxmlformats.org/drawingml/2006/main">
              <a:ext uri="{FF2B5EF4-FFF2-40B4-BE49-F238E27FC236}">
                <a16:creationId xmlns:a16="http://schemas.microsoft.com/office/drawing/2014/main" id="{1239384C-003E-4213-B004-CDE91DE6508A}"/>
              </a:ext>
            </a:extLst>
          </p:cNvPr>
          <p:cNvSpPr>
            <a:spLocks xmlns:a="http://schemas.openxmlformats.org/drawingml/2006/main" noGrp="1"/>
          </p:cNvSpPr>
          <p:nvPr/>
        </p:nvSpPr>
        <p:spPr>
          <a:xfrm xmlns:a="http://schemas.openxmlformats.org/drawingml/2006/main">
            <a:off x="685800" y="400050"/>
            <a:ext cx="13335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50" b="1">
                <a:solidFill>
                  <a:srgbClr val="61716B"/>
                </a:solidFill>
                <a:latin typeface="Helvetica Neue"/>
                <a:ea typeface="Helvetica Neue"/>
                <a:cs typeface="Helvetica Neue"/>
              </a:defRPr>
            </a:pPr>
            <a:r>
              <a:rPr sz="1350" b="1">
                <a:solidFill>
                  <a:srgbClr val="61716B"/>
                </a:solidFill>
                <a:latin typeface="Helvetica Neue"/>
                <a:ea typeface="Helvetica Neue"/>
                <a:cs typeface="Helvetica Neue"/>
              </a:rPr>
              <a:t>BENCHMARK EVIDENCE</a:t>
            </a:r>
          </a:p>
        </p:txBody>
      </p:sp>
      <p:sp>
        <p:nvSpPr>
          <p:cNvPr id="2" name="Lincoln Center: what is confirmed, and what i">
            <a:extLst xmlns:a="http://schemas.openxmlformats.org/drawingml/2006/main">
              <a:ext uri="{FF2B5EF4-FFF2-40B4-BE49-F238E27FC236}">
                <a16:creationId xmlns:a16="http://schemas.microsoft.com/office/drawing/2014/main" id="{B8AB95D4-9D0E-4CE6-8D35-ED08A89CEEC6}"/>
              </a:ext>
            </a:extLst>
          </p:cNvPr>
          <p:cNvSpPr>
            <a:spLocks xmlns:a="http://schemas.openxmlformats.org/drawingml/2006/main" noGrp="1"/>
          </p:cNvSpPr>
          <p:nvPr/>
        </p:nvSpPr>
        <p:spPr>
          <a:xfrm xmlns:a="http://schemas.openxmlformats.org/drawingml/2006/main">
            <a:off x="685800" y="914400"/>
            <a:ext cx="13868400"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900" b="1">
                <a:solidFill>
                  <a:srgbClr val="173D35"/>
                </a:solidFill>
                <a:latin typeface="Helvetica Neue"/>
                <a:ea typeface="Helvetica Neue"/>
                <a:cs typeface="Helvetica Neue"/>
              </a:defRPr>
            </a:pPr>
            <a:r>
              <a:rPr sz="3900" b="1">
                <a:solidFill>
                  <a:srgbClr val="173D35"/>
                </a:solidFill>
                <a:latin typeface="Helvetica Neue"/>
                <a:ea typeface="Helvetica Neue"/>
                <a:cs typeface="Helvetica Neue"/>
              </a:rPr>
              <a:t>Lincoln Center: what is confirmed, and what is not</a:t>
            </a:r>
          </a:p>
        </p:txBody>
      </p:sp>
      <p:sp>
        <p:nvSpPr>
          <p:cNvPr id="3" name="09">
            <a:extLst xmlns:a="http://schemas.openxmlformats.org/drawingml/2006/main">
              <a:ext uri="{FF2B5EF4-FFF2-40B4-BE49-F238E27FC236}">
                <a16:creationId xmlns:a16="http://schemas.microsoft.com/office/drawing/2014/main" id="{C1EB0102-C922-4F9C-BB2F-6B246783EFB3}"/>
              </a:ext>
            </a:extLst>
          </p:cNvPr>
          <p:cNvSpPr>
            <a:spLocks xmlns:a="http://schemas.openxmlformats.org/drawingml/2006/main" noGrp="1"/>
          </p:cNvSpPr>
          <p:nvPr/>
        </p:nvSpPr>
        <p:spPr>
          <a:xfrm xmlns:a="http://schemas.openxmlformats.org/drawingml/2006/main">
            <a:off x="14097000" y="8105775"/>
            <a:ext cx="457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275" b="0">
                <a:solidFill>
                  <a:srgbClr val="61716B"/>
                </a:solidFill>
                <a:latin typeface="Helvetica Neue"/>
                <a:ea typeface="Helvetica Neue"/>
                <a:cs typeface="Helvetica Neue"/>
              </a:defRPr>
            </a:pPr>
            <a:r>
              <a:rPr sz="1275" b="0">
                <a:solidFill>
                  <a:srgbClr val="61716B"/>
                </a:solidFill>
                <a:latin typeface="Helvetica Neue"/>
                <a:ea typeface="Helvetica Neue"/>
                <a:cs typeface="Helvetica Neue"/>
              </a:rPr>
              <a:t>11</a:t>
            </a:r>
          </a:p>
        </p:txBody>
      </p:sp>
      <p:graphicFrame>
        <p:nvGraphicFramePr>
          <p:cNvPr id="12" name="">
            <a:extLst xmlns:a="http://schemas.openxmlformats.org/drawingml/2006/main">
              <a:ext uri="{FF2B5EF4-FFF2-40B4-BE49-F238E27FC236}">
                <a16:creationId xmlns:a16="http://schemas.microsoft.com/office/drawing/2014/main" id="{A45934B3-A5E0-4260-8017-E7B4DDE2A77B}"/>
              </a:ext>
            </a:extLst>
          </p:cNvPr>
          <p:cNvGraphicFramePr/>
          <p:nvPr/>
        </p:nvGraphicFramePr>
        <p:xfrm>
          <a:off xmlns:a="http://schemas.openxmlformats.org/drawingml/2006/main" x="685800" y="2286000"/>
          <a:ext xmlns:a="http://schemas.openxmlformats.org/drawingml/2006/main" cx="13868400" cy="3905250"/>
        </p:xfrm>
        <a:graphic xmlns:a="http://schemas.openxmlformats.org/drawingml/2006/main">
          <a:graphicData uri="http://schemas.openxmlformats.org/drawingml/2006/table">
            <a:tbl>
              <a:tblPr/>
              <a:tblGrid>
                <a:gridCol w="6934200"/>
                <a:gridCol w="6934200"/>
              </a:tblGrid>
              <a:tr h="976313">
                <a:tc>
                  <a:txBody>
                    <a:bodyPr/>
                    <a:lstStyle/>
                    <a:p>
                      <a:r>
                        <a:rPr sz="2175" b="1">
                          <a:solidFill>
                            <a:srgbClr val="FFFFFF"/>
                          </a:solidFill>
                          <a:latin typeface="Helvetica Neue"/>
                          <a:ea typeface="Helvetica Neue"/>
                          <a:cs typeface="Helvetica Neue"/>
                        </a:rPr>
                        <a:t>Verified in primary sources</a:t>
                      </a:r>
                    </a:p>
                  </a:txBody>
                  <a:tcPr marL="171450" marR="133350" marT="114300" marB="95250" anchor="ctr">
                    <a:solidFill>
                      <a:srgbClr val="173D35"/>
                    </a:solidFill>
                  </a:tcPr>
                </a:tc>
                <a:tc>
                  <a:txBody>
                    <a:bodyPr/>
                    <a:lstStyle/>
                    <a:p>
                      <a:r>
                        <a:rPr sz="2175" b="1">
                          <a:solidFill>
                            <a:srgbClr val="FFFFFF"/>
                          </a:solidFill>
                          <a:latin typeface="Helvetica Neue"/>
                          <a:ea typeface="Helvetica Neue"/>
                          <a:cs typeface="Helvetica Neue"/>
                        </a:rPr>
                        <a:t>Reported in this project, still to verify</a:t>
                      </a:r>
                    </a:p>
                  </a:txBody>
                  <a:tcPr marL="171450" marR="133350" marT="114300" marB="95250" anchor="ctr">
                    <a:solidFill>
                      <a:srgbClr val="173D35"/>
                    </a:solidFill>
                  </a:tcPr>
                </a:tc>
              </a:tr>
              <a:tr h="976313">
                <a:tc>
                  <a:txBody>
                    <a:bodyPr/>
                    <a:lstStyle/>
                    <a:p>
                      <a:r>
                        <a:rPr sz="2175">
                          <a:solidFill>
                            <a:srgbClr val="173D35"/>
                          </a:solidFill>
                          <a:latin typeface="Helvetica Neue"/>
                          <a:ea typeface="Helvetica Neue"/>
                          <a:cs typeface="Helvetica Neue"/>
                        </a:rPr>
                        <a:t>Resident organizations pay for facility services and common-area costs.</a:t>
                      </a:r>
                    </a:p>
                  </a:txBody>
                  <a:tcPr marL="171450" marR="133350" marT="114300" marB="95250" anchor="ctr">
                    <a:solidFill>
                      <a:srgbClr val="FFFFFF"/>
                    </a:solidFill>
                  </a:tcPr>
                </a:tc>
                <a:tc>
                  <a:txBody>
                    <a:bodyPr/>
                    <a:lstStyle/>
                    <a:p>
                      <a:r>
                        <a:rPr sz="2175">
                          <a:solidFill>
                            <a:srgbClr val="173D35"/>
                          </a:solidFill>
                          <a:latin typeface="Helvetica Neue"/>
                          <a:ea typeface="Helvetica Neue"/>
                          <a:cs typeface="Helvetica Neue"/>
                        </a:rPr>
                        <a:t>Weekly coordination meetings and a shared internal calendar.</a:t>
                      </a:r>
                    </a:p>
                  </a:txBody>
                  <a:tcPr marL="171450" marR="133350" marT="114300" marB="95250" anchor="ctr">
                    <a:solidFill>
                      <a:srgbClr val="FFFFFF"/>
                    </a:solidFill>
                  </a:tcPr>
                </a:tc>
              </a:tr>
              <a:tr h="976313">
                <a:tc>
                  <a:txBody>
                    <a:bodyPr/>
                    <a:lstStyle/>
                    <a:p>
                      <a:r>
                        <a:rPr sz="2175">
                          <a:solidFill>
                            <a:srgbClr val="173D35"/>
                          </a:solidFill>
                          <a:latin typeface="Helvetica Neue"/>
                          <a:ea typeface="Helvetica Neue"/>
                          <a:cs typeface="Helvetica Neue"/>
                        </a:rPr>
                        <a:t>Funding includes donations, grants, investment income, hall revenue and facility services.</a:t>
                      </a:r>
                    </a:p>
                  </a:txBody>
                  <a:tcPr marL="171450" marR="133350" marT="114300" marB="95250" anchor="ctr">
                    <a:solidFill>
                      <a:srgbClr val="F5F3ED"/>
                    </a:solidFill>
                  </a:tcPr>
                </a:tc>
                <a:tc>
                  <a:txBody>
                    <a:bodyPr/>
                    <a:lstStyle/>
                    <a:p>
                      <a:r>
                        <a:rPr sz="2175">
                          <a:solidFill>
                            <a:srgbClr val="173D35"/>
                          </a:solidFill>
                          <a:latin typeface="Helvetica Neue"/>
                          <a:ea typeface="Helvetica Neue"/>
                          <a:cs typeface="Helvetica Neue"/>
                        </a:rPr>
                        <a:t>Practitioners pay for the coordinating entity’s service, while calendar access is free.</a:t>
                      </a:r>
                    </a:p>
                  </a:txBody>
                  <a:tcPr marL="171450" marR="133350" marT="114300" marB="95250" anchor="ctr">
                    <a:solidFill>
                      <a:srgbClr val="F5F3ED"/>
                    </a:solidFill>
                  </a:tcPr>
                </a:tc>
              </a:tr>
              <a:tr h="976313">
                <a:tc>
                  <a:txBody>
                    <a:bodyPr/>
                    <a:lstStyle/>
                    <a:p>
                      <a:r>
                        <a:rPr sz="2175">
                          <a:solidFill>
                            <a:srgbClr val="173D35"/>
                          </a:solidFill>
                          <a:latin typeface="Helvetica Neue"/>
                          <a:ea typeface="Helvetica Neue"/>
                          <a:cs typeface="Helvetica Neue"/>
                        </a:rPr>
                        <a:t>A public calendar filters events by venue, format and access needs.</a:t>
                      </a:r>
                    </a:p>
                  </a:txBody>
                  <a:tcPr marL="171450" marR="133350" marT="114300" marB="95250" anchor="ctr">
                    <a:solidFill>
                      <a:srgbClr val="FFFFFF"/>
                    </a:solidFill>
                  </a:tcPr>
                </a:tc>
                <a:tc>
                  <a:txBody>
                    <a:bodyPr/>
                    <a:lstStyle/>
                    <a:p>
                      <a:r>
                        <a:rPr sz="2175">
                          <a:solidFill>
                            <a:srgbClr val="173D35"/>
                          </a:solidFill>
                          <a:latin typeface="Helvetica Neue"/>
                          <a:ea typeface="Helvetica Neue"/>
                          <a:cs typeface="Helvetica Neue"/>
                        </a:rPr>
                        <a:t>Internal software, data ownership, escalation rules and event priority policy.</a:t>
                      </a:r>
                    </a:p>
                  </a:txBody>
                  <a:tcPr marL="171450" marR="133350" marT="114300" marB="95250" anchor="ctr">
                    <a:solidFill>
                      <a:srgbClr val="FFFFFF"/>
                    </a:solidFill>
                  </a:tcPr>
                </a:tc>
              </a:tr>
            </a:tbl>
          </a:graphicData>
        </a:graphic>
      </p:graphicFrame>
      <p:sp>
        <p:nvSpPr>
          <p:cNvPr id="5" name="Implication for Balboa Park">
            <a:extLst xmlns:a="http://schemas.openxmlformats.org/drawingml/2006/main">
              <a:ext uri="{FF2B5EF4-FFF2-40B4-BE49-F238E27FC236}">
                <a16:creationId xmlns:a16="http://schemas.microsoft.com/office/drawing/2014/main" id="{C4AE795F-855C-4B2A-A2C6-C7324555036A}"/>
              </a:ext>
            </a:extLst>
          </p:cNvPr>
          <p:cNvSpPr>
            <a:spLocks xmlns:a="http://schemas.openxmlformats.org/drawingml/2006/main" noGrp="1"/>
          </p:cNvSpPr>
          <p:nvPr/>
        </p:nvSpPr>
        <p:spPr>
          <a:xfrm xmlns:a="http://schemas.openxmlformats.org/drawingml/2006/main">
            <a:off x="685800" y="6572250"/>
            <a:ext cx="47625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950" b="1">
                <a:solidFill>
                  <a:srgbClr val="BE573C"/>
                </a:solidFill>
                <a:latin typeface="Helvetica Neue"/>
                <a:ea typeface="Helvetica Neue"/>
                <a:cs typeface="Helvetica Neue"/>
              </a:defRPr>
            </a:pPr>
            <a:r>
              <a:rPr sz="1950" b="1">
                <a:solidFill>
                  <a:srgbClr val="BE573C"/>
                </a:solidFill>
                <a:latin typeface="Helvetica Neue"/>
                <a:ea typeface="Helvetica Neue"/>
                <a:cs typeface="Helvetica Neue"/>
              </a:rPr>
              <a:t>Implication for Balboa Park</a:t>
            </a:r>
          </a:p>
        </p:txBody>
      </p:sp>
      <p:sp>
        <p:nvSpPr>
          <p:cNvPr id="6" name="The service-cost principle is supported. The ">
            <a:extLst xmlns:a="http://schemas.openxmlformats.org/drawingml/2006/main">
              <a:ext uri="{FF2B5EF4-FFF2-40B4-BE49-F238E27FC236}">
                <a16:creationId xmlns:a16="http://schemas.microsoft.com/office/drawing/2014/main" id="{C3341F6B-2A6B-4E52-9032-E9A37DA5D99B}"/>
              </a:ext>
            </a:extLst>
          </p:cNvPr>
          <p:cNvSpPr>
            <a:spLocks xmlns:a="http://schemas.openxmlformats.org/drawingml/2006/main" noGrp="1"/>
          </p:cNvSpPr>
          <p:nvPr/>
        </p:nvSpPr>
        <p:spPr>
          <a:xfrm xmlns:a="http://schemas.openxmlformats.org/drawingml/2006/main">
            <a:off x="685800" y="7115175"/>
            <a:ext cx="135255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475" b="0">
                <a:solidFill>
                  <a:srgbClr val="173D35"/>
                </a:solidFill>
                <a:latin typeface="Helvetica Neue"/>
                <a:ea typeface="Helvetica Neue"/>
                <a:cs typeface="Helvetica Neue"/>
              </a:defRPr>
            </a:pPr>
            <a:r>
              <a:rPr sz="2475" b="0">
                <a:solidFill>
                  <a:srgbClr val="173D35"/>
                </a:solidFill>
                <a:latin typeface="Helvetica Neue"/>
                <a:ea typeface="Helvetica Neue"/>
                <a:cs typeface="Helvetica Neue"/>
              </a:rPr>
              <a:t>The service-cost principle is supported. The exact meeting and calendar arrangement requires an operator interview.</a:t>
            </a:r>
          </a:p>
        </p:txBody>
      </p:sp>
      <p:sp>
        <p:nvSpPr>
          <p:cNvPr id="7" name="Source of reported model: Sophia Eichner’s 29">
            <a:extLst xmlns:a="http://schemas.openxmlformats.org/drawingml/2006/main">
              <a:ext uri="{FF2B5EF4-FFF2-40B4-BE49-F238E27FC236}">
                <a16:creationId xmlns:a16="http://schemas.microsoft.com/office/drawing/2014/main" id="{542A3768-1ED6-4CB8-BE55-CB7B87A621D5}"/>
              </a:ext>
            </a:extLst>
          </p:cNvPr>
          <p:cNvSpPr>
            <a:spLocks xmlns:a="http://schemas.openxmlformats.org/drawingml/2006/main" noGrp="1"/>
          </p:cNvSpPr>
          <p:nvPr/>
        </p:nvSpPr>
        <p:spPr>
          <a:xfrm xmlns:a="http://schemas.openxmlformats.org/drawingml/2006/main">
            <a:off x="685800" y="8077200"/>
            <a:ext cx="130968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200" b="0">
                <a:solidFill>
                  <a:srgbClr val="61716B"/>
                </a:solidFill>
                <a:latin typeface="Helvetica Neue"/>
                <a:ea typeface="Helvetica Neue"/>
                <a:cs typeface="Helvetica Neue"/>
              </a:defRPr>
            </a:pPr>
            <a:r>
              <a:rPr sz="1200" b="0">
                <a:solidFill>
                  <a:srgbClr val="61716B"/>
                </a:solidFill>
                <a:latin typeface="Helvetica Neue"/>
                <a:ea typeface="Helvetica Neue"/>
                <a:cs typeface="Helvetica Neue"/>
              </a:rPr>
              <a:t>Source of reported model: Sophia Eichner’s 29 September email in the referenced project conversation.</a:t>
            </a:r>
          </a:p>
        </p:txBody>
      </p:sp>
      <p:pic>
        <p:nvPicPr>
          <p:cNvPr id="16" name="">
            <a:extLst xmlns:a="http://schemas.openxmlformats.org/drawingml/2006/main">
              <a:ext uri="{FF2B5EF4-FFF2-40B4-BE49-F238E27FC236}">
                <a16:creationId xmlns:a16="http://schemas.microsoft.com/office/drawing/2014/main" id="{97EEC512-246B-4CFE-80F4-A562FF9574B1}"/>
              </a:ext>
            </a:extLst>
          </p:cNvPr>
          <p:cNvPicPr>
            <a:picLocks xmlns:a="http://schemas.openxmlformats.org/drawingml/2006/main" noChangeAspect="1"/>
          </p:cNvPicPr>
          <p:nvPr/>
        </p:nvPicPr>
        <p:blipFill>
          <a:blip xmlns:r="http://schemas.openxmlformats.org/officeDocument/2006/relationships" xmlns:a="http://schemas.openxmlformats.org/drawingml/2006/main" r:embed="R7953c7aa4eb844e4"/>
          <a:stretch xmlns:a="http://schemas.openxmlformats.org/drawingml/2006/main"/>
        </p:blipFill>
        <p:spPr>
          <a:xfrm xmlns:a="http://schemas.openxmlformats.org/drawingml/2006/main">
            <a:off x="13801725" y="355044"/>
            <a:ext cx="552450" cy="290036"/>
          </a:xfrm>
          <a:prstGeom xmlns:a="http://schemas.openxmlformats.org/drawingml/2006/main" prst="rect">
            <a:avLst/>
          </a:prstGeom>
        </p:spPr>
      </p:pic>
      <p:sp>
        <p:nvSpPr>
          <p:cNvPr id="17" name="calendar-management-status">
            <a:extLst xmlns:a="http://schemas.openxmlformats.org/drawingml/2006/main">
              <a:ext uri="{FF2B5EF4-FFF2-40B4-BE49-F238E27FC236}">
                <a16:creationId xmlns:a16="http://schemas.microsoft.com/office/drawing/2014/main" id="{DF482B19-67C0-42B1-9B83-EF8F74AAA106}"/>
              </a:ext>
            </a:extLst>
          </p:cNvPr>
          <p:cNvSpPr>
            <a:spLocks xmlns:a="http://schemas.openxmlformats.org/drawingml/2006/main" noGrp="1"/>
          </p:cNvSpPr>
          <p:nvPr/>
        </p:nvSpPr>
        <p:spPr>
          <a:xfrm xmlns:a="http://schemas.openxmlformats.org/drawingml/2006/main">
            <a:off x="6762750" y="400050"/>
            <a:ext cx="77914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1">
                <a:solidFill>
                  <a:srgbClr val="BE573C"/>
                </a:solidFill>
              </a:defRPr>
            </a:defPPr>
            <a:lvl1pPr>
              <a:defRPr sz="1350" b="1">
                <a:solidFill>
                  <a:srgbClr val="BE573C"/>
                </a:solidFill>
              </a:defRPr>
            </a:lvl1pPr>
            <a:lvl2pPr>
              <a:defRPr sz="1350" b="1">
                <a:solidFill>
                  <a:srgbClr val="BE573C"/>
                </a:solidFill>
              </a:defRPr>
            </a:lvl2pPr>
            <a:lvl3pPr>
              <a:defRPr sz="1350" b="1">
                <a:solidFill>
                  <a:srgbClr val="BE573C"/>
                </a:solidFill>
              </a:defRPr>
            </a:lvl3pPr>
            <a:lvl4pPr>
              <a:defRPr sz="1350" b="1">
                <a:solidFill>
                  <a:srgbClr val="BE573C"/>
                </a:solidFill>
              </a:defRPr>
            </a:lvl4pPr>
            <a:lvl5pPr>
              <a:defRPr sz="1350" b="1">
                <a:solidFill>
                  <a:srgbClr val="BE573C"/>
                </a:solidFill>
              </a:defRPr>
            </a:lvl5pPr>
            <a:lvl6pPr>
              <a:defRPr sz="1350" b="1">
                <a:solidFill>
                  <a:srgbClr val="BE573C"/>
                </a:solidFill>
              </a:defRPr>
            </a:lvl6pPr>
            <a:lvl7pPr>
              <a:defRPr sz="1350" b="1">
                <a:solidFill>
                  <a:srgbClr val="BE573C"/>
                </a:solidFill>
              </a:defRPr>
            </a:lvl7pPr>
            <a:lvl8pPr>
              <a:defRPr sz="1350" b="1">
                <a:solidFill>
                  <a:srgbClr val="BE573C"/>
                </a:solidFill>
              </a:defRPr>
            </a:lvl8pPr>
            <a:lvl9pPr>
              <a:defRPr sz="1350" b="1">
                <a:solidFill>
                  <a:srgbClr val="BE573C"/>
                </a:solidFill>
              </a:defRPr>
            </a:lvl9pPr>
          </a:lstStyle>
          <a:p xmlns:a="http://schemas.openxmlformats.org/drawingml/2006/main">
            <a:pPr>
              <a:defRPr sz="1350" b="1">
                <a:solidFill>
                  <a:srgbClr val="BE573C"/>
                </a:solidFill>
              </a:defRPr>
            </a:pPr>
            <a:r>
              <a:rPr sz="1350" b="1">
                <a:solidFill>
                  <a:srgbClr val="BE573C"/>
                </a:solidFill>
              </a:rPr>
              <a:t>CENTRAL CALENDAR MANAGEMENT: NOT VERIFIED</a:t>
            </a:r>
          </a:p>
        </p:txBody>
      </p:sp>
    </p:spTree>
    <p:extLst>
      <p:ext uri="{BB962C8B-B14F-4D97-AF65-F5344CB8AC3E}">
        <p14:creationId xmlns:p14="http://schemas.microsoft.com/office/powerpoint/2010/main" val="729003055"/>
      </p:ext>
    </p:extLst>
  </p:cSld>
</p:sld>
</file>

<file path=ppt/slides/slide12.xml><?xml version="1.0" encoding="utf-8"?>
<p:sld xmlns:p="http://schemas.openxmlformats.org/presentationml/2006/main">
  <p:cSld>
    <p:bg>
      <p:bgPr>
        <a:solidFill xmlns:a="http://schemas.openxmlformats.org/drawingml/2006/main">
          <a:srgbClr val="F5F3ED"/>
        </a:solidFill>
      </p:bgPr>
    </p:bg>
    <p:spTree>
      <p:nvGrpSpPr>
        <p:cNvPr id="1" name=""/>
        <p:cNvGrpSpPr/>
        <p:nvPr/>
      </p:nvGrpSpPr>
      <p:grpSpPr>
        <a:xfrm xmlns:a="http://schemas.openxmlformats.org/drawingml/2006/main"/>
      </p:grpSpPr>
      <p:sp>
        <p:nvSpPr>
          <p:cNvPr id="15" name="VIENNA, AUSTRIA">
            <a:extLst xmlns:a="http://schemas.openxmlformats.org/drawingml/2006/main">
              <a:ext uri="{FF2B5EF4-FFF2-40B4-BE49-F238E27FC236}">
                <a16:creationId xmlns:a16="http://schemas.microsoft.com/office/drawing/2014/main" id="{EE6BB8B9-B2D9-4B21-A40F-62850C0A94E2}"/>
              </a:ext>
            </a:extLst>
          </p:cNvPr>
          <p:cNvSpPr>
            <a:spLocks xmlns:a="http://schemas.openxmlformats.org/drawingml/2006/main" noGrp="1"/>
          </p:cNvSpPr>
          <p:nvPr/>
        </p:nvSpPr>
        <p:spPr>
          <a:xfrm xmlns:a="http://schemas.openxmlformats.org/drawingml/2006/main">
            <a:off x="685800" y="400050"/>
            <a:ext cx="13335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50" b="1">
                <a:solidFill>
                  <a:srgbClr val="61716B"/>
                </a:solidFill>
                <a:latin typeface="Helvetica Neue"/>
                <a:ea typeface="Helvetica Neue"/>
                <a:cs typeface="Helvetica Neue"/>
              </a:defRPr>
            </a:pPr>
            <a:r>
              <a:rPr sz="1350" b="1">
                <a:solidFill>
                  <a:srgbClr val="61716B"/>
                </a:solidFill>
                <a:latin typeface="Helvetica Neue"/>
                <a:ea typeface="Helvetica Neue"/>
                <a:cs typeface="Helvetica Neue"/>
              </a:rPr>
              <a:t>VIENNA, AUSTRIA</a:t>
            </a:r>
          </a:p>
        </p:txBody>
      </p:sp>
      <p:sp>
        <p:nvSpPr>
          <p:cNvPr id="2" name="MuseumsQuartier: shared space with a clear op">
            <a:extLst xmlns:a="http://schemas.openxmlformats.org/drawingml/2006/main">
              <a:ext uri="{FF2B5EF4-FFF2-40B4-BE49-F238E27FC236}">
                <a16:creationId xmlns:a16="http://schemas.microsoft.com/office/drawing/2014/main" id="{F4DC9C0C-F788-4CF7-B3C1-4FDBFC33E827}"/>
              </a:ext>
            </a:extLst>
          </p:cNvPr>
          <p:cNvSpPr>
            <a:spLocks xmlns:a="http://schemas.openxmlformats.org/drawingml/2006/main" noGrp="1"/>
          </p:cNvSpPr>
          <p:nvPr/>
        </p:nvSpPr>
        <p:spPr>
          <a:xfrm xmlns:a="http://schemas.openxmlformats.org/drawingml/2006/main">
            <a:off x="685800" y="914400"/>
            <a:ext cx="13868400"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900" b="1">
                <a:solidFill>
                  <a:srgbClr val="173D35"/>
                </a:solidFill>
                <a:latin typeface="Helvetica Neue"/>
                <a:ea typeface="Helvetica Neue"/>
                <a:cs typeface="Helvetica Neue"/>
              </a:defRPr>
            </a:pPr>
            <a:r>
              <a:rPr sz="3900" b="1">
                <a:solidFill>
                  <a:srgbClr val="173D35"/>
                </a:solidFill>
                <a:latin typeface="Helvetica Neue"/>
                <a:ea typeface="Helvetica Neue"/>
                <a:cs typeface="Helvetica Neue"/>
              </a:rPr>
              <a:t>MuseumsQuartier: shared space with a clear operator</a:t>
            </a:r>
          </a:p>
        </p:txBody>
      </p:sp>
      <p:sp>
        <p:nvSpPr>
          <p:cNvPr id="3" name="10">
            <a:extLst xmlns:a="http://schemas.openxmlformats.org/drawingml/2006/main">
              <a:ext uri="{FF2B5EF4-FFF2-40B4-BE49-F238E27FC236}">
                <a16:creationId xmlns:a16="http://schemas.microsoft.com/office/drawing/2014/main" id="{20FCADF2-4750-447B-BCF0-E98FFB388352}"/>
              </a:ext>
            </a:extLst>
          </p:cNvPr>
          <p:cNvSpPr>
            <a:spLocks xmlns:a="http://schemas.openxmlformats.org/drawingml/2006/main" noGrp="1"/>
          </p:cNvSpPr>
          <p:nvPr/>
        </p:nvSpPr>
        <p:spPr>
          <a:xfrm xmlns:a="http://schemas.openxmlformats.org/drawingml/2006/main">
            <a:off x="14097000" y="8105775"/>
            <a:ext cx="457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275" b="0">
                <a:solidFill>
                  <a:srgbClr val="61716B"/>
                </a:solidFill>
                <a:latin typeface="Helvetica Neue"/>
                <a:ea typeface="Helvetica Neue"/>
                <a:cs typeface="Helvetica Neue"/>
              </a:defRPr>
            </a:pPr>
            <a:r>
              <a:rPr sz="1275" b="0">
                <a:solidFill>
                  <a:srgbClr val="61716B"/>
                </a:solidFill>
                <a:latin typeface="Helvetica Neue"/>
                <a:ea typeface="Helvetica Neue"/>
                <a:cs typeface="Helvetica Neue"/>
              </a:rPr>
              <a:t>12</a:t>
            </a:r>
          </a:p>
        </p:txBody>
      </p:sp>
      <p:pic>
        <p:nvPicPr>
          <p:cNvPr id="18" name="">
            <a:extLst xmlns:a="http://schemas.openxmlformats.org/drawingml/2006/main">
              <a:ext uri="{FF2B5EF4-FFF2-40B4-BE49-F238E27FC236}">
                <a16:creationId xmlns:a16="http://schemas.microsoft.com/office/drawing/2014/main" id="{8E6E74F3-636A-47A2-A55B-DA603AF617F2}"/>
              </a:ext>
            </a:extLst>
          </p:cNvPr>
          <p:cNvPicPr>
            <a:picLocks xmlns:a="http://schemas.openxmlformats.org/drawingml/2006/main" noChangeAspect="1"/>
          </p:cNvPicPr>
          <p:nvPr/>
        </p:nvPicPr>
        <p:blipFill>
          <a:blip xmlns:r="http://schemas.openxmlformats.org/officeDocument/2006/relationships" xmlns:a="http://schemas.openxmlformats.org/drawingml/2006/main" r:embed="Rc64670d6bdc2450a"/>
          <a:srcRect xmlns:a="http://schemas.openxmlformats.org/drawingml/2006/main" l="13208" t="0" r="13208" b="0"/>
          <a:stretch xmlns:a="http://schemas.openxmlformats.org/drawingml/2006/main">
            <a:fillRect l="0" t="0" r="0" b="0"/>
          </a:stretch>
        </p:blipFill>
        <p:spPr>
          <a:xfrm xmlns:a="http://schemas.openxmlformats.org/drawingml/2006/main">
            <a:off x="685800" y="2266950"/>
            <a:ext cx="4953000" cy="5048250"/>
          </a:xfrm>
          <a:prstGeom xmlns:a="http://schemas.openxmlformats.org/drawingml/2006/main" prst="rect">
            <a:avLst/>
          </a:prstGeom>
        </p:spPr>
      </p:pic>
      <p:sp>
        <p:nvSpPr>
          <p:cNvPr id="5" name="Governance and operations">
            <a:extLst xmlns:a="http://schemas.openxmlformats.org/drawingml/2006/main">
              <a:ext uri="{FF2B5EF4-FFF2-40B4-BE49-F238E27FC236}">
                <a16:creationId xmlns:a16="http://schemas.microsoft.com/office/drawing/2014/main" id="{2D33DAE4-F688-451B-94F9-E7374F4965A8}"/>
              </a:ext>
            </a:extLst>
          </p:cNvPr>
          <p:cNvSpPr>
            <a:spLocks xmlns:a="http://schemas.openxmlformats.org/drawingml/2006/main" noGrp="1"/>
          </p:cNvSpPr>
          <p:nvPr/>
        </p:nvSpPr>
        <p:spPr>
          <a:xfrm xmlns:a="http://schemas.openxmlformats.org/drawingml/2006/main">
            <a:off x="6191250" y="2266950"/>
            <a:ext cx="39052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875" b="1">
                <a:solidFill>
                  <a:srgbClr val="BE573C"/>
                </a:solidFill>
                <a:latin typeface="Helvetica Neue"/>
                <a:ea typeface="Helvetica Neue"/>
                <a:cs typeface="Helvetica Neue"/>
              </a:defRPr>
            </a:pPr>
            <a:r>
              <a:rPr sz="1875" b="1">
                <a:solidFill>
                  <a:srgbClr val="BE573C"/>
                </a:solidFill>
                <a:latin typeface="Helvetica Neue"/>
                <a:ea typeface="Helvetica Neue"/>
                <a:cs typeface="Helvetica Neue"/>
              </a:rPr>
              <a:t>Governance and operations</a:t>
            </a:r>
          </a:p>
        </p:txBody>
      </p:sp>
      <p:sp>
        <p:nvSpPr>
          <p:cNvPr id="6" name="MQ E+B manages the site. Ownership: Austria 7">
            <a:extLst xmlns:a="http://schemas.openxmlformats.org/drawingml/2006/main">
              <a:ext uri="{FF2B5EF4-FFF2-40B4-BE49-F238E27FC236}">
                <a16:creationId xmlns:a16="http://schemas.microsoft.com/office/drawing/2014/main" id="{9D271E99-9A3C-4209-8918-CAB10D7C7A7B}"/>
              </a:ext>
            </a:extLst>
          </p:cNvPr>
          <p:cNvSpPr>
            <a:spLocks xmlns:a="http://schemas.openxmlformats.org/drawingml/2006/main" noGrp="1"/>
          </p:cNvSpPr>
          <p:nvPr/>
        </p:nvSpPr>
        <p:spPr>
          <a:xfrm xmlns:a="http://schemas.openxmlformats.org/drawingml/2006/main">
            <a:off x="6191250" y="2743200"/>
            <a:ext cx="3905250" cy="2095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025" b="0">
                <a:solidFill>
                  <a:srgbClr val="173D35"/>
                </a:solidFill>
                <a:latin typeface="Helvetica Neue"/>
                <a:ea typeface="Helvetica Neue"/>
                <a:cs typeface="Helvetica Neue"/>
              </a:defRPr>
            </a:pPr>
            <a:r>
              <a:rPr sz="2025" b="0">
                <a:solidFill>
                  <a:srgbClr val="173D35"/>
                </a:solidFill>
                <a:latin typeface="Helvetica Neue"/>
                <a:ea typeface="Helvetica Neue"/>
                <a:cs typeface="Helvetica Neue"/>
              </a:rPr>
              <a:t>MQ E+B manages the site. Ownership: Austria 75%, Vienna 25%. A rental team coordinates event space and services.</a:t>
            </a:r>
          </a:p>
        </p:txBody>
      </p:sp>
      <p:sp>
        <p:nvSpPr>
          <p:cNvPr id="7" name="Calendar and programming">
            <a:extLst xmlns:a="http://schemas.openxmlformats.org/drawingml/2006/main">
              <a:ext uri="{FF2B5EF4-FFF2-40B4-BE49-F238E27FC236}">
                <a16:creationId xmlns:a16="http://schemas.microsoft.com/office/drawing/2014/main" id="{150116C2-5394-4B76-B46C-4B4857A45A68}"/>
              </a:ext>
            </a:extLst>
          </p:cNvPr>
          <p:cNvSpPr>
            <a:spLocks xmlns:a="http://schemas.openxmlformats.org/drawingml/2006/main" noGrp="1"/>
          </p:cNvSpPr>
          <p:nvPr/>
        </p:nvSpPr>
        <p:spPr>
          <a:xfrm xmlns:a="http://schemas.openxmlformats.org/drawingml/2006/main">
            <a:off x="10572750" y="2266950"/>
            <a:ext cx="39052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875" b="1">
                <a:solidFill>
                  <a:srgbClr val="BE573C"/>
                </a:solidFill>
                <a:latin typeface="Helvetica Neue"/>
                <a:ea typeface="Helvetica Neue"/>
                <a:cs typeface="Helvetica Neue"/>
              </a:defRPr>
            </a:pPr>
            <a:r>
              <a:rPr sz="1875" b="1">
                <a:solidFill>
                  <a:srgbClr val="BE573C"/>
                </a:solidFill>
                <a:latin typeface="Helvetica Neue"/>
                <a:ea typeface="Helvetica Neue"/>
                <a:cs typeface="Helvetica Neue"/>
              </a:rPr>
              <a:t>Calendar and programming</a:t>
            </a:r>
          </a:p>
        </p:txBody>
      </p:sp>
      <p:sp>
        <p:nvSpPr>
          <p:cNvPr id="8" name="Public event listings sit alongside venue inq">
            <a:extLst xmlns:a="http://schemas.openxmlformats.org/drawingml/2006/main">
              <a:ext uri="{FF2B5EF4-FFF2-40B4-BE49-F238E27FC236}">
                <a16:creationId xmlns:a16="http://schemas.microsoft.com/office/drawing/2014/main" id="{FCE9C1BE-5187-4E5B-9F8B-A7594BAE7EAF}"/>
              </a:ext>
            </a:extLst>
          </p:cNvPr>
          <p:cNvSpPr>
            <a:spLocks xmlns:a="http://schemas.openxmlformats.org/drawingml/2006/main" noGrp="1"/>
          </p:cNvSpPr>
          <p:nvPr/>
        </p:nvSpPr>
        <p:spPr>
          <a:xfrm xmlns:a="http://schemas.openxmlformats.org/drawingml/2006/main">
            <a:off x="10572750" y="2743200"/>
            <a:ext cx="3905250" cy="2095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025" b="0">
                <a:solidFill>
                  <a:srgbClr val="173D35"/>
                </a:solidFill>
                <a:latin typeface="Helvetica Neue"/>
                <a:ea typeface="Helvetica Neue"/>
                <a:cs typeface="Helvetica Neue"/>
              </a:defRPr>
            </a:pPr>
            <a:r>
              <a:rPr sz="2025" b="0">
                <a:solidFill>
                  <a:srgbClr val="173D35"/>
                </a:solidFill>
                <a:latin typeface="Helvetica Neue"/>
                <a:ea typeface="Helvetica Neue"/>
                <a:cs typeface="Helvetica Neue"/>
              </a:rPr>
              <a:t>Public event listings sit alongside venue inquiries. MQ Summer Stage includes concerts, literature and outdoor film.</a:t>
            </a:r>
          </a:p>
        </p:txBody>
      </p:sp>
      <p:sp>
        <p:nvSpPr>
          <p:cNvPr id="9" name="Funding and incentives">
            <a:extLst xmlns:a="http://schemas.openxmlformats.org/drawingml/2006/main">
              <a:ext uri="{FF2B5EF4-FFF2-40B4-BE49-F238E27FC236}">
                <a16:creationId xmlns:a16="http://schemas.microsoft.com/office/drawing/2014/main" id="{468D6327-11AC-4640-9F93-D4D52A6A4490}"/>
              </a:ext>
            </a:extLst>
          </p:cNvPr>
          <p:cNvSpPr>
            <a:spLocks xmlns:a="http://schemas.openxmlformats.org/drawingml/2006/main" noGrp="1"/>
          </p:cNvSpPr>
          <p:nvPr/>
        </p:nvSpPr>
        <p:spPr>
          <a:xfrm xmlns:a="http://schemas.openxmlformats.org/drawingml/2006/main">
            <a:off x="6191250" y="4924425"/>
            <a:ext cx="39052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875" b="1">
                <a:solidFill>
                  <a:srgbClr val="BE573C"/>
                </a:solidFill>
                <a:latin typeface="Helvetica Neue"/>
                <a:ea typeface="Helvetica Neue"/>
                <a:cs typeface="Helvetica Neue"/>
              </a:defRPr>
            </a:pPr>
            <a:r>
              <a:rPr sz="1875" b="1">
                <a:solidFill>
                  <a:srgbClr val="BE573C"/>
                </a:solidFill>
                <a:latin typeface="Helvetica Neue"/>
                <a:ea typeface="Helvetica Neue"/>
                <a:cs typeface="Helvetica Neue"/>
              </a:rPr>
              <a:t>Funding and incentives</a:t>
            </a:r>
          </a:p>
        </p:txBody>
      </p:sp>
      <p:sp>
        <p:nvSpPr>
          <p:cNvPr id="10" name="Federal operating support and own revenues, i">
            <a:extLst xmlns:a="http://schemas.openxmlformats.org/drawingml/2006/main">
              <a:ext uri="{FF2B5EF4-FFF2-40B4-BE49-F238E27FC236}">
                <a16:creationId xmlns:a16="http://schemas.microsoft.com/office/drawing/2014/main" id="{2B123267-2390-4592-BDEA-97E007237568}"/>
              </a:ext>
            </a:extLst>
          </p:cNvPr>
          <p:cNvSpPr>
            <a:spLocks xmlns:a="http://schemas.openxmlformats.org/drawingml/2006/main" noGrp="1"/>
          </p:cNvSpPr>
          <p:nvPr/>
        </p:nvSpPr>
        <p:spPr>
          <a:xfrm xmlns:a="http://schemas.openxmlformats.org/drawingml/2006/main">
            <a:off x="6191250" y="5400675"/>
            <a:ext cx="3905250" cy="2095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025" b="0">
                <a:solidFill>
                  <a:srgbClr val="173D35"/>
                </a:solidFill>
                <a:latin typeface="Helvetica Neue"/>
                <a:ea typeface="Helvetica Neue"/>
                <a:cs typeface="Helvetica Neue"/>
              </a:defRPr>
            </a:pPr>
            <a:r>
              <a:rPr sz="2025" b="0">
                <a:solidFill>
                  <a:srgbClr val="173D35"/>
                </a:solidFill>
                <a:latin typeface="Helvetica Neue"/>
                <a:ea typeface="Helvetica Neue"/>
                <a:cs typeface="Helvetica Neue"/>
              </a:rPr>
              <a:t>Federal operating support and own revenues, including rentals. Inferred benefit: shared marketing and event packages.</a:t>
            </a:r>
          </a:p>
        </p:txBody>
      </p:sp>
      <p:sp>
        <p:nvSpPr>
          <p:cNvPr id="11" name="Lesson for Balboa">
            <a:extLst xmlns:a="http://schemas.openxmlformats.org/drawingml/2006/main">
              <a:ext uri="{FF2B5EF4-FFF2-40B4-BE49-F238E27FC236}">
                <a16:creationId xmlns:a16="http://schemas.microsoft.com/office/drawing/2014/main" id="{157DFCA9-8B79-4580-9096-10454AB65855}"/>
              </a:ext>
            </a:extLst>
          </p:cNvPr>
          <p:cNvSpPr>
            <a:spLocks xmlns:a="http://schemas.openxmlformats.org/drawingml/2006/main" noGrp="1"/>
          </p:cNvSpPr>
          <p:nvPr/>
        </p:nvSpPr>
        <p:spPr>
          <a:xfrm xmlns:a="http://schemas.openxmlformats.org/drawingml/2006/main">
            <a:off x="10572750" y="4924425"/>
            <a:ext cx="39052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875" b="1">
                <a:solidFill>
                  <a:srgbClr val="BE573C"/>
                </a:solidFill>
                <a:latin typeface="Helvetica Neue"/>
                <a:ea typeface="Helvetica Neue"/>
                <a:cs typeface="Helvetica Neue"/>
              </a:defRPr>
            </a:pPr>
            <a:r>
              <a:rPr sz="1875" b="1">
                <a:solidFill>
                  <a:srgbClr val="BE573C"/>
                </a:solidFill>
                <a:latin typeface="Helvetica Neue"/>
                <a:ea typeface="Helvetica Neue"/>
                <a:cs typeface="Helvetica Neue"/>
              </a:rPr>
              <a:t>Lesson for Balboa</a:t>
            </a:r>
          </a:p>
        </p:txBody>
      </p:sp>
      <p:sp>
        <p:nvSpPr>
          <p:cNvPr id="12" name="Package indoor and outdoor experiences with s">
            <a:extLst xmlns:a="http://schemas.openxmlformats.org/drawingml/2006/main">
              <a:ext uri="{FF2B5EF4-FFF2-40B4-BE49-F238E27FC236}">
                <a16:creationId xmlns:a16="http://schemas.microsoft.com/office/drawing/2014/main" id="{BA610970-8FFD-479F-BBBB-FC9F0C7C02E6}"/>
              </a:ext>
            </a:extLst>
          </p:cNvPr>
          <p:cNvSpPr>
            <a:spLocks xmlns:a="http://schemas.openxmlformats.org/drawingml/2006/main" noGrp="1"/>
          </p:cNvSpPr>
          <p:nvPr/>
        </p:nvSpPr>
        <p:spPr>
          <a:xfrm xmlns:a="http://schemas.openxmlformats.org/drawingml/2006/main">
            <a:off x="10572750" y="5400675"/>
            <a:ext cx="3905250" cy="2095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025" b="0">
                <a:solidFill>
                  <a:srgbClr val="173D35"/>
                </a:solidFill>
                <a:latin typeface="Helvetica Neue"/>
                <a:ea typeface="Helvetica Neue"/>
                <a:cs typeface="Helvetica Neue"/>
              </a:defRPr>
            </a:pPr>
            <a:r>
              <a:rPr sz="2025" b="0">
                <a:solidFill>
                  <a:srgbClr val="173D35"/>
                </a:solidFill>
                <a:latin typeface="Helvetica Neue"/>
                <a:ea typeface="Helvetica Neue"/>
                <a:cs typeface="Helvetica Neue"/>
              </a:rPr>
              <a:t>Package indoor and outdoor experiences with site rules. Internal booking software and meeting cadence remain unverified.</a:t>
            </a:r>
          </a:p>
        </p:txBody>
      </p:sp>
      <p:sp>
        <p:nvSpPr>
          <p:cNvPr id="13" name="Primary sources: MQ organization, rentals, Su">
            <a:extLst xmlns:a="http://schemas.openxmlformats.org/drawingml/2006/main">
              <a:ext uri="{FF2B5EF4-FFF2-40B4-BE49-F238E27FC236}">
                <a16:creationId xmlns:a16="http://schemas.microsoft.com/office/drawing/2014/main" id="{CB22F4A7-8560-4A70-96C1-FB168B6DC26D}"/>
              </a:ext>
            </a:extLst>
          </p:cNvPr>
          <p:cNvSpPr>
            <a:spLocks xmlns:a="http://schemas.openxmlformats.org/drawingml/2006/main" noGrp="1"/>
          </p:cNvSpPr>
          <p:nvPr/>
        </p:nvSpPr>
        <p:spPr>
          <a:xfrm xmlns:a="http://schemas.openxmlformats.org/drawingml/2006/main">
            <a:off x="685800" y="8077200"/>
            <a:ext cx="130968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200" b="0">
                <a:solidFill>
                  <a:srgbClr val="61716B"/>
                </a:solidFill>
                <a:latin typeface="Helvetica Neue"/>
                <a:ea typeface="Helvetica Neue"/>
                <a:cs typeface="Helvetica Neue"/>
              </a:defRPr>
            </a:pPr>
            <a:r>
              <a:rPr sz="1200" b="0">
                <a:solidFill>
                  <a:srgbClr val="61716B"/>
                </a:solidFill>
                <a:latin typeface="Helvetica Neue"/>
                <a:ea typeface="Helvetica Neue"/>
                <a:cs typeface="Helvetica Neue"/>
              </a:rPr>
              <a:t>Primary sources: MQ organization, rentals, Summer Stage, Austrian funding portal. Photo: MQ / Thomas Meyer.</a:t>
            </a:r>
          </a:p>
        </p:txBody>
      </p:sp>
      <p:pic>
        <p:nvPicPr>
          <p:cNvPr id="28" name="">
            <a:extLst xmlns:a="http://schemas.openxmlformats.org/drawingml/2006/main">
              <a:ext uri="{FF2B5EF4-FFF2-40B4-BE49-F238E27FC236}">
                <a16:creationId xmlns:a16="http://schemas.microsoft.com/office/drawing/2014/main" id="{6DD8E39A-16CB-4DD6-BEAB-15135A8A5BD3}"/>
              </a:ext>
            </a:extLst>
          </p:cNvPr>
          <p:cNvPicPr>
            <a:picLocks xmlns:a="http://schemas.openxmlformats.org/drawingml/2006/main" noChangeAspect="1"/>
          </p:cNvPicPr>
          <p:nvPr/>
        </p:nvPicPr>
        <p:blipFill>
          <a:blip xmlns:r="http://schemas.openxmlformats.org/officeDocument/2006/relationships" xmlns:a="http://schemas.openxmlformats.org/drawingml/2006/main" r:embed="R58b66b5aa68d4ea5"/>
          <a:stretch xmlns:a="http://schemas.openxmlformats.org/drawingml/2006/main"/>
        </p:blipFill>
        <p:spPr>
          <a:xfrm xmlns:a="http://schemas.openxmlformats.org/drawingml/2006/main">
            <a:off x="13828698" y="333375"/>
            <a:ext cx="498505" cy="333375"/>
          </a:xfrm>
          <a:prstGeom xmlns:a="http://schemas.openxmlformats.org/drawingml/2006/main" prst="rect">
            <a:avLst/>
          </a:prstGeom>
        </p:spPr>
      </p:pic>
      <p:sp>
        <p:nvSpPr>
          <p:cNvPr id="29" name="calendar-management-status">
            <a:extLst xmlns:a="http://schemas.openxmlformats.org/drawingml/2006/main">
              <a:ext uri="{FF2B5EF4-FFF2-40B4-BE49-F238E27FC236}">
                <a16:creationId xmlns:a16="http://schemas.microsoft.com/office/drawing/2014/main" id="{D5159FB4-FBA3-47E7-A5AA-A639A18421BB}"/>
              </a:ext>
            </a:extLst>
          </p:cNvPr>
          <p:cNvSpPr>
            <a:spLocks xmlns:a="http://schemas.openxmlformats.org/drawingml/2006/main" noGrp="1"/>
          </p:cNvSpPr>
          <p:nvPr/>
        </p:nvSpPr>
        <p:spPr>
          <a:xfrm xmlns:a="http://schemas.openxmlformats.org/drawingml/2006/main">
            <a:off x="6762750" y="400050"/>
            <a:ext cx="77914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1">
                <a:solidFill>
                  <a:srgbClr val="BE573C"/>
                </a:solidFill>
              </a:defRPr>
            </a:defPPr>
            <a:lvl1pPr>
              <a:defRPr sz="1350" b="1">
                <a:solidFill>
                  <a:srgbClr val="BE573C"/>
                </a:solidFill>
              </a:defRPr>
            </a:lvl1pPr>
            <a:lvl2pPr>
              <a:defRPr sz="1350" b="1">
                <a:solidFill>
                  <a:srgbClr val="BE573C"/>
                </a:solidFill>
              </a:defRPr>
            </a:lvl2pPr>
            <a:lvl3pPr>
              <a:defRPr sz="1350" b="1">
                <a:solidFill>
                  <a:srgbClr val="BE573C"/>
                </a:solidFill>
              </a:defRPr>
            </a:lvl3pPr>
            <a:lvl4pPr>
              <a:defRPr sz="1350" b="1">
                <a:solidFill>
                  <a:srgbClr val="BE573C"/>
                </a:solidFill>
              </a:defRPr>
            </a:lvl4pPr>
            <a:lvl5pPr>
              <a:defRPr sz="1350" b="1">
                <a:solidFill>
                  <a:srgbClr val="BE573C"/>
                </a:solidFill>
              </a:defRPr>
            </a:lvl5pPr>
            <a:lvl6pPr>
              <a:defRPr sz="1350" b="1">
                <a:solidFill>
                  <a:srgbClr val="BE573C"/>
                </a:solidFill>
              </a:defRPr>
            </a:lvl6pPr>
            <a:lvl7pPr>
              <a:defRPr sz="1350" b="1">
                <a:solidFill>
                  <a:srgbClr val="BE573C"/>
                </a:solidFill>
              </a:defRPr>
            </a:lvl7pPr>
            <a:lvl8pPr>
              <a:defRPr sz="1350" b="1">
                <a:solidFill>
                  <a:srgbClr val="BE573C"/>
                </a:solidFill>
              </a:defRPr>
            </a:lvl8pPr>
            <a:lvl9pPr>
              <a:defRPr sz="1350" b="1">
                <a:solidFill>
                  <a:srgbClr val="BE573C"/>
                </a:solidFill>
              </a:defRPr>
            </a:lvl9pPr>
          </a:lstStyle>
          <a:p xmlns:a="http://schemas.openxmlformats.org/drawingml/2006/main">
            <a:pPr>
              <a:defRPr sz="1350" b="1">
                <a:solidFill>
                  <a:srgbClr val="BE573C"/>
                </a:solidFill>
              </a:defRPr>
            </a:pPr>
            <a:r>
              <a:rPr sz="1350" b="1">
                <a:solidFill>
                  <a:srgbClr val="BE573C"/>
                </a:solidFill>
              </a:rPr>
              <a:t>CENTRAL CALENDAR MANAGEMENT: NOT VERIFIED</a:t>
            </a:r>
          </a:p>
        </p:txBody>
      </p:sp>
    </p:spTree>
    <p:extLst>
      <p:ext uri="{BB962C8B-B14F-4D97-AF65-F5344CB8AC3E}">
        <p14:creationId xmlns:p14="http://schemas.microsoft.com/office/powerpoint/2010/main" val="1554500312"/>
      </p:ext>
    </p:extLst>
  </p:cSld>
</p:sld>
</file>

<file path=ppt/slides/slide13.xml><?xml version="1.0" encoding="utf-8"?>
<p:sld xmlns:p="http://schemas.openxmlformats.org/presentationml/2006/main">
  <p:cSld>
    <p:bg>
      <p:bgPr>
        <a:solidFill xmlns:a="http://schemas.openxmlformats.org/drawingml/2006/main">
          <a:srgbClr val="F5F3ED"/>
        </a:solidFill>
      </p:bgPr>
    </p:bg>
    <p:spTree>
      <p:nvGrpSpPr>
        <p:cNvPr id="1" name=""/>
        <p:cNvGrpSpPr/>
        <p:nvPr/>
      </p:nvGrpSpPr>
      <p:grpSpPr>
        <a:xfrm xmlns:a="http://schemas.openxmlformats.org/drawingml/2006/main"/>
      </p:grpSpPr>
      <p:sp>
        <p:nvSpPr>
          <p:cNvPr id="13" name="LONDON, UNITED KINGDOM">
            <a:extLst xmlns:a="http://schemas.openxmlformats.org/drawingml/2006/main">
              <a:ext uri="{FF2B5EF4-FFF2-40B4-BE49-F238E27FC236}">
                <a16:creationId xmlns:a16="http://schemas.microsoft.com/office/drawing/2014/main" id="{B68411FF-72AE-4323-AC93-D3940564AE5A}"/>
              </a:ext>
            </a:extLst>
          </p:cNvPr>
          <p:cNvSpPr>
            <a:spLocks xmlns:a="http://schemas.openxmlformats.org/drawingml/2006/main" noGrp="1"/>
          </p:cNvSpPr>
          <p:nvPr/>
        </p:nvSpPr>
        <p:spPr>
          <a:xfrm xmlns:a="http://schemas.openxmlformats.org/drawingml/2006/main">
            <a:off x="685800" y="400050"/>
            <a:ext cx="13335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50" b="1">
                <a:solidFill>
                  <a:srgbClr val="61716B"/>
                </a:solidFill>
                <a:latin typeface="Helvetica Neue"/>
                <a:ea typeface="Helvetica Neue"/>
                <a:cs typeface="Helvetica Neue"/>
              </a:defRPr>
            </a:pPr>
            <a:r>
              <a:rPr sz="1350" b="1">
                <a:solidFill>
                  <a:srgbClr val="61716B"/>
                </a:solidFill>
                <a:latin typeface="Helvetica Neue"/>
                <a:ea typeface="Helvetica Neue"/>
                <a:cs typeface="Helvetica Neue"/>
              </a:rPr>
              <a:t>LONDON, UNITED KINGDOM</a:t>
            </a:r>
          </a:p>
        </p:txBody>
      </p:sp>
      <p:sp>
        <p:nvSpPr>
          <p:cNvPr id="2" name="South Bank: institutions fund a common distri">
            <a:extLst xmlns:a="http://schemas.openxmlformats.org/drawingml/2006/main">
              <a:ext uri="{FF2B5EF4-FFF2-40B4-BE49-F238E27FC236}">
                <a16:creationId xmlns:a16="http://schemas.microsoft.com/office/drawing/2014/main" id="{DD836625-18E2-4B60-96B5-666E75263F3A}"/>
              </a:ext>
            </a:extLst>
          </p:cNvPr>
          <p:cNvSpPr>
            <a:spLocks xmlns:a="http://schemas.openxmlformats.org/drawingml/2006/main" noGrp="1"/>
          </p:cNvSpPr>
          <p:nvPr/>
        </p:nvSpPr>
        <p:spPr>
          <a:xfrm xmlns:a="http://schemas.openxmlformats.org/drawingml/2006/main">
            <a:off x="685800" y="914400"/>
            <a:ext cx="13868400"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900" b="1">
                <a:solidFill>
                  <a:srgbClr val="173D35"/>
                </a:solidFill>
                <a:latin typeface="Helvetica Neue"/>
                <a:ea typeface="Helvetica Neue"/>
                <a:cs typeface="Helvetica Neue"/>
              </a:defRPr>
            </a:pPr>
            <a:r>
              <a:rPr sz="3900" b="1">
                <a:solidFill>
                  <a:srgbClr val="173D35"/>
                </a:solidFill>
                <a:latin typeface="Helvetica Neue"/>
                <a:ea typeface="Helvetica Neue"/>
                <a:cs typeface="Helvetica Neue"/>
              </a:rPr>
              <a:t>South Bank: institutions fund a common district service</a:t>
            </a:r>
          </a:p>
        </p:txBody>
      </p:sp>
      <p:sp>
        <p:nvSpPr>
          <p:cNvPr id="3" name="11">
            <a:extLst xmlns:a="http://schemas.openxmlformats.org/drawingml/2006/main">
              <a:ext uri="{FF2B5EF4-FFF2-40B4-BE49-F238E27FC236}">
                <a16:creationId xmlns:a16="http://schemas.microsoft.com/office/drawing/2014/main" id="{951CBC21-6BC4-4B4A-95AC-714CC7B6F09C}"/>
              </a:ext>
            </a:extLst>
          </p:cNvPr>
          <p:cNvSpPr>
            <a:spLocks xmlns:a="http://schemas.openxmlformats.org/drawingml/2006/main" noGrp="1"/>
          </p:cNvSpPr>
          <p:nvPr/>
        </p:nvSpPr>
        <p:spPr>
          <a:xfrm xmlns:a="http://schemas.openxmlformats.org/drawingml/2006/main">
            <a:off x="14097000" y="8105775"/>
            <a:ext cx="457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275" b="0">
                <a:solidFill>
                  <a:srgbClr val="61716B"/>
                </a:solidFill>
                <a:latin typeface="Helvetica Neue"/>
                <a:ea typeface="Helvetica Neue"/>
                <a:cs typeface="Helvetica Neue"/>
              </a:defRPr>
            </a:pPr>
            <a:r>
              <a:rPr sz="1275" b="0">
                <a:solidFill>
                  <a:srgbClr val="61716B"/>
                </a:solidFill>
                <a:latin typeface="Helvetica Neue"/>
                <a:ea typeface="Helvetica Neue"/>
                <a:cs typeface="Helvetica Neue"/>
              </a:rPr>
              <a:t>13</a:t>
            </a:r>
          </a:p>
        </p:txBody>
      </p:sp>
      <p:pic>
        <p:nvPicPr>
          <p:cNvPr id="16" name="">
            <a:extLst xmlns:a="http://schemas.openxmlformats.org/drawingml/2006/main">
              <a:ext uri="{FF2B5EF4-FFF2-40B4-BE49-F238E27FC236}">
                <a16:creationId xmlns:a16="http://schemas.microsoft.com/office/drawing/2014/main" id="{EDE91D13-8E55-469E-95D8-DE89CFFB8A21}"/>
              </a:ext>
            </a:extLst>
          </p:cNvPr>
          <p:cNvPicPr>
            <a:picLocks xmlns:a="http://schemas.openxmlformats.org/drawingml/2006/main" noChangeAspect="1"/>
          </p:cNvPicPr>
          <p:nvPr/>
        </p:nvPicPr>
        <p:blipFill>
          <a:blip xmlns:r="http://schemas.openxmlformats.org/officeDocument/2006/relationships" xmlns:a="http://schemas.openxmlformats.org/drawingml/2006/main" r:embed="R5814cd6655b34d9e"/>
          <a:srcRect xmlns:a="http://schemas.openxmlformats.org/drawingml/2006/main" l="0" t="34628" r="0" b="34628"/>
          <a:stretch xmlns:a="http://schemas.openxmlformats.org/drawingml/2006/main">
            <a:fillRect l="0" t="0" r="0" b="0"/>
          </a:stretch>
        </p:blipFill>
        <p:spPr>
          <a:xfrm xmlns:a="http://schemas.openxmlformats.org/drawingml/2006/main">
            <a:off x="685800" y="2266950"/>
            <a:ext cx="13868400" cy="2238375"/>
          </a:xfrm>
          <a:prstGeom xmlns:a="http://schemas.openxmlformats.org/drawingml/2006/main" prst="rect">
            <a:avLst/>
          </a:prstGeom>
        </p:spPr>
      </p:pic>
      <p:sp>
        <p:nvSpPr>
          <p:cNvPr id="5" name="Governance and funding">
            <a:extLst xmlns:a="http://schemas.openxmlformats.org/drawingml/2006/main">
              <a:ext uri="{FF2B5EF4-FFF2-40B4-BE49-F238E27FC236}">
                <a16:creationId xmlns:a16="http://schemas.microsoft.com/office/drawing/2014/main" id="{27B0AC2C-C6EF-489A-8354-8FD47E5F331E}"/>
              </a:ext>
            </a:extLst>
          </p:cNvPr>
          <p:cNvSpPr>
            <a:spLocks xmlns:a="http://schemas.openxmlformats.org/drawingml/2006/main" noGrp="1"/>
          </p:cNvSpPr>
          <p:nvPr/>
        </p:nvSpPr>
        <p:spPr>
          <a:xfrm xmlns:a="http://schemas.openxmlformats.org/drawingml/2006/main">
            <a:off x="685800" y="4905375"/>
            <a:ext cx="414337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875" b="1">
                <a:solidFill>
                  <a:srgbClr val="BE573C"/>
                </a:solidFill>
                <a:latin typeface="Helvetica Neue"/>
                <a:ea typeface="Helvetica Neue"/>
                <a:cs typeface="Helvetica Neue"/>
              </a:defRPr>
            </a:pPr>
            <a:r>
              <a:rPr sz="1875" b="1">
                <a:solidFill>
                  <a:srgbClr val="BE573C"/>
                </a:solidFill>
                <a:latin typeface="Helvetica Neue"/>
                <a:ea typeface="Helvetica Neue"/>
                <a:cs typeface="Helvetica Neue"/>
              </a:rPr>
              <a:t>Governance and funding</a:t>
            </a:r>
          </a:p>
        </p:txBody>
      </p:sp>
      <p:sp>
        <p:nvSpPr>
          <p:cNvPr id="6" name="A business board governs the BID. SBEG delive">
            <a:extLst xmlns:a="http://schemas.openxmlformats.org/drawingml/2006/main">
              <a:ext uri="{FF2B5EF4-FFF2-40B4-BE49-F238E27FC236}">
                <a16:creationId xmlns:a16="http://schemas.microsoft.com/office/drawing/2014/main" id="{57B9A10A-D245-40B3-B810-61B7884E2527}"/>
              </a:ext>
            </a:extLst>
          </p:cNvPr>
          <p:cNvSpPr>
            <a:spLocks xmlns:a="http://schemas.openxmlformats.org/drawingml/2006/main" noGrp="1"/>
          </p:cNvSpPr>
          <p:nvPr/>
        </p:nvSpPr>
        <p:spPr>
          <a:xfrm xmlns:a="http://schemas.openxmlformats.org/drawingml/2006/main">
            <a:off x="685800" y="5381625"/>
            <a:ext cx="4143375" cy="2095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025" b="0">
                <a:solidFill>
                  <a:srgbClr val="173D35"/>
                </a:solidFill>
                <a:latin typeface="Helvetica Neue"/>
                <a:ea typeface="Helvetica Neue"/>
                <a:cs typeface="Helvetica Neue"/>
              </a:defRPr>
            </a:pPr>
            <a:r>
              <a:rPr sz="2025" b="0">
                <a:solidFill>
                  <a:srgbClr val="173D35"/>
                </a:solidFill>
                <a:latin typeface="Helvetica Neue"/>
                <a:ea typeface="Helvetica Neue"/>
                <a:cs typeface="Helvetica Neue"/>
              </a:rPr>
              <a:t>A business board governs the BID. SBEG delivers services. A voted levy funds shared work, with charitable relief.</a:t>
            </a:r>
          </a:p>
        </p:txBody>
      </p:sp>
      <p:sp>
        <p:nvSpPr>
          <p:cNvPr id="7" name="Coordination and discovery">
            <a:extLst xmlns:a="http://schemas.openxmlformats.org/drawingml/2006/main">
              <a:ext uri="{FF2B5EF4-FFF2-40B4-BE49-F238E27FC236}">
                <a16:creationId xmlns:a16="http://schemas.microsoft.com/office/drawing/2014/main" id="{AFBB71AC-3E40-423F-A1BB-4000D38AAD85}"/>
              </a:ext>
            </a:extLst>
          </p:cNvPr>
          <p:cNvSpPr>
            <a:spLocks xmlns:a="http://schemas.openxmlformats.org/drawingml/2006/main" noGrp="1"/>
          </p:cNvSpPr>
          <p:nvPr/>
        </p:nvSpPr>
        <p:spPr>
          <a:xfrm xmlns:a="http://schemas.openxmlformats.org/drawingml/2006/main">
            <a:off x="5381625" y="4905375"/>
            <a:ext cx="433387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875" b="1">
                <a:solidFill>
                  <a:srgbClr val="BE573C"/>
                </a:solidFill>
                <a:latin typeface="Helvetica Neue"/>
                <a:ea typeface="Helvetica Neue"/>
                <a:cs typeface="Helvetica Neue"/>
              </a:defRPr>
            </a:pPr>
            <a:r>
              <a:rPr sz="1875" b="1">
                <a:solidFill>
                  <a:srgbClr val="BE573C"/>
                </a:solidFill>
                <a:latin typeface="Helvetica Neue"/>
                <a:ea typeface="Helvetica Neue"/>
                <a:cs typeface="Helvetica Neue"/>
              </a:rPr>
              <a:t>Coordination and discovery</a:t>
            </a:r>
          </a:p>
        </p:txBody>
      </p:sp>
      <p:sp>
        <p:nvSpPr>
          <p:cNvPr id="8" name="Place-management partnerships support the pub">
            <a:extLst xmlns:a="http://schemas.openxmlformats.org/drawingml/2006/main">
              <a:ext uri="{FF2B5EF4-FFF2-40B4-BE49-F238E27FC236}">
                <a16:creationId xmlns:a16="http://schemas.microsoft.com/office/drawing/2014/main" id="{35B63195-72F5-4853-AC3E-0E98914A7855}"/>
              </a:ext>
            </a:extLst>
          </p:cNvPr>
          <p:cNvSpPr>
            <a:spLocks xmlns:a="http://schemas.openxmlformats.org/drawingml/2006/main" noGrp="1"/>
          </p:cNvSpPr>
          <p:nvPr/>
        </p:nvSpPr>
        <p:spPr>
          <a:xfrm xmlns:a="http://schemas.openxmlformats.org/drawingml/2006/main">
            <a:off x="5381625" y="5381625"/>
            <a:ext cx="4333875" cy="2095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025" b="0">
                <a:solidFill>
                  <a:srgbClr val="173D35"/>
                </a:solidFill>
                <a:latin typeface="Helvetica Neue"/>
                <a:ea typeface="Helvetica Neue"/>
                <a:cs typeface="Helvetica Neue"/>
              </a:defRPr>
            </a:pPr>
            <a:r>
              <a:rPr sz="2025" b="0">
                <a:solidFill>
                  <a:srgbClr val="173D35"/>
                </a:solidFill>
                <a:latin typeface="Helvetica Neue"/>
                <a:ea typeface="Helvetica Neue"/>
                <a:cs typeface="Helvetica Neue"/>
              </a:rPr>
              <a:t>Place-management partnerships support the public realm. South Bank London aggregates listings such as film festivals, theatre and exhibitions.</a:t>
            </a:r>
          </a:p>
        </p:txBody>
      </p:sp>
      <p:sp>
        <p:nvSpPr>
          <p:cNvPr id="9" name="Inferred benefit and lesson">
            <a:extLst xmlns:a="http://schemas.openxmlformats.org/drawingml/2006/main">
              <a:ext uri="{FF2B5EF4-FFF2-40B4-BE49-F238E27FC236}">
                <a16:creationId xmlns:a16="http://schemas.microsoft.com/office/drawing/2014/main" id="{B7EF9B5D-F324-445D-A457-724C66E37FC0}"/>
              </a:ext>
            </a:extLst>
          </p:cNvPr>
          <p:cNvSpPr>
            <a:spLocks xmlns:a="http://schemas.openxmlformats.org/drawingml/2006/main" noGrp="1"/>
          </p:cNvSpPr>
          <p:nvPr/>
        </p:nvSpPr>
        <p:spPr>
          <a:xfrm xmlns:a="http://schemas.openxmlformats.org/drawingml/2006/main">
            <a:off x="10382250" y="4905375"/>
            <a:ext cx="41719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875" b="1">
                <a:solidFill>
                  <a:srgbClr val="BE573C"/>
                </a:solidFill>
                <a:latin typeface="Helvetica Neue"/>
                <a:ea typeface="Helvetica Neue"/>
                <a:cs typeface="Helvetica Neue"/>
              </a:defRPr>
            </a:pPr>
            <a:r>
              <a:rPr sz="1875" b="1">
                <a:solidFill>
                  <a:srgbClr val="BE573C"/>
                </a:solidFill>
                <a:latin typeface="Helvetica Neue"/>
                <a:ea typeface="Helvetica Neue"/>
                <a:cs typeface="Helvetica Neue"/>
              </a:rPr>
              <a:t>Inferred benefit and lesson</a:t>
            </a:r>
          </a:p>
        </p:txBody>
      </p:sp>
      <p:sp>
        <p:nvSpPr>
          <p:cNvPr id="10" name="Marketing, security and insight make the comm">
            <a:extLst xmlns:a="http://schemas.openxmlformats.org/drawingml/2006/main">
              <a:ext uri="{FF2B5EF4-FFF2-40B4-BE49-F238E27FC236}">
                <a16:creationId xmlns:a16="http://schemas.microsoft.com/office/drawing/2014/main" id="{1243816F-065A-4EC3-91C7-7A0CD7A9F57C}"/>
              </a:ext>
            </a:extLst>
          </p:cNvPr>
          <p:cNvSpPr>
            <a:spLocks xmlns:a="http://schemas.openxmlformats.org/drawingml/2006/main" noGrp="1"/>
          </p:cNvSpPr>
          <p:nvPr/>
        </p:nvSpPr>
        <p:spPr>
          <a:xfrm xmlns:a="http://schemas.openxmlformats.org/drawingml/2006/main">
            <a:off x="10382250" y="5381625"/>
            <a:ext cx="4171950" cy="2095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025" b="0">
                <a:solidFill>
                  <a:srgbClr val="173D35"/>
                </a:solidFill>
                <a:latin typeface="Helvetica Neue"/>
                <a:ea typeface="Helvetica Neue"/>
                <a:cs typeface="Helvetica Neue"/>
              </a:defRPr>
            </a:pPr>
            <a:r>
              <a:rPr sz="2025" b="0">
                <a:solidFill>
                  <a:srgbClr val="173D35"/>
                </a:solidFill>
                <a:latin typeface="Helvetica Neue"/>
                <a:ea typeface="Helvetica Neue"/>
                <a:cs typeface="Helvetica Neue"/>
              </a:rPr>
              <a:t>Marketing, security and insight make the common service tangible. Balboa can adopt a member compact. A UK levy is not directly transferable.</a:t>
            </a:r>
          </a:p>
        </p:txBody>
      </p:sp>
      <p:sp>
        <p:nvSpPr>
          <p:cNvPr id="11" name="Public listings are verified. A common intern">
            <a:extLst xmlns:a="http://schemas.openxmlformats.org/drawingml/2006/main">
              <a:ext uri="{FF2B5EF4-FFF2-40B4-BE49-F238E27FC236}">
                <a16:creationId xmlns:a16="http://schemas.microsoft.com/office/drawing/2014/main" id="{9B9B7D6B-9AA1-40DB-A118-D269FBE647ED}"/>
              </a:ext>
            </a:extLst>
          </p:cNvPr>
          <p:cNvSpPr>
            <a:spLocks xmlns:a="http://schemas.openxmlformats.org/drawingml/2006/main" noGrp="1"/>
          </p:cNvSpPr>
          <p:nvPr/>
        </p:nvSpPr>
        <p:spPr>
          <a:xfrm xmlns:a="http://schemas.openxmlformats.org/drawingml/2006/main">
            <a:off x="685800" y="8077200"/>
            <a:ext cx="130968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200" b="0">
                <a:solidFill>
                  <a:srgbClr val="61716B"/>
                </a:solidFill>
                <a:latin typeface="Helvetica Neue"/>
                <a:ea typeface="Helvetica Neue"/>
                <a:cs typeface="Helvetica Neue"/>
              </a:defRPr>
            </a:pPr>
            <a:r>
              <a:rPr sz="1200" b="0">
                <a:solidFill>
                  <a:srgbClr val="61716B"/>
                </a:solidFill>
                <a:latin typeface="Helvetica Neue"/>
                <a:ea typeface="Helvetica Neue"/>
                <a:cs typeface="Helvetica Neue"/>
              </a:rPr>
              <a:t>Public listings are verified. A common internal event calendar and its vendor are not. Photo: South Bank London / Naomi (site credit).</a:t>
            </a:r>
          </a:p>
        </p:txBody>
      </p:sp>
      <p:pic>
        <p:nvPicPr>
          <p:cNvPr id="24" name="">
            <a:extLst xmlns:a="http://schemas.openxmlformats.org/drawingml/2006/main">
              <a:ext uri="{FF2B5EF4-FFF2-40B4-BE49-F238E27FC236}">
                <a16:creationId xmlns:a16="http://schemas.microsoft.com/office/drawing/2014/main" id="{3D29D109-DA1B-4159-B51E-663C716064A5}"/>
              </a:ext>
            </a:extLst>
          </p:cNvPr>
          <p:cNvPicPr>
            <a:picLocks xmlns:a="http://schemas.openxmlformats.org/drawingml/2006/main" noChangeAspect="1"/>
          </p:cNvPicPr>
          <p:nvPr/>
        </p:nvPicPr>
        <p:blipFill>
          <a:blip xmlns:r="http://schemas.openxmlformats.org/officeDocument/2006/relationships" xmlns:a="http://schemas.openxmlformats.org/drawingml/2006/main" r:embed="R6fa22eb807374182"/>
          <a:stretch xmlns:a="http://schemas.openxmlformats.org/drawingml/2006/main"/>
        </p:blipFill>
        <p:spPr>
          <a:xfrm xmlns:a="http://schemas.openxmlformats.org/drawingml/2006/main">
            <a:off x="13801725" y="361950"/>
            <a:ext cx="552450" cy="276225"/>
          </a:xfrm>
          <a:prstGeom xmlns:a="http://schemas.openxmlformats.org/drawingml/2006/main" prst="rect">
            <a:avLst/>
          </a:prstGeom>
        </p:spPr>
      </p:pic>
      <p:sp>
        <p:nvSpPr>
          <p:cNvPr id="25" name="calendar-management-status">
            <a:extLst xmlns:a="http://schemas.openxmlformats.org/drawingml/2006/main">
              <a:ext uri="{FF2B5EF4-FFF2-40B4-BE49-F238E27FC236}">
                <a16:creationId xmlns:a16="http://schemas.microsoft.com/office/drawing/2014/main" id="{B35DF3DE-75ED-470C-B940-0E157460F6B7}"/>
              </a:ext>
            </a:extLst>
          </p:cNvPr>
          <p:cNvSpPr>
            <a:spLocks xmlns:a="http://schemas.openxmlformats.org/drawingml/2006/main" noGrp="1"/>
          </p:cNvSpPr>
          <p:nvPr/>
        </p:nvSpPr>
        <p:spPr>
          <a:xfrm xmlns:a="http://schemas.openxmlformats.org/drawingml/2006/main">
            <a:off x="6762750" y="400050"/>
            <a:ext cx="77914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1">
                <a:solidFill>
                  <a:srgbClr val="BE573C"/>
                </a:solidFill>
              </a:defRPr>
            </a:defPPr>
            <a:lvl1pPr>
              <a:defRPr sz="1350" b="1">
                <a:solidFill>
                  <a:srgbClr val="BE573C"/>
                </a:solidFill>
              </a:defRPr>
            </a:lvl1pPr>
            <a:lvl2pPr>
              <a:defRPr sz="1350" b="1">
                <a:solidFill>
                  <a:srgbClr val="BE573C"/>
                </a:solidFill>
              </a:defRPr>
            </a:lvl2pPr>
            <a:lvl3pPr>
              <a:defRPr sz="1350" b="1">
                <a:solidFill>
                  <a:srgbClr val="BE573C"/>
                </a:solidFill>
              </a:defRPr>
            </a:lvl3pPr>
            <a:lvl4pPr>
              <a:defRPr sz="1350" b="1">
                <a:solidFill>
                  <a:srgbClr val="BE573C"/>
                </a:solidFill>
              </a:defRPr>
            </a:lvl4pPr>
            <a:lvl5pPr>
              <a:defRPr sz="1350" b="1">
                <a:solidFill>
                  <a:srgbClr val="BE573C"/>
                </a:solidFill>
              </a:defRPr>
            </a:lvl5pPr>
            <a:lvl6pPr>
              <a:defRPr sz="1350" b="1">
                <a:solidFill>
                  <a:srgbClr val="BE573C"/>
                </a:solidFill>
              </a:defRPr>
            </a:lvl6pPr>
            <a:lvl7pPr>
              <a:defRPr sz="1350" b="1">
                <a:solidFill>
                  <a:srgbClr val="BE573C"/>
                </a:solidFill>
              </a:defRPr>
            </a:lvl7pPr>
            <a:lvl8pPr>
              <a:defRPr sz="1350" b="1">
                <a:solidFill>
                  <a:srgbClr val="BE573C"/>
                </a:solidFill>
              </a:defRPr>
            </a:lvl8pPr>
            <a:lvl9pPr>
              <a:defRPr sz="1350" b="1">
                <a:solidFill>
                  <a:srgbClr val="BE573C"/>
                </a:solidFill>
              </a:defRPr>
            </a:lvl9pPr>
          </a:lstStyle>
          <a:p xmlns:a="http://schemas.openxmlformats.org/drawingml/2006/main">
            <a:pPr>
              <a:defRPr sz="1350" b="1">
                <a:solidFill>
                  <a:srgbClr val="BE573C"/>
                </a:solidFill>
              </a:defRPr>
            </a:pPr>
            <a:r>
              <a:rPr sz="1350" b="1">
                <a:solidFill>
                  <a:srgbClr val="BE573C"/>
                </a:solidFill>
              </a:rPr>
              <a:t>CENTRAL CALENDAR MANAGEMENT: NOT VERIFIED</a:t>
            </a:r>
          </a:p>
        </p:txBody>
      </p:sp>
    </p:spTree>
    <p:extLst>
      <p:ext uri="{BB962C8B-B14F-4D97-AF65-F5344CB8AC3E}">
        <p14:creationId xmlns:p14="http://schemas.microsoft.com/office/powerpoint/2010/main" val="336355015"/>
      </p:ext>
    </p:extLst>
  </p:cSld>
</p:sld>
</file>

<file path=ppt/slides/slide14.xml><?xml version="1.0" encoding="utf-8"?>
<p:sld xmlns:p="http://schemas.openxmlformats.org/presentationml/2006/main">
  <p:cSld>
    <p:bg>
      <p:bgPr>
        <a:solidFill xmlns:a="http://schemas.openxmlformats.org/drawingml/2006/main">
          <a:srgbClr val="F5F3ED"/>
        </a:solidFill>
      </p:bgPr>
    </p:bg>
    <p:spTree>
      <p:nvGrpSpPr>
        <p:cNvPr id="1" name=""/>
        <p:cNvGrpSpPr/>
        <p:nvPr/>
      </p:nvGrpSpPr>
      <p:grpSpPr>
        <a:xfrm xmlns:a="http://schemas.openxmlformats.org/drawingml/2006/main"/>
      </p:grpSpPr>
      <p:sp>
        <p:nvSpPr>
          <p:cNvPr id="13" name="MELBOURNE, AUSTRALIA">
            <a:extLst xmlns:a="http://schemas.openxmlformats.org/drawingml/2006/main">
              <a:ext uri="{FF2B5EF4-FFF2-40B4-BE49-F238E27FC236}">
                <a16:creationId xmlns:a16="http://schemas.microsoft.com/office/drawing/2014/main" id="{679C40A5-D8C4-43A9-B96C-552CF64A8593}"/>
              </a:ext>
            </a:extLst>
          </p:cNvPr>
          <p:cNvSpPr>
            <a:spLocks xmlns:a="http://schemas.openxmlformats.org/drawingml/2006/main" noGrp="1"/>
          </p:cNvSpPr>
          <p:nvPr/>
        </p:nvSpPr>
        <p:spPr>
          <a:xfrm xmlns:a="http://schemas.openxmlformats.org/drawingml/2006/main">
            <a:off x="685800" y="400050"/>
            <a:ext cx="13335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50" b="1">
                <a:solidFill>
                  <a:srgbClr val="61716B"/>
                </a:solidFill>
                <a:latin typeface="Helvetica Neue"/>
                <a:ea typeface="Helvetica Neue"/>
                <a:cs typeface="Helvetica Neue"/>
              </a:defRPr>
            </a:pPr>
            <a:r>
              <a:rPr sz="1350" b="1">
                <a:solidFill>
                  <a:srgbClr val="61716B"/>
                </a:solidFill>
                <a:latin typeface="Helvetica Neue"/>
                <a:ea typeface="Helvetica Neue"/>
                <a:cs typeface="Helvetica Neue"/>
              </a:rPr>
              <a:t>MELBOURNE, AUSTRALIA</a:t>
            </a:r>
          </a:p>
        </p:txBody>
      </p:sp>
      <p:sp>
        <p:nvSpPr>
          <p:cNvPr id="2" name="Fed Square: event coordination becomes a serv">
            <a:extLst xmlns:a="http://schemas.openxmlformats.org/drawingml/2006/main">
              <a:ext uri="{FF2B5EF4-FFF2-40B4-BE49-F238E27FC236}">
                <a16:creationId xmlns:a16="http://schemas.microsoft.com/office/drawing/2014/main" id="{AA24FE5F-3409-4A6A-8EA4-F1EEC1605D92}"/>
              </a:ext>
            </a:extLst>
          </p:cNvPr>
          <p:cNvSpPr>
            <a:spLocks xmlns:a="http://schemas.openxmlformats.org/drawingml/2006/main" noGrp="1"/>
          </p:cNvSpPr>
          <p:nvPr/>
        </p:nvSpPr>
        <p:spPr>
          <a:xfrm xmlns:a="http://schemas.openxmlformats.org/drawingml/2006/main">
            <a:off x="685800" y="914400"/>
            <a:ext cx="13868400"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900" b="1">
                <a:solidFill>
                  <a:srgbClr val="173D35"/>
                </a:solidFill>
                <a:latin typeface="Helvetica Neue"/>
                <a:ea typeface="Helvetica Neue"/>
                <a:cs typeface="Helvetica Neue"/>
              </a:defRPr>
            </a:pPr>
            <a:r>
              <a:rPr sz="3900" b="1">
                <a:solidFill>
                  <a:srgbClr val="173D35"/>
                </a:solidFill>
                <a:latin typeface="Helvetica Neue"/>
                <a:ea typeface="Helvetica Neue"/>
                <a:cs typeface="Helvetica Neue"/>
              </a:rPr>
              <a:t>Fed Square: event coordination becomes a service</a:t>
            </a:r>
          </a:p>
        </p:txBody>
      </p:sp>
      <p:sp>
        <p:nvSpPr>
          <p:cNvPr id="3" name="12">
            <a:extLst xmlns:a="http://schemas.openxmlformats.org/drawingml/2006/main">
              <a:ext uri="{FF2B5EF4-FFF2-40B4-BE49-F238E27FC236}">
                <a16:creationId xmlns:a16="http://schemas.microsoft.com/office/drawing/2014/main" id="{2601B9B6-4036-4B0B-9750-A3AA5A802F6E}"/>
              </a:ext>
            </a:extLst>
          </p:cNvPr>
          <p:cNvSpPr>
            <a:spLocks xmlns:a="http://schemas.openxmlformats.org/drawingml/2006/main" noGrp="1"/>
          </p:cNvSpPr>
          <p:nvPr/>
        </p:nvSpPr>
        <p:spPr>
          <a:xfrm xmlns:a="http://schemas.openxmlformats.org/drawingml/2006/main">
            <a:off x="14097000" y="8105775"/>
            <a:ext cx="457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275" b="0">
                <a:solidFill>
                  <a:srgbClr val="61716B"/>
                </a:solidFill>
                <a:latin typeface="Helvetica Neue"/>
                <a:ea typeface="Helvetica Neue"/>
                <a:cs typeface="Helvetica Neue"/>
              </a:defRPr>
            </a:pPr>
            <a:r>
              <a:rPr sz="1275" b="0">
                <a:solidFill>
                  <a:srgbClr val="61716B"/>
                </a:solidFill>
                <a:latin typeface="Helvetica Neue"/>
                <a:ea typeface="Helvetica Neue"/>
                <a:cs typeface="Helvetica Neue"/>
              </a:rPr>
              <a:t>14</a:t>
            </a:r>
          </a:p>
        </p:txBody>
      </p:sp>
      <p:pic>
        <p:nvPicPr>
          <p:cNvPr id="16" name="">
            <a:extLst xmlns:a="http://schemas.openxmlformats.org/drawingml/2006/main">
              <a:ext uri="{FF2B5EF4-FFF2-40B4-BE49-F238E27FC236}">
                <a16:creationId xmlns:a16="http://schemas.microsoft.com/office/drawing/2014/main" id="{4246332A-5E44-4D41-A9FB-77B4E2610061}"/>
              </a:ext>
            </a:extLst>
          </p:cNvPr>
          <p:cNvPicPr>
            <a:picLocks xmlns:a="http://schemas.openxmlformats.org/drawingml/2006/main" noChangeAspect="1"/>
          </p:cNvPicPr>
          <p:nvPr/>
        </p:nvPicPr>
        <p:blipFill>
          <a:blip xmlns:r="http://schemas.openxmlformats.org/officeDocument/2006/relationships" xmlns:a="http://schemas.openxmlformats.org/drawingml/2006/main" r:embed="R073a8dcef0bc49af"/>
          <a:srcRect xmlns:a="http://schemas.openxmlformats.org/drawingml/2006/main" l="0" t="17380" r="0" b="17380"/>
          <a:stretch xmlns:a="http://schemas.openxmlformats.org/drawingml/2006/main">
            <a:fillRect l="0" t="0" r="0" b="0"/>
          </a:stretch>
        </p:blipFill>
        <p:spPr>
          <a:xfrm xmlns:a="http://schemas.openxmlformats.org/drawingml/2006/main">
            <a:off x="685800" y="2266950"/>
            <a:ext cx="13868400" cy="2238375"/>
          </a:xfrm>
          <a:prstGeom xmlns:a="http://schemas.openxmlformats.org/drawingml/2006/main" prst="rect">
            <a:avLst/>
          </a:prstGeom>
        </p:spPr>
      </p:pic>
      <p:sp>
        <p:nvSpPr>
          <p:cNvPr id="5" name="Governance and delivery">
            <a:extLst xmlns:a="http://schemas.openxmlformats.org/drawingml/2006/main">
              <a:ext uri="{FF2B5EF4-FFF2-40B4-BE49-F238E27FC236}">
                <a16:creationId xmlns:a16="http://schemas.microsoft.com/office/drawing/2014/main" id="{C25D8DD2-E3FF-478F-983F-C0518BD193A9}"/>
              </a:ext>
            </a:extLst>
          </p:cNvPr>
          <p:cNvSpPr>
            <a:spLocks xmlns:a="http://schemas.openxmlformats.org/drawingml/2006/main" noGrp="1"/>
          </p:cNvSpPr>
          <p:nvPr/>
        </p:nvSpPr>
        <p:spPr>
          <a:xfrm xmlns:a="http://schemas.openxmlformats.org/drawingml/2006/main">
            <a:off x="685800" y="4905375"/>
            <a:ext cx="41910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875" b="1">
                <a:solidFill>
                  <a:srgbClr val="BE573C"/>
                </a:solidFill>
                <a:latin typeface="Helvetica Neue"/>
                <a:ea typeface="Helvetica Neue"/>
                <a:cs typeface="Helvetica Neue"/>
              </a:defRPr>
            </a:pPr>
            <a:r>
              <a:rPr sz="1875" b="1">
                <a:solidFill>
                  <a:srgbClr val="BE573C"/>
                </a:solidFill>
                <a:latin typeface="Helvetica Neue"/>
                <a:ea typeface="Helvetica Neue"/>
                <a:cs typeface="Helvetica Neue"/>
              </a:rPr>
              <a:t>Governance and delivery</a:t>
            </a:r>
          </a:p>
        </p:txBody>
      </p:sp>
      <p:sp>
        <p:nvSpPr>
          <p:cNvPr id="6" name="MAP Co operates the square, home to ACMI, Koo">
            <a:extLst xmlns:a="http://schemas.openxmlformats.org/drawingml/2006/main">
              <a:ext uri="{FF2B5EF4-FFF2-40B4-BE49-F238E27FC236}">
                <a16:creationId xmlns:a16="http://schemas.microsoft.com/office/drawing/2014/main" id="{284762D8-98CD-4089-845E-B729E76FF068}"/>
              </a:ext>
            </a:extLst>
          </p:cNvPr>
          <p:cNvSpPr>
            <a:spLocks xmlns:a="http://schemas.openxmlformats.org/drawingml/2006/main" noGrp="1"/>
          </p:cNvSpPr>
          <p:nvPr/>
        </p:nvSpPr>
        <p:spPr>
          <a:xfrm xmlns:a="http://schemas.openxmlformats.org/drawingml/2006/main">
            <a:off x="685800" y="5381625"/>
            <a:ext cx="4191000" cy="2095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025" b="0">
                <a:solidFill>
                  <a:srgbClr val="173D35"/>
                </a:solidFill>
                <a:latin typeface="Helvetica Neue"/>
                <a:ea typeface="Helvetica Neue"/>
                <a:cs typeface="Helvetica Neue"/>
              </a:defRPr>
            </a:pPr>
            <a:r>
              <a:rPr sz="2025" b="0">
                <a:solidFill>
                  <a:srgbClr val="173D35"/>
                </a:solidFill>
                <a:latin typeface="Helvetica Neue"/>
                <a:ea typeface="Helvetica Neue"/>
                <a:cs typeface="Helvetica Neue"/>
              </a:rPr>
              <a:t>MAP Co operates the square, home to ACMI, Koorie Heritage Trust and NGV Australia. Venue managers offer end-to-end event support.</a:t>
            </a:r>
          </a:p>
        </p:txBody>
      </p:sp>
      <p:sp>
        <p:nvSpPr>
          <p:cNvPr id="7" name="Programming and digital">
            <a:extLst xmlns:a="http://schemas.openxmlformats.org/drawingml/2006/main">
              <a:ext uri="{FF2B5EF4-FFF2-40B4-BE49-F238E27FC236}">
                <a16:creationId xmlns:a16="http://schemas.microsoft.com/office/drawing/2014/main" id="{0AC5CDAA-B659-4BD9-87B5-BB08E65AFB69}"/>
              </a:ext>
            </a:extLst>
          </p:cNvPr>
          <p:cNvSpPr>
            <a:spLocks xmlns:a="http://schemas.openxmlformats.org/drawingml/2006/main" noGrp="1"/>
          </p:cNvSpPr>
          <p:nvPr/>
        </p:nvSpPr>
        <p:spPr>
          <a:xfrm xmlns:a="http://schemas.openxmlformats.org/drawingml/2006/main">
            <a:off x="5381625" y="4905375"/>
            <a:ext cx="433387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875" b="1">
                <a:solidFill>
                  <a:srgbClr val="BE573C"/>
                </a:solidFill>
                <a:latin typeface="Helvetica Neue"/>
                <a:ea typeface="Helvetica Neue"/>
                <a:cs typeface="Helvetica Neue"/>
              </a:defRPr>
            </a:pPr>
            <a:r>
              <a:rPr sz="1875" b="1">
                <a:solidFill>
                  <a:srgbClr val="BE573C"/>
                </a:solidFill>
                <a:latin typeface="Helvetica Neue"/>
                <a:ea typeface="Helvetica Neue"/>
                <a:cs typeface="Helvetica Neue"/>
              </a:rPr>
              <a:t>Programming and digital</a:t>
            </a:r>
          </a:p>
        </p:txBody>
      </p:sp>
      <p:sp>
        <p:nvSpPr>
          <p:cNvPr id="8" name="Open Air and RESET mix civic culture with pub">
            <a:extLst xmlns:a="http://schemas.openxmlformats.org/drawingml/2006/main">
              <a:ext uri="{FF2B5EF4-FFF2-40B4-BE49-F238E27FC236}">
                <a16:creationId xmlns:a16="http://schemas.microsoft.com/office/drawing/2014/main" id="{53B2D23C-ACCB-4D8E-8D13-16F6810FFC14}"/>
              </a:ext>
            </a:extLst>
          </p:cNvPr>
          <p:cNvSpPr>
            <a:spLocks xmlns:a="http://schemas.openxmlformats.org/drawingml/2006/main" noGrp="1"/>
          </p:cNvSpPr>
          <p:nvPr/>
        </p:nvSpPr>
        <p:spPr>
          <a:xfrm xmlns:a="http://schemas.openxmlformats.org/drawingml/2006/main">
            <a:off x="5381625" y="5381625"/>
            <a:ext cx="4333875" cy="2095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025" b="0">
                <a:solidFill>
                  <a:srgbClr val="173D35"/>
                </a:solidFill>
                <a:latin typeface="Helvetica Neue"/>
                <a:ea typeface="Helvetica Neue"/>
                <a:cs typeface="Helvetica Neue"/>
              </a:defRPr>
            </a:pPr>
            <a:r>
              <a:rPr sz="2025" b="0">
                <a:solidFill>
                  <a:srgbClr val="173D35"/>
                </a:solidFill>
                <a:latin typeface="Helvetica Neue"/>
                <a:ea typeface="Helvetica Neue"/>
                <a:cs typeface="Helvetica Neue"/>
              </a:rPr>
              <a:t>Open Air and RESET mix civic culture with public activation. Public listings, venue tours and Linksafe contractor induction support delivery.</a:t>
            </a:r>
          </a:p>
        </p:txBody>
      </p:sp>
      <p:sp>
        <p:nvSpPr>
          <p:cNvPr id="9" name="Business model and lesson">
            <a:extLst xmlns:a="http://schemas.openxmlformats.org/drawingml/2006/main">
              <a:ext uri="{FF2B5EF4-FFF2-40B4-BE49-F238E27FC236}">
                <a16:creationId xmlns:a16="http://schemas.microsoft.com/office/drawing/2014/main" id="{F660E9B8-C161-4CF3-9E98-04D41B9AE4EB}"/>
              </a:ext>
            </a:extLst>
          </p:cNvPr>
          <p:cNvSpPr>
            <a:spLocks xmlns:a="http://schemas.openxmlformats.org/drawingml/2006/main" noGrp="1"/>
          </p:cNvSpPr>
          <p:nvPr/>
        </p:nvSpPr>
        <p:spPr>
          <a:xfrm xmlns:a="http://schemas.openxmlformats.org/drawingml/2006/main">
            <a:off x="10382250" y="4905375"/>
            <a:ext cx="41719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875" b="1">
                <a:solidFill>
                  <a:srgbClr val="BE573C"/>
                </a:solidFill>
                <a:latin typeface="Helvetica Neue"/>
                <a:ea typeface="Helvetica Neue"/>
                <a:cs typeface="Helvetica Neue"/>
              </a:defRPr>
            </a:pPr>
            <a:r>
              <a:rPr sz="1875" b="1">
                <a:solidFill>
                  <a:srgbClr val="BE573C"/>
                </a:solidFill>
                <a:latin typeface="Helvetica Neue"/>
                <a:ea typeface="Helvetica Neue"/>
                <a:cs typeface="Helvetica Neue"/>
              </a:rPr>
              <a:t>Business model and lesson</a:t>
            </a:r>
          </a:p>
        </p:txBody>
      </p:sp>
      <p:sp>
        <p:nvSpPr>
          <p:cNvPr id="10" name="Rentals, tenancy rents, parking and sponsorsh">
            <a:extLst xmlns:a="http://schemas.openxmlformats.org/drawingml/2006/main">
              <a:ext uri="{FF2B5EF4-FFF2-40B4-BE49-F238E27FC236}">
                <a16:creationId xmlns:a16="http://schemas.microsoft.com/office/drawing/2014/main" id="{6B7F8BE8-FFF0-4D85-870D-BD20B1052353}"/>
              </a:ext>
            </a:extLst>
          </p:cNvPr>
          <p:cNvSpPr>
            <a:spLocks xmlns:a="http://schemas.openxmlformats.org/drawingml/2006/main" noGrp="1"/>
          </p:cNvSpPr>
          <p:nvPr/>
        </p:nvSpPr>
        <p:spPr>
          <a:xfrm xmlns:a="http://schemas.openxmlformats.org/drawingml/2006/main">
            <a:off x="10382250" y="5381625"/>
            <a:ext cx="4171950" cy="2095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025" b="0">
                <a:solidFill>
                  <a:srgbClr val="173D35"/>
                </a:solidFill>
                <a:latin typeface="Helvetica Neue"/>
                <a:ea typeface="Helvetica Neue"/>
                <a:cs typeface="Helvetica Neue"/>
              </a:defRPr>
            </a:pPr>
            <a:r>
              <a:rPr sz="2025" b="0">
                <a:solidFill>
                  <a:srgbClr val="173D35"/>
                </a:solidFill>
                <a:latin typeface="Helvetica Neue"/>
                <a:ea typeface="Helvetica Neue"/>
                <a:cs typeface="Helvetica Neue"/>
              </a:rPr>
              <a:t>Rentals, tenancy rents, parking and sponsorship support the model. Packages connect events with dining and museum tours. Inferred incentive: new venue business.</a:t>
            </a:r>
          </a:p>
        </p:txBody>
      </p:sp>
      <p:sp>
        <p:nvSpPr>
          <p:cNvPr id="11" name="Internal calendar vendor and allocation rules">
            <a:extLst xmlns:a="http://schemas.openxmlformats.org/drawingml/2006/main">
              <a:ext uri="{FF2B5EF4-FFF2-40B4-BE49-F238E27FC236}">
                <a16:creationId xmlns:a16="http://schemas.microsoft.com/office/drawing/2014/main" id="{DE603638-C05A-40FF-BA93-858401DF1F04}"/>
              </a:ext>
            </a:extLst>
          </p:cNvPr>
          <p:cNvSpPr>
            <a:spLocks xmlns:a="http://schemas.openxmlformats.org/drawingml/2006/main" noGrp="1"/>
          </p:cNvSpPr>
          <p:nvPr/>
        </p:nvSpPr>
        <p:spPr>
          <a:xfrm xmlns:a="http://schemas.openxmlformats.org/drawingml/2006/main">
            <a:off x="685800" y="8077200"/>
            <a:ext cx="130968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200" b="0">
                <a:solidFill>
                  <a:srgbClr val="61716B"/>
                </a:solidFill>
                <a:latin typeface="Helvetica Neue"/>
                <a:ea typeface="Helvetica Neue"/>
                <a:cs typeface="Helvetica Neue"/>
              </a:defRPr>
            </a:pPr>
            <a:r>
              <a:rPr sz="1200" b="0">
                <a:solidFill>
                  <a:srgbClr val="61716B"/>
                </a:solidFill>
                <a:latin typeface="Helvetica Neue"/>
                <a:ea typeface="Helvetica Neue"/>
                <a:cs typeface="Helvetica Neue"/>
              </a:rPr>
              <a:t>Internal calendar vendor and allocation rules are undisclosed. Photo: Fed Square, Candlelight Concert / Damien Raggatt.</a:t>
            </a:r>
          </a:p>
        </p:txBody>
      </p:sp>
      <p:pic>
        <p:nvPicPr>
          <p:cNvPr id="24" name="">
            <a:extLst xmlns:a="http://schemas.openxmlformats.org/drawingml/2006/main">
              <a:ext uri="{FF2B5EF4-FFF2-40B4-BE49-F238E27FC236}">
                <a16:creationId xmlns:a16="http://schemas.microsoft.com/office/drawing/2014/main" id="{F9F1BAA9-FCD1-428A-AB62-A782D162248D}"/>
              </a:ext>
            </a:extLst>
          </p:cNvPr>
          <p:cNvPicPr>
            <a:picLocks xmlns:a="http://schemas.openxmlformats.org/drawingml/2006/main" noChangeAspect="1"/>
          </p:cNvPicPr>
          <p:nvPr/>
        </p:nvPicPr>
        <p:blipFill>
          <a:blip xmlns:r="http://schemas.openxmlformats.org/officeDocument/2006/relationships" xmlns:a="http://schemas.openxmlformats.org/drawingml/2006/main" r:embed="Rf40de0d8fc164d0a"/>
          <a:stretch xmlns:a="http://schemas.openxmlformats.org/drawingml/2006/main"/>
        </p:blipFill>
        <p:spPr>
          <a:xfrm xmlns:a="http://schemas.openxmlformats.org/drawingml/2006/main">
            <a:off x="13801725" y="361950"/>
            <a:ext cx="552450" cy="276225"/>
          </a:xfrm>
          <a:prstGeom xmlns:a="http://schemas.openxmlformats.org/drawingml/2006/main" prst="rect">
            <a:avLst/>
          </a:prstGeom>
        </p:spPr>
      </p:pic>
      <p:sp>
        <p:nvSpPr>
          <p:cNvPr id="25" name="calendar-management-status">
            <a:extLst xmlns:a="http://schemas.openxmlformats.org/drawingml/2006/main">
              <a:ext uri="{FF2B5EF4-FFF2-40B4-BE49-F238E27FC236}">
                <a16:creationId xmlns:a16="http://schemas.microsoft.com/office/drawing/2014/main" id="{ECA3A02C-C59A-4F99-8C91-BADA5BD13DC5}"/>
              </a:ext>
            </a:extLst>
          </p:cNvPr>
          <p:cNvSpPr>
            <a:spLocks xmlns:a="http://schemas.openxmlformats.org/drawingml/2006/main" noGrp="1"/>
          </p:cNvSpPr>
          <p:nvPr/>
        </p:nvSpPr>
        <p:spPr>
          <a:xfrm xmlns:a="http://schemas.openxmlformats.org/drawingml/2006/main">
            <a:off x="6762750" y="400050"/>
            <a:ext cx="77914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1">
                <a:solidFill>
                  <a:srgbClr val="BE573C"/>
                </a:solidFill>
              </a:defRPr>
            </a:defPPr>
            <a:lvl1pPr>
              <a:defRPr sz="1350" b="1">
                <a:solidFill>
                  <a:srgbClr val="BE573C"/>
                </a:solidFill>
              </a:defRPr>
            </a:lvl1pPr>
            <a:lvl2pPr>
              <a:defRPr sz="1350" b="1">
                <a:solidFill>
                  <a:srgbClr val="BE573C"/>
                </a:solidFill>
              </a:defRPr>
            </a:lvl2pPr>
            <a:lvl3pPr>
              <a:defRPr sz="1350" b="1">
                <a:solidFill>
                  <a:srgbClr val="BE573C"/>
                </a:solidFill>
              </a:defRPr>
            </a:lvl3pPr>
            <a:lvl4pPr>
              <a:defRPr sz="1350" b="1">
                <a:solidFill>
                  <a:srgbClr val="BE573C"/>
                </a:solidFill>
              </a:defRPr>
            </a:lvl4pPr>
            <a:lvl5pPr>
              <a:defRPr sz="1350" b="1">
                <a:solidFill>
                  <a:srgbClr val="BE573C"/>
                </a:solidFill>
              </a:defRPr>
            </a:lvl5pPr>
            <a:lvl6pPr>
              <a:defRPr sz="1350" b="1">
                <a:solidFill>
                  <a:srgbClr val="BE573C"/>
                </a:solidFill>
              </a:defRPr>
            </a:lvl6pPr>
            <a:lvl7pPr>
              <a:defRPr sz="1350" b="1">
                <a:solidFill>
                  <a:srgbClr val="BE573C"/>
                </a:solidFill>
              </a:defRPr>
            </a:lvl7pPr>
            <a:lvl8pPr>
              <a:defRPr sz="1350" b="1">
                <a:solidFill>
                  <a:srgbClr val="BE573C"/>
                </a:solidFill>
              </a:defRPr>
            </a:lvl8pPr>
            <a:lvl9pPr>
              <a:defRPr sz="1350" b="1">
                <a:solidFill>
                  <a:srgbClr val="BE573C"/>
                </a:solidFill>
              </a:defRPr>
            </a:lvl9pPr>
          </a:lstStyle>
          <a:p xmlns:a="http://schemas.openxmlformats.org/drawingml/2006/main">
            <a:pPr>
              <a:defRPr sz="1350" b="1">
                <a:solidFill>
                  <a:srgbClr val="BE573C"/>
                </a:solidFill>
              </a:defRPr>
            </a:pPr>
            <a:r>
              <a:rPr sz="1350" b="1">
                <a:solidFill>
                  <a:srgbClr val="BE573C"/>
                </a:solidFill>
              </a:rPr>
              <a:t>CENTRAL CALENDAR MANAGEMENT: NOT VERIFIED</a:t>
            </a:r>
          </a:p>
        </p:txBody>
      </p:sp>
    </p:spTree>
    <p:extLst>
      <p:ext uri="{BB962C8B-B14F-4D97-AF65-F5344CB8AC3E}">
        <p14:creationId xmlns:p14="http://schemas.microsoft.com/office/powerpoint/2010/main" val="424799907"/>
      </p:ext>
    </p:extLst>
  </p:cSld>
</p:sld>
</file>

<file path=ppt/slides/slide15.xml><?xml version="1.0" encoding="utf-8"?>
<p:sld xmlns:p="http://schemas.openxmlformats.org/presentationml/2006/main">
  <p:cSld>
    <p:bg>
      <p:bgPr>
        <a:solidFill xmlns:a="http://schemas.openxmlformats.org/drawingml/2006/main">
          <a:srgbClr val="F5F3ED"/>
        </a:solidFill>
      </p:bgPr>
    </p:bg>
    <p:spTree>
      <p:nvGrpSpPr>
        <p:cNvPr id="1" name=""/>
        <p:cNvGrpSpPr/>
        <p:nvPr/>
      </p:nvGrpSpPr>
      <p:grpSpPr>
        <a:xfrm xmlns:a="http://schemas.openxmlformats.org/drawingml/2006/main"/>
      </p:grpSpPr>
      <p:sp>
        <p:nvSpPr>
          <p:cNvPr id="12" name="ST. LOUIS, UNITED STATES">
            <a:extLst xmlns:a="http://schemas.openxmlformats.org/drawingml/2006/main">
              <a:ext uri="{FF2B5EF4-FFF2-40B4-BE49-F238E27FC236}">
                <a16:creationId xmlns:a16="http://schemas.microsoft.com/office/drawing/2014/main" id="{34F4EFFE-549B-414B-B67A-2F01E7E27744}"/>
              </a:ext>
            </a:extLst>
          </p:cNvPr>
          <p:cNvSpPr>
            <a:spLocks xmlns:a="http://schemas.openxmlformats.org/drawingml/2006/main" noGrp="1"/>
          </p:cNvSpPr>
          <p:nvPr/>
        </p:nvSpPr>
        <p:spPr>
          <a:xfrm xmlns:a="http://schemas.openxmlformats.org/drawingml/2006/main">
            <a:off x="685800" y="400050"/>
            <a:ext cx="13335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50" b="1">
                <a:solidFill>
                  <a:srgbClr val="61716B"/>
                </a:solidFill>
                <a:latin typeface="Helvetica Neue"/>
                <a:ea typeface="Helvetica Neue"/>
                <a:cs typeface="Helvetica Neue"/>
              </a:defRPr>
            </a:pPr>
            <a:r>
              <a:rPr sz="1350" b="1">
                <a:solidFill>
                  <a:srgbClr val="61716B"/>
                </a:solidFill>
                <a:latin typeface="Helvetica Neue"/>
                <a:ea typeface="Helvetica Neue"/>
                <a:cs typeface="Helvetica Neue"/>
              </a:rPr>
              <a:t>ST. LOUIS, UNITED STATES</a:t>
            </a:r>
          </a:p>
        </p:txBody>
      </p:sp>
      <p:sp>
        <p:nvSpPr>
          <p:cNvPr id="2" name="Forest Park: partnership does not require one">
            <a:extLst xmlns:a="http://schemas.openxmlformats.org/drawingml/2006/main">
              <a:ext uri="{FF2B5EF4-FFF2-40B4-BE49-F238E27FC236}">
                <a16:creationId xmlns:a16="http://schemas.microsoft.com/office/drawing/2014/main" id="{7736F8B3-0D64-4E83-8183-993969338331}"/>
              </a:ext>
            </a:extLst>
          </p:cNvPr>
          <p:cNvSpPr>
            <a:spLocks xmlns:a="http://schemas.openxmlformats.org/drawingml/2006/main" noGrp="1"/>
          </p:cNvSpPr>
          <p:nvPr/>
        </p:nvSpPr>
        <p:spPr>
          <a:xfrm xmlns:a="http://schemas.openxmlformats.org/drawingml/2006/main">
            <a:off x="685800" y="914400"/>
            <a:ext cx="13868400"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900" b="1">
                <a:solidFill>
                  <a:srgbClr val="173D35"/>
                </a:solidFill>
                <a:latin typeface="Helvetica Neue"/>
                <a:ea typeface="Helvetica Neue"/>
                <a:cs typeface="Helvetica Neue"/>
              </a:defRPr>
            </a:pPr>
            <a:r>
              <a:rPr sz="3900" b="1">
                <a:solidFill>
                  <a:srgbClr val="173D35"/>
                </a:solidFill>
                <a:latin typeface="Helvetica Neue"/>
                <a:ea typeface="Helvetica Neue"/>
                <a:cs typeface="Helvetica Neue"/>
              </a:rPr>
              <a:t>Forest Park: partnership does not require one booking owner</a:t>
            </a:r>
          </a:p>
        </p:txBody>
      </p:sp>
      <p:sp>
        <p:nvSpPr>
          <p:cNvPr id="3" name="13">
            <a:extLst xmlns:a="http://schemas.openxmlformats.org/drawingml/2006/main">
              <a:ext uri="{FF2B5EF4-FFF2-40B4-BE49-F238E27FC236}">
                <a16:creationId xmlns:a16="http://schemas.microsoft.com/office/drawing/2014/main" id="{25070A19-0197-4263-8B1E-CECD0A68D92F}"/>
              </a:ext>
            </a:extLst>
          </p:cNvPr>
          <p:cNvSpPr>
            <a:spLocks xmlns:a="http://schemas.openxmlformats.org/drawingml/2006/main" noGrp="1"/>
          </p:cNvSpPr>
          <p:nvPr/>
        </p:nvSpPr>
        <p:spPr>
          <a:xfrm xmlns:a="http://schemas.openxmlformats.org/drawingml/2006/main">
            <a:off x="14097000" y="8105775"/>
            <a:ext cx="457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275" b="0">
                <a:solidFill>
                  <a:srgbClr val="61716B"/>
                </a:solidFill>
                <a:latin typeface="Helvetica Neue"/>
                <a:ea typeface="Helvetica Neue"/>
                <a:cs typeface="Helvetica Neue"/>
              </a:defRPr>
            </a:pPr>
            <a:r>
              <a:rPr sz="1275" b="0">
                <a:solidFill>
                  <a:srgbClr val="61716B"/>
                </a:solidFill>
                <a:latin typeface="Helvetica Neue"/>
                <a:ea typeface="Helvetica Neue"/>
                <a:cs typeface="Helvetica Neue"/>
              </a:rPr>
              <a:t>15</a:t>
            </a:r>
          </a:p>
        </p:txBody>
      </p:sp>
      <p:pic>
        <p:nvPicPr>
          <p:cNvPr id="15" name="">
            <a:extLst xmlns:a="http://schemas.openxmlformats.org/drawingml/2006/main">
              <a:ext uri="{FF2B5EF4-FFF2-40B4-BE49-F238E27FC236}">
                <a16:creationId xmlns:a16="http://schemas.microsoft.com/office/drawing/2014/main" id="{6D3748B9-4600-44F2-BDE8-4CCDED73B324}"/>
              </a:ext>
            </a:extLst>
          </p:cNvPr>
          <p:cNvPicPr>
            <a:picLocks xmlns:a="http://schemas.openxmlformats.org/drawingml/2006/main" noChangeAspect="1"/>
          </p:cNvPicPr>
          <p:nvPr/>
        </p:nvPicPr>
        <p:blipFill>
          <a:blip xmlns:r="http://schemas.openxmlformats.org/officeDocument/2006/relationships" xmlns:a="http://schemas.openxmlformats.org/drawingml/2006/main" r:embed="R4c1ef83b71a04b96"/>
          <a:srcRect xmlns:a="http://schemas.openxmlformats.org/drawingml/2006/main" l="8984" t="0" r="8984" b="0"/>
          <a:stretch xmlns:a="http://schemas.openxmlformats.org/drawingml/2006/main">
            <a:fillRect l="0" t="0" r="0" b="0"/>
          </a:stretch>
        </p:blipFill>
        <p:spPr>
          <a:xfrm xmlns:a="http://schemas.openxmlformats.org/drawingml/2006/main">
            <a:off x="685800" y="2266950"/>
            <a:ext cx="6667500" cy="4572000"/>
          </a:xfrm>
          <a:prstGeom xmlns:a="http://schemas.openxmlformats.org/drawingml/2006/main" prst="rect">
            <a:avLst/>
          </a:prstGeom>
        </p:spPr>
      </p:pic>
      <p:sp>
        <p:nvSpPr>
          <p:cNvPr id="5" name="Governance and funding">
            <a:extLst xmlns:a="http://schemas.openxmlformats.org/drawingml/2006/main">
              <a:ext uri="{FF2B5EF4-FFF2-40B4-BE49-F238E27FC236}">
                <a16:creationId xmlns:a16="http://schemas.microsoft.com/office/drawing/2014/main" id="{D3106282-5EE4-43F5-B2E0-619AC65E75DF}"/>
              </a:ext>
            </a:extLst>
          </p:cNvPr>
          <p:cNvSpPr>
            <a:spLocks xmlns:a="http://schemas.openxmlformats.org/drawingml/2006/main" noGrp="1"/>
          </p:cNvSpPr>
          <p:nvPr/>
        </p:nvSpPr>
        <p:spPr>
          <a:xfrm xmlns:a="http://schemas.openxmlformats.org/drawingml/2006/main">
            <a:off x="7858125" y="2266950"/>
            <a:ext cx="65246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875" b="1">
                <a:solidFill>
                  <a:srgbClr val="BE573C"/>
                </a:solidFill>
                <a:latin typeface="Helvetica Neue"/>
                <a:ea typeface="Helvetica Neue"/>
                <a:cs typeface="Helvetica Neue"/>
              </a:defRPr>
            </a:pPr>
            <a:r>
              <a:rPr sz="1875" b="1">
                <a:solidFill>
                  <a:srgbClr val="BE573C"/>
                </a:solidFill>
                <a:latin typeface="Helvetica Neue"/>
                <a:ea typeface="Helvetica Neue"/>
                <a:cs typeface="Helvetica Neue"/>
              </a:rPr>
              <a:t>Governance and funding</a:t>
            </a:r>
          </a:p>
        </p:txBody>
      </p:sp>
      <p:sp>
        <p:nvSpPr>
          <p:cNvPr id="6" name="The City and Forest Park Forever renewed a ma">
            <a:extLst xmlns:a="http://schemas.openxmlformats.org/drawingml/2006/main">
              <a:ext uri="{FF2B5EF4-FFF2-40B4-BE49-F238E27FC236}">
                <a16:creationId xmlns:a16="http://schemas.microsoft.com/office/drawing/2014/main" id="{BDEEC034-6DC6-4256-B945-F0CED9100CE0}"/>
              </a:ext>
            </a:extLst>
          </p:cNvPr>
          <p:cNvSpPr>
            <a:spLocks xmlns:a="http://schemas.openxmlformats.org/drawingml/2006/main" noGrp="1"/>
          </p:cNvSpPr>
          <p:nvPr/>
        </p:nvSpPr>
        <p:spPr>
          <a:xfrm xmlns:a="http://schemas.openxmlformats.org/drawingml/2006/main">
            <a:off x="7858125" y="2743200"/>
            <a:ext cx="6524625" cy="2095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175" b="0">
                <a:solidFill>
                  <a:srgbClr val="173D35"/>
                </a:solidFill>
                <a:latin typeface="Helvetica Neue"/>
                <a:ea typeface="Helvetica Neue"/>
                <a:cs typeface="Helvetica Neue"/>
              </a:defRPr>
            </a:pPr>
            <a:r>
              <a:rPr sz="2175" b="0">
                <a:solidFill>
                  <a:srgbClr val="173D35"/>
                </a:solidFill>
                <a:latin typeface="Helvetica Neue"/>
                <a:ea typeface="Helvetica Neue"/>
                <a:cs typeface="Helvetica Neue"/>
              </a:rPr>
              <a:t>The City and Forest Park Forever renewed a maintenance cooperation agreement in 2024. Public funds and private giving support park care.</a:t>
            </a:r>
          </a:p>
        </p:txBody>
      </p:sp>
      <p:sp>
        <p:nvSpPr>
          <p:cNvPr id="7" name="Events and coordination">
            <a:extLst xmlns:a="http://schemas.openxmlformats.org/drawingml/2006/main">
              <a:ext uri="{FF2B5EF4-FFF2-40B4-BE49-F238E27FC236}">
                <a16:creationId xmlns:a16="http://schemas.microsoft.com/office/drawing/2014/main" id="{D897BAA9-B36C-4588-8B7A-6F8033489F52}"/>
              </a:ext>
            </a:extLst>
          </p:cNvPr>
          <p:cNvSpPr>
            <a:spLocks xmlns:a="http://schemas.openxmlformats.org/drawingml/2006/main" noGrp="1"/>
          </p:cNvSpPr>
          <p:nvPr/>
        </p:nvSpPr>
        <p:spPr>
          <a:xfrm xmlns:a="http://schemas.openxmlformats.org/drawingml/2006/main">
            <a:off x="7858125" y="4476750"/>
            <a:ext cx="65246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875" b="1">
                <a:solidFill>
                  <a:srgbClr val="BE573C"/>
                </a:solidFill>
                <a:latin typeface="Helvetica Neue"/>
                <a:ea typeface="Helvetica Neue"/>
                <a:cs typeface="Helvetica Neue"/>
              </a:defRPr>
            </a:pPr>
            <a:r>
              <a:rPr sz="1875" b="1">
                <a:solidFill>
                  <a:srgbClr val="BE573C"/>
                </a:solidFill>
                <a:latin typeface="Helvetica Neue"/>
                <a:ea typeface="Helvetica Neue"/>
                <a:cs typeface="Helvetica Neue"/>
              </a:rPr>
              <a:t>Events and coordination</a:t>
            </a:r>
          </a:p>
        </p:txBody>
      </p:sp>
      <p:sp>
        <p:nvSpPr>
          <p:cNvPr id="8" name="Outdoor permits route to the City, venue inqu">
            <a:extLst xmlns:a="http://schemas.openxmlformats.org/drawingml/2006/main">
              <a:ext uri="{FF2B5EF4-FFF2-40B4-BE49-F238E27FC236}">
                <a16:creationId xmlns:a16="http://schemas.microsoft.com/office/drawing/2014/main" id="{0BB12C76-F46A-4C17-8743-03AC9A951CF8}"/>
              </a:ext>
            </a:extLst>
          </p:cNvPr>
          <p:cNvSpPr>
            <a:spLocks xmlns:a="http://schemas.openxmlformats.org/drawingml/2006/main" noGrp="1"/>
          </p:cNvSpPr>
          <p:nvPr/>
        </p:nvSpPr>
        <p:spPr>
          <a:xfrm xmlns:a="http://schemas.openxmlformats.org/drawingml/2006/main">
            <a:off x="7858125" y="4953000"/>
            <a:ext cx="6524625" cy="2095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175" b="0">
                <a:solidFill>
                  <a:srgbClr val="173D35"/>
                </a:solidFill>
                <a:latin typeface="Helvetica Neue"/>
                <a:ea typeface="Helvetica Neue"/>
                <a:cs typeface="Helvetica Neue"/>
              </a:defRPr>
            </a:pPr>
            <a:r>
              <a:rPr sz="2175" b="0">
                <a:solidFill>
                  <a:srgbClr val="173D35"/>
                </a:solidFill>
                <a:latin typeface="Helvetica Neue"/>
                <a:ea typeface="Helvetica Neue"/>
                <a:cs typeface="Helvetica Neue"/>
              </a:rPr>
              <a:t>Outdoor permits route to the City, venue inquiries to institutions. Inferred benefit: shared visibility and stewardship with booking control retained.</a:t>
            </a:r>
          </a:p>
        </p:txBody>
      </p:sp>
      <p:sp>
        <p:nvSpPr>
          <p:cNvPr id="9" name="Balboa lesson: specify each partner’s respons">
            <a:extLst xmlns:a="http://schemas.openxmlformats.org/drawingml/2006/main">
              <a:ext uri="{FF2B5EF4-FFF2-40B4-BE49-F238E27FC236}">
                <a16:creationId xmlns:a16="http://schemas.microsoft.com/office/drawing/2014/main" id="{A4FC5C4A-90FC-4F60-9678-3BAE2DA66083}"/>
              </a:ext>
            </a:extLst>
          </p:cNvPr>
          <p:cNvSpPr>
            <a:spLocks xmlns:a="http://schemas.openxmlformats.org/drawingml/2006/main" noGrp="1"/>
          </p:cNvSpPr>
          <p:nvPr/>
        </p:nvSpPr>
        <p:spPr>
          <a:xfrm xmlns:a="http://schemas.openxmlformats.org/drawingml/2006/main">
            <a:off x="685800" y="7162800"/>
            <a:ext cx="138684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075" b="1">
                <a:solidFill>
                  <a:srgbClr val="173D35"/>
                </a:solidFill>
                <a:latin typeface="Helvetica Neue"/>
                <a:ea typeface="Helvetica Neue"/>
                <a:cs typeface="Helvetica Neue"/>
              </a:defRPr>
            </a:pPr>
            <a:r>
              <a:rPr sz="3075" b="1">
                <a:solidFill>
                  <a:srgbClr val="173D35"/>
                </a:solidFill>
                <a:latin typeface="Helvetica Neue"/>
                <a:ea typeface="Helvetica Neue"/>
                <a:cs typeface="Helvetica Neue"/>
              </a:rPr>
              <a:t>Balboa lesson: specify each partner’s responsibilities</a:t>
            </a:r>
          </a:p>
        </p:txBody>
      </p:sp>
      <p:sp>
        <p:nvSpPr>
          <p:cNvPr id="10" name="Examples include Art Hill programming and the">
            <a:extLst xmlns:a="http://schemas.openxmlformats.org/drawingml/2006/main">
              <a:ext uri="{FF2B5EF4-FFF2-40B4-BE49-F238E27FC236}">
                <a16:creationId xmlns:a16="http://schemas.microsoft.com/office/drawing/2014/main" id="{CC3A176B-E994-4CB9-A4B0-55820E3B280B}"/>
              </a:ext>
            </a:extLst>
          </p:cNvPr>
          <p:cNvSpPr>
            <a:spLocks xmlns:a="http://schemas.openxmlformats.org/drawingml/2006/main" noGrp="1"/>
          </p:cNvSpPr>
          <p:nvPr/>
        </p:nvSpPr>
        <p:spPr>
          <a:xfrm xmlns:a="http://schemas.openxmlformats.org/drawingml/2006/main">
            <a:off x="685800" y="8077200"/>
            <a:ext cx="130968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200" b="0">
                <a:solidFill>
                  <a:srgbClr val="61716B"/>
                </a:solidFill>
                <a:latin typeface="Helvetica Neue"/>
                <a:ea typeface="Helvetica Neue"/>
                <a:cs typeface="Helvetica Neue"/>
              </a:defRPr>
            </a:pPr>
            <a:r>
              <a:rPr sz="1200" b="0">
                <a:solidFill>
                  <a:srgbClr val="61716B"/>
                </a:solidFill>
                <a:latin typeface="Helvetica Neue"/>
                <a:ea typeface="Helvetica Neue"/>
                <a:cs typeface="Helvetica Neue"/>
              </a:rPr>
              <a:t>Examples include Art Hill programming and the Great Forest Park Balloon Race. Photo: Forest Park Forever website.</a:t>
            </a:r>
          </a:p>
        </p:txBody>
      </p:sp>
      <p:pic>
        <p:nvPicPr>
          <p:cNvPr id="22" name="">
            <a:extLst xmlns:a="http://schemas.openxmlformats.org/drawingml/2006/main">
              <a:ext uri="{FF2B5EF4-FFF2-40B4-BE49-F238E27FC236}">
                <a16:creationId xmlns:a16="http://schemas.microsoft.com/office/drawing/2014/main" id="{6E3DCA87-AC01-45ED-833C-949C96E5696F}"/>
              </a:ext>
            </a:extLst>
          </p:cNvPr>
          <p:cNvPicPr>
            <a:picLocks xmlns:a="http://schemas.openxmlformats.org/drawingml/2006/main" noChangeAspect="1"/>
          </p:cNvPicPr>
          <p:nvPr/>
        </p:nvPicPr>
        <p:blipFill>
          <a:blip xmlns:r="http://schemas.openxmlformats.org/officeDocument/2006/relationships" xmlns:a="http://schemas.openxmlformats.org/drawingml/2006/main" r:embed="R04c254015ffb46af"/>
          <a:stretch xmlns:a="http://schemas.openxmlformats.org/drawingml/2006/main"/>
        </p:blipFill>
        <p:spPr>
          <a:xfrm xmlns:a="http://schemas.openxmlformats.org/drawingml/2006/main">
            <a:off x="13801725" y="355044"/>
            <a:ext cx="552450" cy="290036"/>
          </a:xfrm>
          <a:prstGeom xmlns:a="http://schemas.openxmlformats.org/drawingml/2006/main" prst="rect">
            <a:avLst/>
          </a:prstGeom>
        </p:spPr>
      </p:pic>
      <p:sp>
        <p:nvSpPr>
          <p:cNvPr id="23" name="calendar-management-status">
            <a:extLst xmlns:a="http://schemas.openxmlformats.org/drawingml/2006/main">
              <a:ext uri="{FF2B5EF4-FFF2-40B4-BE49-F238E27FC236}">
                <a16:creationId xmlns:a16="http://schemas.microsoft.com/office/drawing/2014/main" id="{92C1B565-01E7-47F4-94C7-0D3FE2FA6070}"/>
              </a:ext>
            </a:extLst>
          </p:cNvPr>
          <p:cNvSpPr>
            <a:spLocks xmlns:a="http://schemas.openxmlformats.org/drawingml/2006/main" noGrp="1"/>
          </p:cNvSpPr>
          <p:nvPr/>
        </p:nvSpPr>
        <p:spPr>
          <a:xfrm xmlns:a="http://schemas.openxmlformats.org/drawingml/2006/main">
            <a:off x="6762750" y="400050"/>
            <a:ext cx="77914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1">
                <a:solidFill>
                  <a:srgbClr val="BE573C"/>
                </a:solidFill>
              </a:defRPr>
            </a:defPPr>
            <a:lvl1pPr>
              <a:defRPr sz="1350" b="1">
                <a:solidFill>
                  <a:srgbClr val="BE573C"/>
                </a:solidFill>
              </a:defRPr>
            </a:lvl1pPr>
            <a:lvl2pPr>
              <a:defRPr sz="1350" b="1">
                <a:solidFill>
                  <a:srgbClr val="BE573C"/>
                </a:solidFill>
              </a:defRPr>
            </a:lvl2pPr>
            <a:lvl3pPr>
              <a:defRPr sz="1350" b="1">
                <a:solidFill>
                  <a:srgbClr val="BE573C"/>
                </a:solidFill>
              </a:defRPr>
            </a:lvl3pPr>
            <a:lvl4pPr>
              <a:defRPr sz="1350" b="1">
                <a:solidFill>
                  <a:srgbClr val="BE573C"/>
                </a:solidFill>
              </a:defRPr>
            </a:lvl4pPr>
            <a:lvl5pPr>
              <a:defRPr sz="1350" b="1">
                <a:solidFill>
                  <a:srgbClr val="BE573C"/>
                </a:solidFill>
              </a:defRPr>
            </a:lvl5pPr>
            <a:lvl6pPr>
              <a:defRPr sz="1350" b="1">
                <a:solidFill>
                  <a:srgbClr val="BE573C"/>
                </a:solidFill>
              </a:defRPr>
            </a:lvl6pPr>
            <a:lvl7pPr>
              <a:defRPr sz="1350" b="1">
                <a:solidFill>
                  <a:srgbClr val="BE573C"/>
                </a:solidFill>
              </a:defRPr>
            </a:lvl7pPr>
            <a:lvl8pPr>
              <a:defRPr sz="1350" b="1">
                <a:solidFill>
                  <a:srgbClr val="BE573C"/>
                </a:solidFill>
              </a:defRPr>
            </a:lvl8pPr>
            <a:lvl9pPr>
              <a:defRPr sz="1350" b="1">
                <a:solidFill>
                  <a:srgbClr val="BE573C"/>
                </a:solidFill>
              </a:defRPr>
            </a:lvl9pPr>
          </a:lstStyle>
          <a:p xmlns:a="http://schemas.openxmlformats.org/drawingml/2006/main">
            <a:pPr>
              <a:defRPr sz="1350" b="1">
                <a:solidFill>
                  <a:srgbClr val="BE573C"/>
                </a:solidFill>
              </a:defRPr>
            </a:pPr>
            <a:r>
              <a:rPr sz="1350" b="1">
                <a:solidFill>
                  <a:srgbClr val="BE573C"/>
                </a:solidFill>
              </a:rPr>
              <a:t>CENTRAL CALENDAR MANAGEMENT: NOT VERIFIED</a:t>
            </a:r>
          </a:p>
        </p:txBody>
      </p:sp>
    </p:spTree>
    <p:extLst>
      <p:ext uri="{BB962C8B-B14F-4D97-AF65-F5344CB8AC3E}">
        <p14:creationId xmlns:p14="http://schemas.microsoft.com/office/powerpoint/2010/main" val="144784651"/>
      </p:ext>
    </p:extLst>
  </p:cSld>
</p:sld>
</file>

<file path=ppt/slides/slide16.xml><?xml version="1.0" encoding="utf-8"?>
<p:sld xmlns:p="http://schemas.openxmlformats.org/presentationml/2006/main">
  <p:cSld>
    <p:bg>
      <p:bgPr>
        <a:solidFill xmlns:a="http://schemas.openxmlformats.org/drawingml/2006/main">
          <a:srgbClr val="F5F3ED"/>
        </a:solidFill>
      </p:bgPr>
    </p:bg>
    <p:spTree>
      <p:nvGrpSpPr>
        <p:cNvPr id="1" name=""/>
        <p:cNvGrpSpPr/>
        <p:nvPr/>
      </p:nvGrpSpPr>
      <p:grpSpPr>
        <a:xfrm xmlns:a="http://schemas.openxmlformats.org/drawingml/2006/main"/>
      </p:grpSpPr>
      <p:sp>
        <p:nvSpPr>
          <p:cNvPr id="12" name="CHICAGO, UNITED STATES">
            <a:extLst xmlns:a="http://schemas.openxmlformats.org/drawingml/2006/main">
              <a:ext uri="{FF2B5EF4-FFF2-40B4-BE49-F238E27FC236}">
                <a16:creationId xmlns:a16="http://schemas.microsoft.com/office/drawing/2014/main" id="{92D683DC-7321-4A86-95A0-A371A49DBDB8}"/>
              </a:ext>
            </a:extLst>
          </p:cNvPr>
          <p:cNvSpPr>
            <a:spLocks xmlns:a="http://schemas.openxmlformats.org/drawingml/2006/main" noGrp="1"/>
          </p:cNvSpPr>
          <p:nvPr/>
        </p:nvSpPr>
        <p:spPr>
          <a:xfrm xmlns:a="http://schemas.openxmlformats.org/drawingml/2006/main">
            <a:off x="685800" y="400050"/>
            <a:ext cx="13335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50" b="1">
                <a:solidFill>
                  <a:srgbClr val="61716B"/>
                </a:solidFill>
                <a:latin typeface="Helvetica Neue"/>
                <a:ea typeface="Helvetica Neue"/>
                <a:cs typeface="Helvetica Neue"/>
              </a:defRPr>
            </a:pPr>
            <a:r>
              <a:rPr sz="1350" b="1">
                <a:solidFill>
                  <a:srgbClr val="61716B"/>
                </a:solidFill>
                <a:latin typeface="Helvetica Neue"/>
                <a:ea typeface="Helvetica Neue"/>
                <a:cs typeface="Helvetica Neue"/>
              </a:rPr>
              <a:t>CHICAGO, UNITED STATES</a:t>
            </a:r>
          </a:p>
        </p:txBody>
      </p:sp>
      <p:sp>
        <p:nvSpPr>
          <p:cNvPr id="2" name="Lincoln Park: public space with independent i">
            <a:extLst xmlns:a="http://schemas.openxmlformats.org/drawingml/2006/main">
              <a:ext uri="{FF2B5EF4-FFF2-40B4-BE49-F238E27FC236}">
                <a16:creationId xmlns:a16="http://schemas.microsoft.com/office/drawing/2014/main" id="{8B836502-941F-4C21-8499-51AF2D7CAE6C}"/>
              </a:ext>
            </a:extLst>
          </p:cNvPr>
          <p:cNvSpPr>
            <a:spLocks xmlns:a="http://schemas.openxmlformats.org/drawingml/2006/main" noGrp="1"/>
          </p:cNvSpPr>
          <p:nvPr/>
        </p:nvSpPr>
        <p:spPr>
          <a:xfrm xmlns:a="http://schemas.openxmlformats.org/drawingml/2006/main">
            <a:off x="685800" y="914400"/>
            <a:ext cx="13868400"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900" b="1">
                <a:solidFill>
                  <a:srgbClr val="173D35"/>
                </a:solidFill>
                <a:latin typeface="Helvetica Neue"/>
                <a:ea typeface="Helvetica Neue"/>
                <a:cs typeface="Helvetica Neue"/>
              </a:defRPr>
            </a:pPr>
            <a:r>
              <a:rPr sz="3900" b="1">
                <a:solidFill>
                  <a:srgbClr val="173D35"/>
                </a:solidFill>
                <a:latin typeface="Helvetica Neue"/>
                <a:ea typeface="Helvetica Neue"/>
                <a:cs typeface="Helvetica Neue"/>
              </a:rPr>
              <a:t>Lincoln Park: public space with independent institutions</a:t>
            </a:r>
          </a:p>
        </p:txBody>
      </p:sp>
      <p:sp>
        <p:nvSpPr>
          <p:cNvPr id="3" name="14">
            <a:extLst xmlns:a="http://schemas.openxmlformats.org/drawingml/2006/main">
              <a:ext uri="{FF2B5EF4-FFF2-40B4-BE49-F238E27FC236}">
                <a16:creationId xmlns:a16="http://schemas.microsoft.com/office/drawing/2014/main" id="{5F880A44-5795-41BA-BCFC-EEFE4D088F86}"/>
              </a:ext>
            </a:extLst>
          </p:cNvPr>
          <p:cNvSpPr>
            <a:spLocks xmlns:a="http://schemas.openxmlformats.org/drawingml/2006/main" noGrp="1"/>
          </p:cNvSpPr>
          <p:nvPr/>
        </p:nvSpPr>
        <p:spPr>
          <a:xfrm xmlns:a="http://schemas.openxmlformats.org/drawingml/2006/main">
            <a:off x="14097000" y="8105775"/>
            <a:ext cx="457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275" b="0">
                <a:solidFill>
                  <a:srgbClr val="61716B"/>
                </a:solidFill>
                <a:latin typeface="Helvetica Neue"/>
                <a:ea typeface="Helvetica Neue"/>
                <a:cs typeface="Helvetica Neue"/>
              </a:defRPr>
            </a:pPr>
            <a:r>
              <a:rPr sz="1275" b="0">
                <a:solidFill>
                  <a:srgbClr val="61716B"/>
                </a:solidFill>
                <a:latin typeface="Helvetica Neue"/>
                <a:ea typeface="Helvetica Neue"/>
                <a:cs typeface="Helvetica Neue"/>
              </a:rPr>
              <a:t>16</a:t>
            </a:r>
          </a:p>
        </p:txBody>
      </p:sp>
      <p:pic>
        <p:nvPicPr>
          <p:cNvPr id="15" name="">
            <a:extLst xmlns:a="http://schemas.openxmlformats.org/drawingml/2006/main">
              <a:ext uri="{FF2B5EF4-FFF2-40B4-BE49-F238E27FC236}">
                <a16:creationId xmlns:a16="http://schemas.microsoft.com/office/drawing/2014/main" id="{21627B18-5A59-4CD3-89B1-1EF71FD37B0D}"/>
              </a:ext>
            </a:extLst>
          </p:cNvPr>
          <p:cNvPicPr>
            <a:picLocks xmlns:a="http://schemas.openxmlformats.org/drawingml/2006/main" noChangeAspect="1"/>
          </p:cNvPicPr>
          <p:nvPr/>
        </p:nvPicPr>
        <p:blipFill>
          <a:blip xmlns:r="http://schemas.openxmlformats.org/officeDocument/2006/relationships" xmlns:a="http://schemas.openxmlformats.org/drawingml/2006/main" r:embed="R6343a59edddb4bbb"/>
          <a:srcRect xmlns:a="http://schemas.openxmlformats.org/drawingml/2006/main" l="0" t="10360" r="0" b="10360"/>
          <a:stretch xmlns:a="http://schemas.openxmlformats.org/drawingml/2006/main">
            <a:fillRect l="0" t="0" r="0" b="0"/>
          </a:stretch>
        </p:blipFill>
        <p:spPr>
          <a:xfrm xmlns:a="http://schemas.openxmlformats.org/drawingml/2006/main">
            <a:off x="685800" y="2266950"/>
            <a:ext cx="7048500" cy="4191000"/>
          </a:xfrm>
          <a:prstGeom xmlns:a="http://schemas.openxmlformats.org/drawingml/2006/main" prst="rect">
            <a:avLst/>
          </a:prstGeom>
        </p:spPr>
      </p:pic>
      <p:sp>
        <p:nvSpPr>
          <p:cNvPr id="5" name="A comparable physical setting">
            <a:extLst xmlns:a="http://schemas.openxmlformats.org/drawingml/2006/main">
              <a:ext uri="{FF2B5EF4-FFF2-40B4-BE49-F238E27FC236}">
                <a16:creationId xmlns:a16="http://schemas.microsoft.com/office/drawing/2014/main" id="{4C6647AF-0D63-4D00-B0FA-D2527735A08F}"/>
              </a:ext>
            </a:extLst>
          </p:cNvPr>
          <p:cNvSpPr>
            <a:spLocks xmlns:a="http://schemas.openxmlformats.org/drawingml/2006/main" noGrp="1"/>
          </p:cNvSpPr>
          <p:nvPr/>
        </p:nvSpPr>
        <p:spPr>
          <a:xfrm xmlns:a="http://schemas.openxmlformats.org/drawingml/2006/main">
            <a:off x="8096250" y="2286000"/>
            <a:ext cx="63246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875" b="1">
                <a:solidFill>
                  <a:srgbClr val="BE573C"/>
                </a:solidFill>
                <a:latin typeface="Helvetica Neue"/>
                <a:ea typeface="Helvetica Neue"/>
                <a:cs typeface="Helvetica Neue"/>
              </a:defRPr>
            </a:pPr>
            <a:r>
              <a:rPr sz="1875" b="1">
                <a:solidFill>
                  <a:srgbClr val="BE573C"/>
                </a:solidFill>
                <a:latin typeface="Helvetica Neue"/>
                <a:ea typeface="Helvetica Neue"/>
                <a:cs typeface="Helvetica Neue"/>
              </a:rPr>
              <a:t>A comparable physical setting</a:t>
            </a:r>
          </a:p>
        </p:txBody>
      </p:sp>
      <p:sp>
        <p:nvSpPr>
          <p:cNvPr id="6" name="About 1,200 acres with a zoo, two museums, co">
            <a:extLst xmlns:a="http://schemas.openxmlformats.org/drawingml/2006/main">
              <a:ext uri="{FF2B5EF4-FFF2-40B4-BE49-F238E27FC236}">
                <a16:creationId xmlns:a16="http://schemas.microsoft.com/office/drawing/2014/main" id="{74CE2AF5-9C20-4873-BB38-1173E440CD3D}"/>
              </a:ext>
            </a:extLst>
          </p:cNvPr>
          <p:cNvSpPr>
            <a:spLocks xmlns:a="http://schemas.openxmlformats.org/drawingml/2006/main" noGrp="1"/>
          </p:cNvSpPr>
          <p:nvPr/>
        </p:nvSpPr>
        <p:spPr>
          <a:xfrm xmlns:a="http://schemas.openxmlformats.org/drawingml/2006/main">
            <a:off x="8096250" y="2762250"/>
            <a:ext cx="6324600" cy="2095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175" b="0">
                <a:solidFill>
                  <a:srgbClr val="173D35"/>
                </a:solidFill>
                <a:latin typeface="Helvetica Neue"/>
                <a:ea typeface="Helvetica Neue"/>
                <a:cs typeface="Helvetica Neue"/>
              </a:defRPr>
            </a:pPr>
            <a:r>
              <a:rPr sz="2175" b="0">
                <a:solidFill>
                  <a:srgbClr val="173D35"/>
                </a:solidFill>
                <a:latin typeface="Helvetica Neue"/>
                <a:ea typeface="Helvetica Neue"/>
                <a:cs typeface="Helvetica Neue"/>
              </a:rPr>
              <a:t>About 1,200 acres with a zoo, two museums, conservatory, public landscapes and recreation.</a:t>
            </a:r>
          </a:p>
        </p:txBody>
      </p:sp>
      <p:sp>
        <p:nvSpPr>
          <p:cNvPr id="7" name="Defined responsibilities">
            <a:extLst xmlns:a="http://schemas.openxmlformats.org/drawingml/2006/main">
              <a:ext uri="{FF2B5EF4-FFF2-40B4-BE49-F238E27FC236}">
                <a16:creationId xmlns:a16="http://schemas.microsoft.com/office/drawing/2014/main" id="{C32A7246-3214-4C6D-9A85-086CB1F2D70E}"/>
              </a:ext>
            </a:extLst>
          </p:cNvPr>
          <p:cNvSpPr>
            <a:spLocks xmlns:a="http://schemas.openxmlformats.org/drawingml/2006/main" noGrp="1"/>
          </p:cNvSpPr>
          <p:nvPr/>
        </p:nvSpPr>
        <p:spPr>
          <a:xfrm xmlns:a="http://schemas.openxmlformats.org/drawingml/2006/main">
            <a:off x="8096250" y="4400550"/>
            <a:ext cx="63246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875" b="1">
                <a:solidFill>
                  <a:srgbClr val="BE573C"/>
                </a:solidFill>
                <a:latin typeface="Helvetica Neue"/>
                <a:ea typeface="Helvetica Neue"/>
                <a:cs typeface="Helvetica Neue"/>
              </a:defRPr>
            </a:pPr>
            <a:r>
              <a:rPr sz="1875" b="1">
                <a:solidFill>
                  <a:srgbClr val="BE573C"/>
                </a:solidFill>
                <a:latin typeface="Helvetica Neue"/>
                <a:ea typeface="Helvetica Neue"/>
                <a:cs typeface="Helvetica Neue"/>
              </a:rPr>
              <a:t>Defined responsibilities</a:t>
            </a:r>
          </a:p>
        </p:txBody>
      </p:sp>
      <p:sp>
        <p:nvSpPr>
          <p:cNvPr id="8" name="Chicago Park District oversees the park. The ">
            <a:extLst xmlns:a="http://schemas.openxmlformats.org/drawingml/2006/main">
              <a:ext uri="{FF2B5EF4-FFF2-40B4-BE49-F238E27FC236}">
                <a16:creationId xmlns:a16="http://schemas.microsoft.com/office/drawing/2014/main" id="{77F5D1E8-3F74-457E-8939-2F54D2A54E64}"/>
              </a:ext>
            </a:extLst>
          </p:cNvPr>
          <p:cNvSpPr>
            <a:spLocks xmlns:a="http://schemas.openxmlformats.org/drawingml/2006/main" noGrp="1"/>
          </p:cNvSpPr>
          <p:nvPr/>
        </p:nvSpPr>
        <p:spPr>
          <a:xfrm xmlns:a="http://schemas.openxmlformats.org/drawingml/2006/main">
            <a:off x="8096250" y="4876800"/>
            <a:ext cx="6324600" cy="2095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175" b="0">
                <a:solidFill>
                  <a:srgbClr val="173D35"/>
                </a:solidFill>
                <a:latin typeface="Helvetica Neue"/>
                <a:ea typeface="Helvetica Neue"/>
                <a:cs typeface="Helvetica Neue"/>
              </a:defRPr>
            </a:pPr>
            <a:r>
              <a:rPr sz="2175" b="0">
                <a:solidFill>
                  <a:srgbClr val="173D35"/>
                </a:solidFill>
                <a:latin typeface="Helvetica Neue"/>
                <a:ea typeface="Helvetica Neue"/>
                <a:cs typeface="Helvetica Neue"/>
              </a:rPr>
              <a:t>Chicago Park District oversees the park. The Conservancy has a formal partnership and specific site roles. Institutions retain separate operations.</a:t>
            </a:r>
          </a:p>
        </p:txBody>
      </p:sp>
      <p:sp>
        <p:nvSpPr>
          <p:cNvPr id="9" name="Balboa lesson: specify what the coordinating ">
            <a:extLst xmlns:a="http://schemas.openxmlformats.org/drawingml/2006/main">
              <a:ext uri="{FF2B5EF4-FFF2-40B4-BE49-F238E27FC236}">
                <a16:creationId xmlns:a16="http://schemas.microsoft.com/office/drawing/2014/main" id="{C3EBC673-64E2-4FC8-9B87-1FDF74751964}"/>
              </a:ext>
            </a:extLst>
          </p:cNvPr>
          <p:cNvSpPr>
            <a:spLocks xmlns:a="http://schemas.openxmlformats.org/drawingml/2006/main" noGrp="1"/>
          </p:cNvSpPr>
          <p:nvPr/>
        </p:nvSpPr>
        <p:spPr>
          <a:xfrm xmlns:a="http://schemas.openxmlformats.org/drawingml/2006/main">
            <a:off x="685800" y="6819900"/>
            <a:ext cx="138684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075" b="1">
                <a:solidFill>
                  <a:srgbClr val="173D35"/>
                </a:solidFill>
                <a:latin typeface="Helvetica Neue"/>
                <a:ea typeface="Helvetica Neue"/>
                <a:cs typeface="Helvetica Neue"/>
              </a:defRPr>
            </a:pPr>
            <a:r>
              <a:rPr sz="3075" b="1">
                <a:solidFill>
                  <a:srgbClr val="173D35"/>
                </a:solidFill>
                <a:latin typeface="Helvetica Neue"/>
                <a:ea typeface="Helvetica Neue"/>
                <a:cs typeface="Helvetica Neue"/>
              </a:rPr>
              <a:t>Balboa lesson: specify what the coordinating entity can actually manage</a:t>
            </a:r>
          </a:p>
        </p:txBody>
      </p:sp>
      <p:sp>
        <p:nvSpPr>
          <p:cNvPr id="10" name="Verified structure. Transferability is our an">
            <a:extLst xmlns:a="http://schemas.openxmlformats.org/drawingml/2006/main">
              <a:ext uri="{FF2B5EF4-FFF2-40B4-BE49-F238E27FC236}">
                <a16:creationId xmlns:a16="http://schemas.microsoft.com/office/drawing/2014/main" id="{8CA09783-FCDE-40C8-9EEB-4796B8FD5820}"/>
              </a:ext>
            </a:extLst>
          </p:cNvPr>
          <p:cNvSpPr>
            <a:spLocks xmlns:a="http://schemas.openxmlformats.org/drawingml/2006/main" noGrp="1"/>
          </p:cNvSpPr>
          <p:nvPr/>
        </p:nvSpPr>
        <p:spPr>
          <a:xfrm xmlns:a="http://schemas.openxmlformats.org/drawingml/2006/main">
            <a:off x="685800" y="8077200"/>
            <a:ext cx="130968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200" b="0">
                <a:solidFill>
                  <a:srgbClr val="61716B"/>
                </a:solidFill>
                <a:latin typeface="Helvetica Neue"/>
                <a:ea typeface="Helvetica Neue"/>
                <a:cs typeface="Helvetica Neue"/>
              </a:defRPr>
            </a:pPr>
            <a:r>
              <a:rPr sz="1200" b="0">
                <a:solidFill>
                  <a:srgbClr val="61716B"/>
                </a:solidFill>
                <a:latin typeface="Helvetica Neue"/>
                <a:ea typeface="Helvetica Neue"/>
                <a:cs typeface="Helvetica Neue"/>
              </a:rPr>
              <a:t>Verified structure. Transferability is our analysis. Photo: Lincoln Park Conservancy, North Pond.</a:t>
            </a:r>
          </a:p>
        </p:txBody>
      </p:sp>
      <p:pic>
        <p:nvPicPr>
          <p:cNvPr id="22" name="">
            <a:extLst xmlns:a="http://schemas.openxmlformats.org/drawingml/2006/main">
              <a:ext uri="{FF2B5EF4-FFF2-40B4-BE49-F238E27FC236}">
                <a16:creationId xmlns:a16="http://schemas.microsoft.com/office/drawing/2014/main" id="{83304894-8847-4004-BDE9-5908C06B4E9C}"/>
              </a:ext>
            </a:extLst>
          </p:cNvPr>
          <p:cNvPicPr>
            <a:picLocks xmlns:a="http://schemas.openxmlformats.org/drawingml/2006/main" noChangeAspect="1"/>
          </p:cNvPicPr>
          <p:nvPr/>
        </p:nvPicPr>
        <p:blipFill>
          <a:blip xmlns:r="http://schemas.openxmlformats.org/officeDocument/2006/relationships" xmlns:a="http://schemas.openxmlformats.org/drawingml/2006/main" r:embed="Rb0503bf0be3645c3"/>
          <a:stretch xmlns:a="http://schemas.openxmlformats.org/drawingml/2006/main"/>
        </p:blipFill>
        <p:spPr>
          <a:xfrm xmlns:a="http://schemas.openxmlformats.org/drawingml/2006/main">
            <a:off x="13801725" y="355044"/>
            <a:ext cx="552450" cy="290036"/>
          </a:xfrm>
          <a:prstGeom xmlns:a="http://schemas.openxmlformats.org/drawingml/2006/main" prst="rect">
            <a:avLst/>
          </a:prstGeom>
        </p:spPr>
      </p:pic>
      <p:sp>
        <p:nvSpPr>
          <p:cNvPr id="23" name="calendar-management-status">
            <a:extLst xmlns:a="http://schemas.openxmlformats.org/drawingml/2006/main">
              <a:ext uri="{FF2B5EF4-FFF2-40B4-BE49-F238E27FC236}">
                <a16:creationId xmlns:a16="http://schemas.microsoft.com/office/drawing/2014/main" id="{1A1BFBC6-A712-4C95-B6C6-E4DCE4628723}"/>
              </a:ext>
            </a:extLst>
          </p:cNvPr>
          <p:cNvSpPr>
            <a:spLocks xmlns:a="http://schemas.openxmlformats.org/drawingml/2006/main" noGrp="1"/>
          </p:cNvSpPr>
          <p:nvPr/>
        </p:nvSpPr>
        <p:spPr>
          <a:xfrm xmlns:a="http://schemas.openxmlformats.org/drawingml/2006/main">
            <a:off x="6762750" y="400050"/>
            <a:ext cx="77914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1">
                <a:solidFill>
                  <a:srgbClr val="BE573C"/>
                </a:solidFill>
              </a:defRPr>
            </a:defPPr>
            <a:lvl1pPr>
              <a:defRPr sz="1350" b="1">
                <a:solidFill>
                  <a:srgbClr val="BE573C"/>
                </a:solidFill>
              </a:defRPr>
            </a:lvl1pPr>
            <a:lvl2pPr>
              <a:defRPr sz="1350" b="1">
                <a:solidFill>
                  <a:srgbClr val="BE573C"/>
                </a:solidFill>
              </a:defRPr>
            </a:lvl2pPr>
            <a:lvl3pPr>
              <a:defRPr sz="1350" b="1">
                <a:solidFill>
                  <a:srgbClr val="BE573C"/>
                </a:solidFill>
              </a:defRPr>
            </a:lvl3pPr>
            <a:lvl4pPr>
              <a:defRPr sz="1350" b="1">
                <a:solidFill>
                  <a:srgbClr val="BE573C"/>
                </a:solidFill>
              </a:defRPr>
            </a:lvl4pPr>
            <a:lvl5pPr>
              <a:defRPr sz="1350" b="1">
                <a:solidFill>
                  <a:srgbClr val="BE573C"/>
                </a:solidFill>
              </a:defRPr>
            </a:lvl5pPr>
            <a:lvl6pPr>
              <a:defRPr sz="1350" b="1">
                <a:solidFill>
                  <a:srgbClr val="BE573C"/>
                </a:solidFill>
              </a:defRPr>
            </a:lvl6pPr>
            <a:lvl7pPr>
              <a:defRPr sz="1350" b="1">
                <a:solidFill>
                  <a:srgbClr val="BE573C"/>
                </a:solidFill>
              </a:defRPr>
            </a:lvl7pPr>
            <a:lvl8pPr>
              <a:defRPr sz="1350" b="1">
                <a:solidFill>
                  <a:srgbClr val="BE573C"/>
                </a:solidFill>
              </a:defRPr>
            </a:lvl8pPr>
            <a:lvl9pPr>
              <a:defRPr sz="1350" b="1">
                <a:solidFill>
                  <a:srgbClr val="BE573C"/>
                </a:solidFill>
              </a:defRPr>
            </a:lvl9pPr>
          </a:lstStyle>
          <a:p xmlns:a="http://schemas.openxmlformats.org/drawingml/2006/main">
            <a:pPr>
              <a:defRPr sz="1350" b="1">
                <a:solidFill>
                  <a:srgbClr val="BE573C"/>
                </a:solidFill>
              </a:defRPr>
            </a:pPr>
            <a:r>
              <a:rPr sz="1350" b="1">
                <a:solidFill>
                  <a:srgbClr val="BE573C"/>
                </a:solidFill>
              </a:rPr>
              <a:t>CENTRAL CALENDAR MANAGEMENT: NOT VERIFIED</a:t>
            </a:r>
          </a:p>
        </p:txBody>
      </p:sp>
    </p:spTree>
    <p:extLst>
      <p:ext uri="{BB962C8B-B14F-4D97-AF65-F5344CB8AC3E}">
        <p14:creationId xmlns:p14="http://schemas.microsoft.com/office/powerpoint/2010/main" val="885521738"/>
      </p:ext>
    </p:extLst>
  </p:cSld>
</p:sld>
</file>

<file path=ppt/slides/slide17.xml><?xml version="1.0" encoding="utf-8"?>
<p:sld xmlns:p="http://schemas.openxmlformats.org/presentationml/2006/main">
  <p:cSld>
    <p:bg>
      <p:bgPr>
        <a:solidFill xmlns:a="http://schemas.openxmlformats.org/drawingml/2006/main">
          <a:srgbClr val="F5F3ED"/>
        </a:solidFill>
      </p:bgPr>
    </p:bg>
    <p:spTree>
      <p:nvGrpSpPr>
        <p:cNvPr id="1" name=""/>
        <p:cNvGrpSpPr/>
        <p:nvPr/>
      </p:nvGrpSpPr>
      <p:grpSpPr>
        <a:xfrm xmlns:a="http://schemas.openxmlformats.org/drawingml/2006/main"/>
      </p:grpSpPr>
      <p:sp>
        <p:nvSpPr>
          <p:cNvPr id="8" name="CHICAGO EVENT AND DIGITAL MODEL">
            <a:extLst xmlns:a="http://schemas.openxmlformats.org/drawingml/2006/main">
              <a:ext uri="{FF2B5EF4-FFF2-40B4-BE49-F238E27FC236}">
                <a16:creationId xmlns:a16="http://schemas.microsoft.com/office/drawing/2014/main" id="{D5114DC4-E8B8-4B42-8ADB-E1A5FC4C74F8}"/>
              </a:ext>
            </a:extLst>
          </p:cNvPr>
          <p:cNvSpPr>
            <a:spLocks xmlns:a="http://schemas.openxmlformats.org/drawingml/2006/main" noGrp="1"/>
          </p:cNvSpPr>
          <p:nvPr/>
        </p:nvSpPr>
        <p:spPr>
          <a:xfrm xmlns:a="http://schemas.openxmlformats.org/drawingml/2006/main">
            <a:off x="685800" y="400050"/>
            <a:ext cx="13335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50" b="1">
                <a:solidFill>
                  <a:srgbClr val="61716B"/>
                </a:solidFill>
                <a:latin typeface="Helvetica Neue"/>
                <a:ea typeface="Helvetica Neue"/>
                <a:cs typeface="Helvetica Neue"/>
              </a:defRPr>
            </a:pPr>
            <a:r>
              <a:rPr sz="1350" b="1">
                <a:solidFill>
                  <a:srgbClr val="61716B"/>
                </a:solidFill>
                <a:latin typeface="Helvetica Neue"/>
                <a:ea typeface="Helvetica Neue"/>
                <a:cs typeface="Helvetica Neue"/>
              </a:rPr>
              <a:t>CHICAGO EVENT AND DIGITAL MODEL</a:t>
            </a:r>
          </a:p>
        </p:txBody>
      </p:sp>
      <p:sp>
        <p:nvSpPr>
          <p:cNvPr id="2" name="Lincoln Park combines delegated services with">
            <a:extLst xmlns:a="http://schemas.openxmlformats.org/drawingml/2006/main">
              <a:ext uri="{FF2B5EF4-FFF2-40B4-BE49-F238E27FC236}">
                <a16:creationId xmlns:a16="http://schemas.microsoft.com/office/drawing/2014/main" id="{35D8BF44-6111-4679-A3F9-8F8BF9935598}"/>
              </a:ext>
            </a:extLst>
          </p:cNvPr>
          <p:cNvSpPr>
            <a:spLocks xmlns:a="http://schemas.openxmlformats.org/drawingml/2006/main" noGrp="1"/>
          </p:cNvSpPr>
          <p:nvPr/>
        </p:nvSpPr>
        <p:spPr>
          <a:xfrm xmlns:a="http://schemas.openxmlformats.org/drawingml/2006/main">
            <a:off x="685800" y="914400"/>
            <a:ext cx="13868400"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900" b="1">
                <a:solidFill>
                  <a:srgbClr val="173D35"/>
                </a:solidFill>
                <a:latin typeface="Helvetica Neue"/>
                <a:ea typeface="Helvetica Neue"/>
                <a:cs typeface="Helvetica Neue"/>
              </a:defRPr>
            </a:pPr>
            <a:r>
              <a:rPr sz="3900" b="1">
                <a:solidFill>
                  <a:srgbClr val="173D35"/>
                </a:solidFill>
                <a:latin typeface="Helvetica Neue"/>
                <a:ea typeface="Helvetica Neue"/>
                <a:cs typeface="Helvetica Neue"/>
              </a:rPr>
              <a:t>Lincoln Park combines delegated services with separate booking</a:t>
            </a:r>
          </a:p>
        </p:txBody>
      </p:sp>
      <p:sp>
        <p:nvSpPr>
          <p:cNvPr id="3" name="15">
            <a:extLst xmlns:a="http://schemas.openxmlformats.org/drawingml/2006/main">
              <a:ext uri="{FF2B5EF4-FFF2-40B4-BE49-F238E27FC236}">
                <a16:creationId xmlns:a16="http://schemas.microsoft.com/office/drawing/2014/main" id="{62A77D0C-39B3-42C8-AE9D-331F5070E2A0}"/>
              </a:ext>
            </a:extLst>
          </p:cNvPr>
          <p:cNvSpPr>
            <a:spLocks xmlns:a="http://schemas.openxmlformats.org/drawingml/2006/main" noGrp="1"/>
          </p:cNvSpPr>
          <p:nvPr/>
        </p:nvSpPr>
        <p:spPr>
          <a:xfrm xmlns:a="http://schemas.openxmlformats.org/drawingml/2006/main">
            <a:off x="14097000" y="8105775"/>
            <a:ext cx="457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275" b="0">
                <a:solidFill>
                  <a:srgbClr val="61716B"/>
                </a:solidFill>
                <a:latin typeface="Helvetica Neue"/>
                <a:ea typeface="Helvetica Neue"/>
                <a:cs typeface="Helvetica Neue"/>
              </a:defRPr>
            </a:pPr>
            <a:r>
              <a:rPr sz="1275" b="0">
                <a:solidFill>
                  <a:srgbClr val="61716B"/>
                </a:solidFill>
                <a:latin typeface="Helvetica Neue"/>
                <a:ea typeface="Helvetica Neue"/>
                <a:cs typeface="Helvetica Neue"/>
              </a:rPr>
              <a:t>17</a:t>
            </a:r>
          </a:p>
        </p:txBody>
      </p:sp>
      <p:graphicFrame>
        <p:nvGraphicFramePr>
          <p:cNvPr id="11" name="">
            <a:extLst xmlns:a="http://schemas.openxmlformats.org/drawingml/2006/main">
              <a:ext uri="{FF2B5EF4-FFF2-40B4-BE49-F238E27FC236}">
                <a16:creationId xmlns:a16="http://schemas.microsoft.com/office/drawing/2014/main" id="{2C3B878B-71F8-49D1-8914-431EF99D72B8}"/>
              </a:ext>
            </a:extLst>
          </p:cNvPr>
          <p:cNvGraphicFramePr/>
          <p:nvPr/>
        </p:nvGraphicFramePr>
        <p:xfrm>
          <a:off xmlns:a="http://schemas.openxmlformats.org/drawingml/2006/main" x="685800" y="2286000"/>
          <a:ext xmlns:a="http://schemas.openxmlformats.org/drawingml/2006/main" cx="13868400" cy="4286250"/>
        </p:xfrm>
        <a:graphic xmlns:a="http://schemas.openxmlformats.org/drawingml/2006/main">
          <a:graphicData uri="http://schemas.openxmlformats.org/drawingml/2006/table">
            <a:tbl>
              <a:tblPr/>
              <a:tblGrid>
                <a:gridCol w="2762250"/>
                <a:gridCol w="5695950"/>
                <a:gridCol w="5410200"/>
              </a:tblGrid>
              <a:tr h="857250">
                <a:tc>
                  <a:txBody>
                    <a:bodyPr/>
                    <a:lstStyle/>
                    <a:p>
                      <a:r>
                        <a:rPr sz="1950" b="1">
                          <a:solidFill>
                            <a:srgbClr val="FFFFFF"/>
                          </a:solidFill>
                          <a:latin typeface="Helvetica Neue"/>
                          <a:ea typeface="Helvetica Neue"/>
                          <a:cs typeface="Helvetica Neue"/>
                        </a:rPr>
                        <a:t>Layer</a:t>
                      </a:r>
                    </a:p>
                  </a:txBody>
                  <a:tcPr marL="171450" marR="133350" marT="114300" marB="95250" anchor="ctr">
                    <a:solidFill>
                      <a:srgbClr val="173D35"/>
                    </a:solidFill>
                  </a:tcPr>
                </a:tc>
                <a:tc>
                  <a:txBody>
                    <a:bodyPr/>
                    <a:lstStyle/>
                    <a:p>
                      <a:r>
                        <a:rPr sz="1950" b="1">
                          <a:solidFill>
                            <a:srgbClr val="FFFFFF"/>
                          </a:solidFill>
                          <a:latin typeface="Helvetica Neue"/>
                          <a:ea typeface="Helvetica Neue"/>
                          <a:cs typeface="Helvetica Neue"/>
                        </a:rPr>
                        <a:t>Verified practice</a:t>
                      </a:r>
                    </a:p>
                  </a:txBody>
                  <a:tcPr marL="171450" marR="133350" marT="114300" marB="95250" anchor="ctr">
                    <a:solidFill>
                      <a:srgbClr val="173D35"/>
                    </a:solidFill>
                  </a:tcPr>
                </a:tc>
                <a:tc>
                  <a:txBody>
                    <a:bodyPr/>
                    <a:lstStyle/>
                    <a:p>
                      <a:r>
                        <a:rPr sz="1950" b="1">
                          <a:solidFill>
                            <a:srgbClr val="FFFFFF"/>
                          </a:solidFill>
                          <a:latin typeface="Helvetica Neue"/>
                          <a:ea typeface="Helvetica Neue"/>
                          <a:cs typeface="Helvetica Neue"/>
                        </a:rPr>
                        <a:t>Lesson for Balboa Park</a:t>
                      </a:r>
                    </a:p>
                  </a:txBody>
                  <a:tcPr marL="171450" marR="133350" marT="114300" marB="95250" anchor="ctr">
                    <a:solidFill>
                      <a:srgbClr val="173D35"/>
                    </a:solidFill>
                  </a:tcPr>
                </a:tc>
              </a:tr>
              <a:tr h="857250">
                <a:tc>
                  <a:txBody>
                    <a:bodyPr/>
                    <a:lstStyle/>
                    <a:p>
                      <a:r>
                        <a:rPr sz="1950">
                          <a:solidFill>
                            <a:srgbClr val="173D35"/>
                          </a:solidFill>
                          <a:latin typeface="Helvetica Neue"/>
                          <a:ea typeface="Helvetica Neue"/>
                          <a:cs typeface="Helvetica Neue"/>
                        </a:rPr>
                        <a:t>Conservancy</a:t>
                      </a:r>
                    </a:p>
                  </a:txBody>
                  <a:tcPr marL="171450" marR="133350" marT="114300" marB="95250" anchor="ctr">
                    <a:solidFill>
                      <a:srgbClr val="FFFFFF"/>
                    </a:solidFill>
                  </a:tcPr>
                </a:tc>
                <a:tc>
                  <a:txBody>
                    <a:bodyPr/>
                    <a:lstStyle/>
                    <a:p>
                      <a:r>
                        <a:rPr sz="1950">
                          <a:solidFill>
                            <a:srgbClr val="173D35"/>
                          </a:solidFill>
                          <a:latin typeface="Helvetica Neue"/>
                          <a:ea typeface="Helvetica Neue"/>
                          <a:cs typeface="Helvetica Neue"/>
                        </a:rPr>
                        <a:t>Manages Lily Pool event permits and Conservatory timed entry. Public calendar and newsletter.</a:t>
                      </a:r>
                    </a:p>
                  </a:txBody>
                  <a:tcPr marL="171450" marR="133350" marT="114300" marB="95250" anchor="ctr">
                    <a:solidFill>
                      <a:srgbClr val="FFFFFF"/>
                    </a:solidFill>
                  </a:tcPr>
                </a:tc>
                <a:tc>
                  <a:txBody>
                    <a:bodyPr/>
                    <a:lstStyle/>
                    <a:p>
                      <a:r>
                        <a:rPr sz="1950">
                          <a:solidFill>
                            <a:srgbClr val="173D35"/>
                          </a:solidFill>
                          <a:latin typeface="Helvetica Neue"/>
                          <a:ea typeface="Helvetica Neue"/>
                          <a:cs typeface="Helvetica Neue"/>
                        </a:rPr>
                        <a:t>FBP could take on named services through an explicit agreement.</a:t>
                      </a:r>
                    </a:p>
                  </a:txBody>
                  <a:tcPr marL="171450" marR="133350" marT="114300" marB="95250" anchor="ctr">
                    <a:solidFill>
                      <a:srgbClr val="FFFFFF"/>
                    </a:solidFill>
                  </a:tcPr>
                </a:tc>
              </a:tr>
              <a:tr h="857250">
                <a:tc>
                  <a:txBody>
                    <a:bodyPr/>
                    <a:lstStyle/>
                    <a:p>
                      <a:r>
                        <a:rPr sz="1950">
                          <a:solidFill>
                            <a:srgbClr val="173D35"/>
                          </a:solidFill>
                          <a:latin typeface="Helvetica Neue"/>
                          <a:ea typeface="Helvetica Neue"/>
                          <a:cs typeface="Helvetica Neue"/>
                        </a:rPr>
                        <a:t>Park District</a:t>
                      </a:r>
                    </a:p>
                  </a:txBody>
                  <a:tcPr marL="171450" marR="133350" marT="114300" marB="95250" anchor="ctr">
                    <a:solidFill>
                      <a:srgbClr val="F5F3ED"/>
                    </a:solidFill>
                  </a:tcPr>
                </a:tc>
                <a:tc>
                  <a:txBody>
                    <a:bodyPr/>
                    <a:lstStyle/>
                    <a:p>
                      <a:r>
                        <a:rPr sz="1950">
                          <a:solidFill>
                            <a:srgbClr val="173D35"/>
                          </a:solidFill>
                          <a:latin typeface="Helvetica Neue"/>
                          <a:ea typeface="Helvetica Neue"/>
                          <a:cs typeface="Helvetica Neue"/>
                        </a:rPr>
                        <a:t>2026 online event application, conditional permit, document review and final approval.</a:t>
                      </a:r>
                    </a:p>
                  </a:txBody>
                  <a:tcPr marL="171450" marR="133350" marT="114300" marB="95250" anchor="ctr">
                    <a:solidFill>
                      <a:srgbClr val="F5F3ED"/>
                    </a:solidFill>
                  </a:tcPr>
                </a:tc>
                <a:tc>
                  <a:txBody>
                    <a:bodyPr/>
                    <a:lstStyle/>
                    <a:p>
                      <a:r>
                        <a:rPr sz="1950">
                          <a:solidFill>
                            <a:srgbClr val="173D35"/>
                          </a:solidFill>
                          <a:latin typeface="Helvetica Neue"/>
                          <a:ea typeface="Helvetica Neue"/>
                          <a:cs typeface="Helvetica Neue"/>
                        </a:rPr>
                        <a:t>Show booking status and the responsible authority. Submission is not approval.</a:t>
                      </a:r>
                    </a:p>
                  </a:txBody>
                  <a:tcPr marL="171450" marR="133350" marT="114300" marB="95250" anchor="ctr">
                    <a:solidFill>
                      <a:srgbClr val="F5F3ED"/>
                    </a:solidFill>
                  </a:tcPr>
                </a:tc>
              </a:tr>
              <a:tr h="857250">
                <a:tc>
                  <a:txBody>
                    <a:bodyPr/>
                    <a:lstStyle/>
                    <a:p>
                      <a:r>
                        <a:rPr sz="1950">
                          <a:solidFill>
                            <a:srgbClr val="173D35"/>
                          </a:solidFill>
                          <a:latin typeface="Helvetica Neue"/>
                          <a:ea typeface="Helvetica Neue"/>
                          <a:cs typeface="Helvetica Neue"/>
                        </a:rPr>
                        <a:t>Visitor tools</a:t>
                      </a:r>
                    </a:p>
                  </a:txBody>
                  <a:tcPr marL="171450" marR="133350" marT="114300" marB="95250" anchor="ctr">
                    <a:solidFill>
                      <a:srgbClr val="FFFFFF"/>
                    </a:solidFill>
                  </a:tcPr>
                </a:tc>
                <a:tc>
                  <a:txBody>
                    <a:bodyPr/>
                    <a:lstStyle/>
                    <a:p>
                      <a:r>
                        <a:rPr sz="1950">
                          <a:solidFill>
                            <a:srgbClr val="173D35"/>
                          </a:solidFill>
                          <a:latin typeface="Helvetica Neue"/>
                          <a:ea typeface="Helvetica Neue"/>
                          <a:cs typeface="Helvetica Neue"/>
                        </a:rPr>
                        <a:t>Conservatory reservations link to Zeffy. Athletic-field requests use ActiveNet plus a request form.</a:t>
                      </a:r>
                    </a:p>
                  </a:txBody>
                  <a:tcPr marL="171450" marR="133350" marT="114300" marB="95250" anchor="ctr">
                    <a:solidFill>
                      <a:srgbClr val="FFFFFF"/>
                    </a:solidFill>
                  </a:tcPr>
                </a:tc>
                <a:tc>
                  <a:txBody>
                    <a:bodyPr/>
                    <a:lstStyle/>
                    <a:p>
                      <a:r>
                        <a:rPr sz="1950">
                          <a:solidFill>
                            <a:srgbClr val="173D35"/>
                          </a:solidFill>
                          <a:latin typeface="Helvetica Neue"/>
                          <a:ea typeface="Helvetica Neue"/>
                          <a:cs typeface="Helvetica Neue"/>
                        </a:rPr>
                        <a:t>Several tools can coexist. A shared internal conflict calendar remains unverified.</a:t>
                      </a:r>
                    </a:p>
                  </a:txBody>
                  <a:tcPr marL="171450" marR="133350" marT="114300" marB="95250" anchor="ctr">
                    <a:solidFill>
                      <a:srgbClr val="FFFFFF"/>
                    </a:solidFill>
                  </a:tcPr>
                </a:tc>
              </a:tr>
              <a:tr h="857250">
                <a:tc>
                  <a:txBody>
                    <a:bodyPr/>
                    <a:lstStyle/>
                    <a:p>
                      <a:r>
                        <a:rPr sz="1950">
                          <a:solidFill>
                            <a:srgbClr val="173D35"/>
                          </a:solidFill>
                          <a:latin typeface="Helvetica Neue"/>
                          <a:ea typeface="Helvetica Neue"/>
                          <a:cs typeface="Helvetica Neue"/>
                        </a:rPr>
                        <a:t>Institution programming</a:t>
                      </a:r>
                    </a:p>
                  </a:txBody>
                  <a:tcPr marL="171450" marR="133350" marT="114300" marB="95250" anchor="ctr">
                    <a:solidFill>
                      <a:srgbClr val="F5F3ED"/>
                    </a:solidFill>
                  </a:tcPr>
                </a:tc>
                <a:tc>
                  <a:txBody>
                    <a:bodyPr/>
                    <a:lstStyle/>
                    <a:p>
                      <a:r>
                        <a:rPr sz="1950">
                          <a:solidFill>
                            <a:srgbClr val="173D35"/>
                          </a:solidFill>
                          <a:latin typeface="Helvetica Neue"/>
                          <a:ea typeface="Helvetica Neue"/>
                          <a:cs typeface="Helvetica Neue"/>
                        </a:rPr>
                        <a:t>ZooLights has sponsored, ticketed evenings and selected free nights. Museums and zoo run their own programming.</a:t>
                      </a:r>
                    </a:p>
                  </a:txBody>
                  <a:tcPr marL="171450" marR="133350" marT="114300" marB="95250" anchor="ctr">
                    <a:solidFill>
                      <a:srgbClr val="F5F3ED"/>
                    </a:solidFill>
                  </a:tcPr>
                </a:tc>
                <a:tc>
                  <a:txBody>
                    <a:bodyPr/>
                    <a:lstStyle/>
                    <a:p>
                      <a:r>
                        <a:rPr sz="1950">
                          <a:solidFill>
                            <a:srgbClr val="173D35"/>
                          </a:solidFill>
                          <a:latin typeface="Helvetica Neue"/>
                          <a:ea typeface="Helvetica Neue"/>
                          <a:cs typeface="Helvetica Neue"/>
                        </a:rPr>
                        <a:t>Retain institution ownership while coordinating access and promotion.</a:t>
                      </a:r>
                    </a:p>
                  </a:txBody>
                  <a:tcPr marL="171450" marR="133350" marT="114300" marB="95250" anchor="ctr">
                    <a:solidFill>
                      <a:srgbClr val="F5F3ED"/>
                    </a:solidFill>
                  </a:tcPr>
                </a:tc>
              </a:tr>
            </a:tbl>
          </a:graphicData>
        </a:graphic>
      </p:graphicFrame>
      <p:sp>
        <p:nvSpPr>
          <p:cNvPr id="5" name="Balboa lesson: delegate defined services and ">
            <a:extLst xmlns:a="http://schemas.openxmlformats.org/drawingml/2006/main">
              <a:ext uri="{FF2B5EF4-FFF2-40B4-BE49-F238E27FC236}">
                <a16:creationId xmlns:a16="http://schemas.microsoft.com/office/drawing/2014/main" id="{CF7F6C6A-200A-4B98-80A0-3A7CA6600706}"/>
              </a:ext>
            </a:extLst>
          </p:cNvPr>
          <p:cNvSpPr>
            <a:spLocks xmlns:a="http://schemas.openxmlformats.org/drawingml/2006/main" noGrp="1"/>
          </p:cNvSpPr>
          <p:nvPr/>
        </p:nvSpPr>
        <p:spPr>
          <a:xfrm xmlns:a="http://schemas.openxmlformats.org/drawingml/2006/main">
            <a:off x="685800" y="7467600"/>
            <a:ext cx="13868400"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400" b="1">
                <a:solidFill>
                  <a:srgbClr val="173D35"/>
                </a:solidFill>
                <a:latin typeface="Helvetica Neue"/>
                <a:ea typeface="Helvetica Neue"/>
                <a:cs typeface="Helvetica Neue"/>
              </a:defRPr>
            </a:pPr>
            <a:r>
              <a:rPr sz="2400" b="1">
                <a:solidFill>
                  <a:srgbClr val="173D35"/>
                </a:solidFill>
                <a:latin typeface="Helvetica Neue"/>
                <a:ea typeface="Helvetica Neue"/>
                <a:cs typeface="Helvetica Neue"/>
              </a:rPr>
              <a:t>Balboa lesson: delegate defined services and keep venue control local</a:t>
            </a:r>
          </a:p>
        </p:txBody>
      </p:sp>
      <p:sp>
        <p:nvSpPr>
          <p:cNvPr id="6" name="Unknown: cross-institution meeting cadence, i">
            <a:extLst xmlns:a="http://schemas.openxmlformats.org/drawingml/2006/main">
              <a:ext uri="{FF2B5EF4-FFF2-40B4-BE49-F238E27FC236}">
                <a16:creationId xmlns:a16="http://schemas.microsoft.com/office/drawing/2014/main" id="{0E2874D5-FC51-4933-A6C5-1E96D3A22802}"/>
              </a:ext>
            </a:extLst>
          </p:cNvPr>
          <p:cNvSpPr>
            <a:spLocks xmlns:a="http://schemas.openxmlformats.org/drawingml/2006/main" noGrp="1"/>
          </p:cNvSpPr>
          <p:nvPr/>
        </p:nvSpPr>
        <p:spPr>
          <a:xfrm xmlns:a="http://schemas.openxmlformats.org/drawingml/2006/main">
            <a:off x="685800" y="8077200"/>
            <a:ext cx="130968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200" b="0">
                <a:solidFill>
                  <a:srgbClr val="61716B"/>
                </a:solidFill>
                <a:latin typeface="Helvetica Neue"/>
                <a:ea typeface="Helvetica Neue"/>
                <a:cs typeface="Helvetica Neue"/>
              </a:defRPr>
            </a:pPr>
            <a:r>
              <a:rPr sz="1200" b="0">
                <a:solidFill>
                  <a:srgbClr val="61716B"/>
                </a:solidFill>
                <a:latin typeface="Helvetica Neue"/>
                <a:ea typeface="Helvetica Neue"/>
                <a:cs typeface="Helvetica Neue"/>
              </a:rPr>
              <a:t>Unknown: cross-institution meeting cadence, internal calendar, data-sharing rules and automated conflict detection.</a:t>
            </a:r>
          </a:p>
        </p:txBody>
      </p:sp>
      <p:pic>
        <p:nvPicPr>
          <p:cNvPr id="14" name="">
            <a:extLst xmlns:a="http://schemas.openxmlformats.org/drawingml/2006/main">
              <a:ext uri="{FF2B5EF4-FFF2-40B4-BE49-F238E27FC236}">
                <a16:creationId xmlns:a16="http://schemas.microsoft.com/office/drawing/2014/main" id="{90F0E5D6-D39B-4F86-9694-9EDD6462CEDA}"/>
              </a:ext>
            </a:extLst>
          </p:cNvPr>
          <p:cNvPicPr>
            <a:picLocks xmlns:a="http://schemas.openxmlformats.org/drawingml/2006/main" noChangeAspect="1"/>
          </p:cNvPicPr>
          <p:nvPr/>
        </p:nvPicPr>
        <p:blipFill>
          <a:blip xmlns:r="http://schemas.openxmlformats.org/officeDocument/2006/relationships" xmlns:a="http://schemas.openxmlformats.org/drawingml/2006/main" r:embed="Rba431626382d4779"/>
          <a:stretch xmlns:a="http://schemas.openxmlformats.org/drawingml/2006/main"/>
        </p:blipFill>
        <p:spPr>
          <a:xfrm xmlns:a="http://schemas.openxmlformats.org/drawingml/2006/main">
            <a:off x="13801725" y="355044"/>
            <a:ext cx="552450" cy="290036"/>
          </a:xfrm>
          <a:prstGeom xmlns:a="http://schemas.openxmlformats.org/drawingml/2006/main" prst="rect">
            <a:avLst/>
          </a:prstGeom>
        </p:spPr>
      </p:pic>
      <p:sp>
        <p:nvSpPr>
          <p:cNvPr id="15" name="calendar-management-status">
            <a:extLst xmlns:a="http://schemas.openxmlformats.org/drawingml/2006/main">
              <a:ext uri="{FF2B5EF4-FFF2-40B4-BE49-F238E27FC236}">
                <a16:creationId xmlns:a16="http://schemas.microsoft.com/office/drawing/2014/main" id="{E6BB99A8-AD09-4B4D-B9F7-126A36B1589D}"/>
              </a:ext>
            </a:extLst>
          </p:cNvPr>
          <p:cNvSpPr>
            <a:spLocks xmlns:a="http://schemas.openxmlformats.org/drawingml/2006/main" noGrp="1"/>
          </p:cNvSpPr>
          <p:nvPr/>
        </p:nvSpPr>
        <p:spPr>
          <a:xfrm xmlns:a="http://schemas.openxmlformats.org/drawingml/2006/main">
            <a:off x="6762750" y="400050"/>
            <a:ext cx="77914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1">
                <a:solidFill>
                  <a:srgbClr val="BE573C"/>
                </a:solidFill>
              </a:defRPr>
            </a:defPPr>
            <a:lvl1pPr>
              <a:defRPr sz="1350" b="1">
                <a:solidFill>
                  <a:srgbClr val="BE573C"/>
                </a:solidFill>
              </a:defRPr>
            </a:lvl1pPr>
            <a:lvl2pPr>
              <a:defRPr sz="1350" b="1">
                <a:solidFill>
                  <a:srgbClr val="BE573C"/>
                </a:solidFill>
              </a:defRPr>
            </a:lvl2pPr>
            <a:lvl3pPr>
              <a:defRPr sz="1350" b="1">
                <a:solidFill>
                  <a:srgbClr val="BE573C"/>
                </a:solidFill>
              </a:defRPr>
            </a:lvl3pPr>
            <a:lvl4pPr>
              <a:defRPr sz="1350" b="1">
                <a:solidFill>
                  <a:srgbClr val="BE573C"/>
                </a:solidFill>
              </a:defRPr>
            </a:lvl4pPr>
            <a:lvl5pPr>
              <a:defRPr sz="1350" b="1">
                <a:solidFill>
                  <a:srgbClr val="BE573C"/>
                </a:solidFill>
              </a:defRPr>
            </a:lvl5pPr>
            <a:lvl6pPr>
              <a:defRPr sz="1350" b="1">
                <a:solidFill>
                  <a:srgbClr val="BE573C"/>
                </a:solidFill>
              </a:defRPr>
            </a:lvl6pPr>
            <a:lvl7pPr>
              <a:defRPr sz="1350" b="1">
                <a:solidFill>
                  <a:srgbClr val="BE573C"/>
                </a:solidFill>
              </a:defRPr>
            </a:lvl7pPr>
            <a:lvl8pPr>
              <a:defRPr sz="1350" b="1">
                <a:solidFill>
                  <a:srgbClr val="BE573C"/>
                </a:solidFill>
              </a:defRPr>
            </a:lvl8pPr>
            <a:lvl9pPr>
              <a:defRPr sz="1350" b="1">
                <a:solidFill>
                  <a:srgbClr val="BE573C"/>
                </a:solidFill>
              </a:defRPr>
            </a:lvl9pPr>
          </a:lstStyle>
          <a:p xmlns:a="http://schemas.openxmlformats.org/drawingml/2006/main">
            <a:pPr>
              <a:defRPr sz="1350" b="1">
                <a:solidFill>
                  <a:srgbClr val="BE573C"/>
                </a:solidFill>
              </a:defRPr>
            </a:pPr>
            <a:r>
              <a:rPr sz="1350" b="1">
                <a:solidFill>
                  <a:srgbClr val="BE573C"/>
                </a:solidFill>
              </a:rPr>
              <a:t>CENTRAL CALENDAR MANAGEMENT: NOT VERIFIED</a:t>
            </a:r>
          </a:p>
        </p:txBody>
      </p:sp>
    </p:spTree>
    <p:extLst>
      <p:ext uri="{BB962C8B-B14F-4D97-AF65-F5344CB8AC3E}">
        <p14:creationId xmlns:p14="http://schemas.microsoft.com/office/powerpoint/2010/main" val="1100862459"/>
      </p:ext>
    </p:extLst>
  </p:cSld>
</p:sld>
</file>

<file path=ppt/slides/slide18.xml><?xml version="1.0" encoding="utf-8"?>
<p:sld xmlns:p="http://schemas.openxmlformats.org/presentationml/2006/main">
  <p:cSld>
    <p:bg>
      <p:bgPr>
        <a:solidFill xmlns:a="http://schemas.openxmlformats.org/drawingml/2006/main">
          <a:srgbClr val="F5F3ED"/>
        </a:solidFill>
      </p:bgPr>
    </p:bg>
    <p:spTree>
      <p:nvGrpSpPr>
        <p:cNvPr id="1" name=""/>
        <p:cNvGrpSpPr/>
        <p:nvPr/>
      </p:nvGrpSpPr>
      <p:grpSpPr>
        <a:xfrm xmlns:a="http://schemas.openxmlformats.org/drawingml/2006/main"/>
      </p:grpSpPr>
      <p:sp>
        <p:nvSpPr>
          <p:cNvPr id="12" name="NEW YORK, UNITED STATES">
            <a:extLst xmlns:a="http://schemas.openxmlformats.org/drawingml/2006/main">
              <a:ext uri="{FF2B5EF4-FFF2-40B4-BE49-F238E27FC236}">
                <a16:creationId xmlns:a16="http://schemas.microsoft.com/office/drawing/2014/main" id="{242406A8-52A8-42CB-9E85-A794DC6C2CDA}"/>
              </a:ext>
            </a:extLst>
          </p:cNvPr>
          <p:cNvSpPr>
            <a:spLocks xmlns:a="http://schemas.openxmlformats.org/drawingml/2006/main" noGrp="1"/>
          </p:cNvSpPr>
          <p:nvPr/>
        </p:nvSpPr>
        <p:spPr>
          <a:xfrm xmlns:a="http://schemas.openxmlformats.org/drawingml/2006/main">
            <a:off x="685800" y="400050"/>
            <a:ext cx="13335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1">
                <a:solidFill>
                  <a:srgbClr val="61716B"/>
                </a:solidFill>
              </a:defRPr>
            </a:defPPr>
            <a:lvl1pPr>
              <a:defRPr sz="1350" b="1">
                <a:solidFill>
                  <a:srgbClr val="61716B"/>
                </a:solidFill>
              </a:defRPr>
            </a:lvl1pPr>
            <a:lvl2pPr>
              <a:defRPr sz="1350" b="1">
                <a:solidFill>
                  <a:srgbClr val="61716B"/>
                </a:solidFill>
              </a:defRPr>
            </a:lvl2pPr>
            <a:lvl3pPr>
              <a:defRPr sz="1350" b="1">
                <a:solidFill>
                  <a:srgbClr val="61716B"/>
                </a:solidFill>
              </a:defRPr>
            </a:lvl3pPr>
            <a:lvl4pPr>
              <a:defRPr sz="1350" b="1">
                <a:solidFill>
                  <a:srgbClr val="61716B"/>
                </a:solidFill>
              </a:defRPr>
            </a:lvl4pPr>
            <a:lvl5pPr>
              <a:defRPr sz="1350" b="1">
                <a:solidFill>
                  <a:srgbClr val="61716B"/>
                </a:solidFill>
              </a:defRPr>
            </a:lvl5pPr>
            <a:lvl6pPr>
              <a:defRPr sz="1350" b="1">
                <a:solidFill>
                  <a:srgbClr val="61716B"/>
                </a:solidFill>
              </a:defRPr>
            </a:lvl6pPr>
            <a:lvl7pPr>
              <a:defRPr sz="1350" b="1">
                <a:solidFill>
                  <a:srgbClr val="61716B"/>
                </a:solidFill>
              </a:defRPr>
            </a:lvl7pPr>
            <a:lvl8pPr>
              <a:defRPr sz="1350" b="1">
                <a:solidFill>
                  <a:srgbClr val="61716B"/>
                </a:solidFill>
              </a:defRPr>
            </a:lvl8pPr>
            <a:lvl9pPr>
              <a:defRPr sz="1350" b="1">
                <a:solidFill>
                  <a:srgbClr val="61716B"/>
                </a:solidFill>
              </a:defRPr>
            </a:lvl9pPr>
          </a:lstStyle>
          <a:p xmlns:a="http://schemas.openxmlformats.org/drawingml/2006/main">
            <a:pPr>
              <a:defRPr sz="1350" b="1">
                <a:solidFill>
                  <a:srgbClr val="61716B"/>
                </a:solidFill>
              </a:defRPr>
            </a:pPr>
            <a:r>
              <a:rPr sz="1350" b="1">
                <a:solidFill>
                  <a:srgbClr val="61716B"/>
                </a:solidFill>
              </a:rPr>
              <a:t>NEW YORK, UNITED STATES</a:t>
            </a:r>
          </a:p>
        </p:txBody>
      </p:sp>
      <p:sp>
        <p:nvSpPr>
          <p:cNvPr id="2" name="Central Park: a documented internal event cal">
            <a:extLst xmlns:a="http://schemas.openxmlformats.org/drawingml/2006/main">
              <a:ext uri="{FF2B5EF4-FFF2-40B4-BE49-F238E27FC236}">
                <a16:creationId xmlns:a16="http://schemas.microsoft.com/office/drawing/2014/main" id="{F2EAF87D-B368-4004-A6D1-18F19E35F570}"/>
              </a:ext>
            </a:extLst>
          </p:cNvPr>
          <p:cNvSpPr>
            <a:spLocks xmlns:a="http://schemas.openxmlformats.org/drawingml/2006/main" noGrp="1"/>
          </p:cNvSpPr>
          <p:nvPr/>
        </p:nvSpPr>
        <p:spPr>
          <a:xfrm xmlns:a="http://schemas.openxmlformats.org/drawingml/2006/main">
            <a:off x="685800" y="914400"/>
            <a:ext cx="13868400"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900" b="1">
                <a:solidFill>
                  <a:srgbClr val="173D35"/>
                </a:solidFill>
              </a:defRPr>
            </a:defPPr>
            <a:lvl1pPr>
              <a:defRPr sz="3900" b="1">
                <a:solidFill>
                  <a:srgbClr val="173D35"/>
                </a:solidFill>
              </a:defRPr>
            </a:lvl1pPr>
            <a:lvl2pPr>
              <a:defRPr sz="3900" b="1">
                <a:solidFill>
                  <a:srgbClr val="173D35"/>
                </a:solidFill>
              </a:defRPr>
            </a:lvl2pPr>
            <a:lvl3pPr>
              <a:defRPr sz="3900" b="1">
                <a:solidFill>
                  <a:srgbClr val="173D35"/>
                </a:solidFill>
              </a:defRPr>
            </a:lvl3pPr>
            <a:lvl4pPr>
              <a:defRPr sz="3900" b="1">
                <a:solidFill>
                  <a:srgbClr val="173D35"/>
                </a:solidFill>
              </a:defRPr>
            </a:lvl4pPr>
            <a:lvl5pPr>
              <a:defRPr sz="3900" b="1">
                <a:solidFill>
                  <a:srgbClr val="173D35"/>
                </a:solidFill>
              </a:defRPr>
            </a:lvl5pPr>
            <a:lvl6pPr>
              <a:defRPr sz="3900" b="1">
                <a:solidFill>
                  <a:srgbClr val="173D35"/>
                </a:solidFill>
              </a:defRPr>
            </a:lvl6pPr>
            <a:lvl7pPr>
              <a:defRPr sz="3900" b="1">
                <a:solidFill>
                  <a:srgbClr val="173D35"/>
                </a:solidFill>
              </a:defRPr>
            </a:lvl7pPr>
            <a:lvl8pPr>
              <a:defRPr sz="3900" b="1">
                <a:solidFill>
                  <a:srgbClr val="173D35"/>
                </a:solidFill>
              </a:defRPr>
            </a:lvl8pPr>
            <a:lvl9pPr>
              <a:defRPr sz="3900" b="1">
                <a:solidFill>
                  <a:srgbClr val="173D35"/>
                </a:solidFill>
              </a:defRPr>
            </a:lvl9pPr>
          </a:lstStyle>
          <a:p xmlns:a="http://schemas.openxmlformats.org/drawingml/2006/main">
            <a:pPr>
              <a:defRPr sz="3900" b="1">
                <a:solidFill>
                  <a:srgbClr val="173D35"/>
                </a:solidFill>
              </a:defRPr>
            </a:pPr>
            <a:r>
              <a:rPr sz="3900" b="1">
                <a:solidFill>
                  <a:srgbClr val="173D35"/>
                </a:solidFill>
              </a:rPr>
              <a:t>Central Park: a documented internal event calendar</a:t>
            </a:r>
          </a:p>
        </p:txBody>
      </p:sp>
      <p:sp>
        <p:nvSpPr>
          <p:cNvPr id="3" name="2016 operating guide, pp. 6–9. Current proces">
            <a:extLst xmlns:a="http://schemas.openxmlformats.org/drawingml/2006/main">
              <a:ext uri="{FF2B5EF4-FFF2-40B4-BE49-F238E27FC236}">
                <a16:creationId xmlns:a16="http://schemas.microsoft.com/office/drawing/2014/main" id="{E4279083-BD02-41F9-BB60-0FFC27EBEB7A}"/>
              </a:ext>
            </a:extLst>
          </p:cNvPr>
          <p:cNvSpPr>
            <a:spLocks xmlns:a="http://schemas.openxmlformats.org/drawingml/2006/main" noGrp="1"/>
          </p:cNvSpPr>
          <p:nvPr/>
        </p:nvSpPr>
        <p:spPr>
          <a:xfrm xmlns:a="http://schemas.openxmlformats.org/drawingml/2006/main">
            <a:off x="685800" y="8077200"/>
            <a:ext cx="130968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125" b="0">
                <a:solidFill>
                  <a:srgbClr val="61716B"/>
                </a:solidFill>
              </a:defRPr>
            </a:defPPr>
            <a:lvl1pPr>
              <a:defRPr sz="1125" b="0">
                <a:solidFill>
                  <a:srgbClr val="61716B"/>
                </a:solidFill>
              </a:defRPr>
            </a:lvl1pPr>
            <a:lvl2pPr>
              <a:defRPr sz="1125" b="0">
                <a:solidFill>
                  <a:srgbClr val="61716B"/>
                </a:solidFill>
              </a:defRPr>
            </a:lvl2pPr>
            <a:lvl3pPr>
              <a:defRPr sz="1125" b="0">
                <a:solidFill>
                  <a:srgbClr val="61716B"/>
                </a:solidFill>
              </a:defRPr>
            </a:lvl3pPr>
            <a:lvl4pPr>
              <a:defRPr sz="1125" b="0">
                <a:solidFill>
                  <a:srgbClr val="61716B"/>
                </a:solidFill>
              </a:defRPr>
            </a:lvl4pPr>
            <a:lvl5pPr>
              <a:defRPr sz="1125" b="0">
                <a:solidFill>
                  <a:srgbClr val="61716B"/>
                </a:solidFill>
              </a:defRPr>
            </a:lvl5pPr>
            <a:lvl6pPr>
              <a:defRPr sz="1125" b="0">
                <a:solidFill>
                  <a:srgbClr val="61716B"/>
                </a:solidFill>
              </a:defRPr>
            </a:lvl6pPr>
            <a:lvl7pPr>
              <a:defRPr sz="1125" b="0">
                <a:solidFill>
                  <a:srgbClr val="61716B"/>
                </a:solidFill>
              </a:defRPr>
            </a:lvl7pPr>
            <a:lvl8pPr>
              <a:defRPr sz="1125" b="0">
                <a:solidFill>
                  <a:srgbClr val="61716B"/>
                </a:solidFill>
              </a:defRPr>
            </a:lvl8pPr>
            <a:lvl9pPr>
              <a:defRPr sz="1125" b="0">
                <a:solidFill>
                  <a:srgbClr val="61716B"/>
                </a:solidFill>
              </a:defRPr>
            </a:lvl9pPr>
          </a:lstStyle>
          <a:p xmlns:a="http://schemas.openxmlformats.org/drawingml/2006/main">
            <a:pPr>
              <a:defRPr sz="1125" b="0">
                <a:solidFill>
                  <a:srgbClr val="61716B"/>
                </a:solidFill>
              </a:defRPr>
            </a:pPr>
            <a:r>
              <a:rPr sz="1125" b="0">
                <a:solidFill>
                  <a:srgbClr val="61716B"/>
                </a:solidFill>
              </a:rPr>
              <a:t>2016 operating guide, pp. 6–9. Current process and software require confirmation. Photo: Central Park Conservancy.</a:t>
            </a:r>
          </a:p>
        </p:txBody>
      </p:sp>
      <p:sp>
        <p:nvSpPr>
          <p:cNvPr id="4" name="page-number">
            <a:extLst xmlns:a="http://schemas.openxmlformats.org/drawingml/2006/main">
              <a:ext uri="{FF2B5EF4-FFF2-40B4-BE49-F238E27FC236}">
                <a16:creationId xmlns:a16="http://schemas.microsoft.com/office/drawing/2014/main" id="{3730E5EE-D033-42DB-9584-0E1C7D433F99}"/>
              </a:ext>
            </a:extLst>
          </p:cNvPr>
          <p:cNvSpPr>
            <a:spLocks xmlns:a="http://schemas.openxmlformats.org/drawingml/2006/main" noGrp="1"/>
          </p:cNvSpPr>
          <p:nvPr/>
        </p:nvSpPr>
        <p:spPr>
          <a:xfrm xmlns:a="http://schemas.openxmlformats.org/drawingml/2006/main">
            <a:off x="14097000" y="8105775"/>
            <a:ext cx="457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0">
                <a:solidFill>
                  <a:srgbClr val="61716B"/>
                </a:solidFill>
              </a:defRPr>
            </a:defPPr>
            <a:lvl1pPr>
              <a:defRPr sz="1275" b="0">
                <a:solidFill>
                  <a:srgbClr val="61716B"/>
                </a:solidFill>
              </a:defRPr>
            </a:lvl1pPr>
            <a:lvl2pPr>
              <a:defRPr sz="1275" b="0">
                <a:solidFill>
                  <a:srgbClr val="61716B"/>
                </a:solidFill>
              </a:defRPr>
            </a:lvl2pPr>
            <a:lvl3pPr>
              <a:defRPr sz="1275" b="0">
                <a:solidFill>
                  <a:srgbClr val="61716B"/>
                </a:solidFill>
              </a:defRPr>
            </a:lvl3pPr>
            <a:lvl4pPr>
              <a:defRPr sz="1275" b="0">
                <a:solidFill>
                  <a:srgbClr val="61716B"/>
                </a:solidFill>
              </a:defRPr>
            </a:lvl4pPr>
            <a:lvl5pPr>
              <a:defRPr sz="1275" b="0">
                <a:solidFill>
                  <a:srgbClr val="61716B"/>
                </a:solidFill>
              </a:defRPr>
            </a:lvl5pPr>
            <a:lvl6pPr>
              <a:defRPr sz="1275" b="0">
                <a:solidFill>
                  <a:srgbClr val="61716B"/>
                </a:solidFill>
              </a:defRPr>
            </a:lvl6pPr>
            <a:lvl7pPr>
              <a:defRPr sz="1275" b="0">
                <a:solidFill>
                  <a:srgbClr val="61716B"/>
                </a:solidFill>
              </a:defRPr>
            </a:lvl7pPr>
            <a:lvl8pPr>
              <a:defRPr sz="1275" b="0">
                <a:solidFill>
                  <a:srgbClr val="61716B"/>
                </a:solidFill>
              </a:defRPr>
            </a:lvl8pPr>
            <a:lvl9pPr>
              <a:defRPr sz="1275" b="0">
                <a:solidFill>
                  <a:srgbClr val="61716B"/>
                </a:solidFill>
              </a:defRPr>
            </a:lvl9pPr>
          </a:lstStyle>
          <a:p xmlns:a="http://schemas.openxmlformats.org/drawingml/2006/main">
            <a:pPr>
              <a:defRPr sz="1275" b="0">
                <a:solidFill>
                  <a:srgbClr val="61716B"/>
                </a:solidFill>
              </a:defRPr>
            </a:pPr>
            <a:r>
              <a:rPr sz="1275" b="0">
                <a:solidFill>
                  <a:srgbClr val="61716B"/>
                </a:solidFill>
              </a:rPr>
              <a:t>18</a:t>
            </a:r>
          </a:p>
        </p:txBody>
      </p:sp>
      <p:sp>
        <p:nvSpPr>
          <p:cNvPr id="5" name="calendar-management-status">
            <a:extLst xmlns:a="http://schemas.openxmlformats.org/drawingml/2006/main">
              <a:ext uri="{FF2B5EF4-FFF2-40B4-BE49-F238E27FC236}">
                <a16:creationId xmlns:a16="http://schemas.microsoft.com/office/drawing/2014/main" id="{E4EE06A6-C442-4AF7-A881-B878A5313E75}"/>
              </a:ext>
            </a:extLst>
          </p:cNvPr>
          <p:cNvSpPr>
            <a:spLocks xmlns:a="http://schemas.openxmlformats.org/drawingml/2006/main" noGrp="1"/>
          </p:cNvSpPr>
          <p:nvPr/>
        </p:nvSpPr>
        <p:spPr>
          <a:xfrm xmlns:a="http://schemas.openxmlformats.org/drawingml/2006/main">
            <a:off x="6762750" y="400050"/>
            <a:ext cx="77914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1">
                <a:solidFill>
                  <a:srgbClr val="BE573C"/>
                </a:solidFill>
              </a:defRPr>
            </a:defPPr>
            <a:lvl1pPr>
              <a:defRPr sz="1350" b="1">
                <a:solidFill>
                  <a:srgbClr val="BE573C"/>
                </a:solidFill>
              </a:defRPr>
            </a:lvl1pPr>
            <a:lvl2pPr>
              <a:defRPr sz="1350" b="1">
                <a:solidFill>
                  <a:srgbClr val="BE573C"/>
                </a:solidFill>
              </a:defRPr>
            </a:lvl2pPr>
            <a:lvl3pPr>
              <a:defRPr sz="1350" b="1">
                <a:solidFill>
                  <a:srgbClr val="BE573C"/>
                </a:solidFill>
              </a:defRPr>
            </a:lvl3pPr>
            <a:lvl4pPr>
              <a:defRPr sz="1350" b="1">
                <a:solidFill>
                  <a:srgbClr val="BE573C"/>
                </a:solidFill>
              </a:defRPr>
            </a:lvl4pPr>
            <a:lvl5pPr>
              <a:defRPr sz="1350" b="1">
                <a:solidFill>
                  <a:srgbClr val="BE573C"/>
                </a:solidFill>
              </a:defRPr>
            </a:lvl5pPr>
            <a:lvl6pPr>
              <a:defRPr sz="1350" b="1">
                <a:solidFill>
                  <a:srgbClr val="BE573C"/>
                </a:solidFill>
              </a:defRPr>
            </a:lvl6pPr>
            <a:lvl7pPr>
              <a:defRPr sz="1350" b="1">
                <a:solidFill>
                  <a:srgbClr val="BE573C"/>
                </a:solidFill>
              </a:defRPr>
            </a:lvl7pPr>
            <a:lvl8pPr>
              <a:defRPr sz="1350" b="1">
                <a:solidFill>
                  <a:srgbClr val="BE573C"/>
                </a:solidFill>
              </a:defRPr>
            </a:lvl8pPr>
            <a:lvl9pPr>
              <a:defRPr sz="1350" b="1">
                <a:solidFill>
                  <a:srgbClr val="BE573C"/>
                </a:solidFill>
              </a:defRPr>
            </a:lvl9pPr>
          </a:lstStyle>
          <a:p xmlns:a="http://schemas.openxmlformats.org/drawingml/2006/main">
            <a:pPr>
              <a:defRPr sz="1350" b="1">
                <a:solidFill>
                  <a:srgbClr val="BE573C"/>
                </a:solidFill>
              </a:defRPr>
            </a:pPr>
            <a:r>
              <a:rPr sz="1350" b="1">
                <a:solidFill>
                  <a:srgbClr val="BE573C"/>
                </a:solidFill>
              </a:rPr>
              <a:t>CENTRAL CALENDAR MANAGEMENT: YES (2016)</a:t>
            </a:r>
          </a:p>
        </p:txBody>
      </p:sp>
      <p:pic>
        <p:nvPicPr>
          <p:cNvPr id="6" name="">
            <a:extLst xmlns:a="http://schemas.openxmlformats.org/drawingml/2006/main">
              <a:ext uri="{FF2B5EF4-FFF2-40B4-BE49-F238E27FC236}">
                <a16:creationId xmlns:a16="http://schemas.microsoft.com/office/drawing/2014/main" id="{CC68B3D6-7B62-4A29-94D1-96FEF1A05DF3}"/>
              </a:ext>
            </a:extLst>
          </p:cNvPr>
          <p:cNvPicPr>
            <a:picLocks xmlns:a="http://schemas.openxmlformats.org/drawingml/2006/main" noChangeAspect="1"/>
          </p:cNvPicPr>
          <p:nvPr/>
        </p:nvPicPr>
        <p:blipFill>
          <a:blip xmlns:r="http://schemas.openxmlformats.org/officeDocument/2006/relationships" xmlns:a="http://schemas.openxmlformats.org/drawingml/2006/main" r:embed="R6e38c9f902af4f7d"/>
          <a:srcRect xmlns:a="http://schemas.openxmlformats.org/drawingml/2006/main" l="14604" t="0" r="14604" b="0"/>
          <a:stretch xmlns:a="http://schemas.openxmlformats.org/drawingml/2006/main">
            <a:fillRect l="0" t="0" r="0" b="0"/>
          </a:stretch>
        </p:blipFill>
        <p:spPr>
          <a:xfrm xmlns:a="http://schemas.openxmlformats.org/drawingml/2006/main">
            <a:off x="685800" y="2333625"/>
            <a:ext cx="6524625" cy="4286250"/>
          </a:xfrm>
          <a:prstGeom xmlns:a="http://schemas.openxmlformats.org/drawingml/2006/main" prst="rect">
            <a:avLst/>
          </a:prstGeom>
        </p:spPr>
      </p:pic>
      <p:sp>
        <p:nvSpPr>
          <p:cNvPr id="7" name="A shared operational record">
            <a:extLst xmlns:a="http://schemas.openxmlformats.org/drawingml/2006/main">
              <a:ext uri="{FF2B5EF4-FFF2-40B4-BE49-F238E27FC236}">
                <a16:creationId xmlns:a16="http://schemas.microsoft.com/office/drawing/2014/main" id="{1E6B57CD-0C84-427D-BF6B-52257C857AD0}"/>
              </a:ext>
            </a:extLst>
          </p:cNvPr>
          <p:cNvSpPr>
            <a:spLocks xmlns:a="http://schemas.openxmlformats.org/drawingml/2006/main" noGrp="1"/>
          </p:cNvSpPr>
          <p:nvPr/>
        </p:nvSpPr>
        <p:spPr>
          <a:xfrm xmlns:a="http://schemas.openxmlformats.org/drawingml/2006/main">
            <a:off x="7858125" y="2305050"/>
            <a:ext cx="65722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1">
                <a:solidFill>
                  <a:srgbClr val="BE573C"/>
                </a:solidFill>
              </a:defRPr>
            </a:defPPr>
            <a:lvl1pPr>
              <a:defRPr sz="1875" b="1">
                <a:solidFill>
                  <a:srgbClr val="BE573C"/>
                </a:solidFill>
              </a:defRPr>
            </a:lvl1pPr>
            <a:lvl2pPr>
              <a:defRPr sz="1875" b="1">
                <a:solidFill>
                  <a:srgbClr val="BE573C"/>
                </a:solidFill>
              </a:defRPr>
            </a:lvl2pPr>
            <a:lvl3pPr>
              <a:defRPr sz="1875" b="1">
                <a:solidFill>
                  <a:srgbClr val="BE573C"/>
                </a:solidFill>
              </a:defRPr>
            </a:lvl3pPr>
            <a:lvl4pPr>
              <a:defRPr sz="1875" b="1">
                <a:solidFill>
                  <a:srgbClr val="BE573C"/>
                </a:solidFill>
              </a:defRPr>
            </a:lvl4pPr>
            <a:lvl5pPr>
              <a:defRPr sz="1875" b="1">
                <a:solidFill>
                  <a:srgbClr val="BE573C"/>
                </a:solidFill>
              </a:defRPr>
            </a:lvl5pPr>
            <a:lvl6pPr>
              <a:defRPr sz="1875" b="1">
                <a:solidFill>
                  <a:srgbClr val="BE573C"/>
                </a:solidFill>
              </a:defRPr>
            </a:lvl6pPr>
            <a:lvl7pPr>
              <a:defRPr sz="1875" b="1">
                <a:solidFill>
                  <a:srgbClr val="BE573C"/>
                </a:solidFill>
              </a:defRPr>
            </a:lvl7pPr>
            <a:lvl8pPr>
              <a:defRPr sz="1875" b="1">
                <a:solidFill>
                  <a:srgbClr val="BE573C"/>
                </a:solidFill>
              </a:defRPr>
            </a:lvl8pPr>
            <a:lvl9pPr>
              <a:defRPr sz="1875" b="1">
                <a:solidFill>
                  <a:srgbClr val="BE573C"/>
                </a:solidFill>
              </a:defRPr>
            </a:lvl9pPr>
          </a:lstStyle>
          <a:p xmlns:a="http://schemas.openxmlformats.org/drawingml/2006/main">
            <a:pPr>
              <a:defRPr sz="1875" b="1">
                <a:solidFill>
                  <a:srgbClr val="BE573C"/>
                </a:solidFill>
              </a:defRPr>
            </a:pPr>
            <a:r>
              <a:rPr sz="1875" b="1">
                <a:solidFill>
                  <a:srgbClr val="BE573C"/>
                </a:solidFill>
              </a:rPr>
              <a:t>A shared operational record</a:t>
            </a:r>
          </a:p>
        </p:txBody>
      </p:sp>
      <p:sp>
        <p:nvSpPr>
          <p:cNvPr id="8" name="The Conservancy’s 2016 guide describes an int">
            <a:extLst xmlns:a="http://schemas.openxmlformats.org/drawingml/2006/main">
              <a:ext uri="{FF2B5EF4-FFF2-40B4-BE49-F238E27FC236}">
                <a16:creationId xmlns:a16="http://schemas.microsoft.com/office/drawing/2014/main" id="{39082122-9829-4EE2-9B26-B95B33A8D6BF}"/>
              </a:ext>
            </a:extLst>
          </p:cNvPr>
          <p:cNvSpPr>
            <a:spLocks xmlns:a="http://schemas.openxmlformats.org/drawingml/2006/main" noGrp="1"/>
          </p:cNvSpPr>
          <p:nvPr/>
        </p:nvSpPr>
        <p:spPr>
          <a:xfrm xmlns:a="http://schemas.openxmlformats.org/drawingml/2006/main">
            <a:off x="7858125" y="2800350"/>
            <a:ext cx="6572250" cy="1762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325" b="0">
                <a:solidFill>
                  <a:srgbClr val="173D35"/>
                </a:solidFill>
              </a:defRPr>
            </a:defPPr>
            <a:lvl1pPr>
              <a:defRPr sz="2325" b="0">
                <a:solidFill>
                  <a:srgbClr val="173D35"/>
                </a:solidFill>
              </a:defRPr>
            </a:lvl1pPr>
            <a:lvl2pPr>
              <a:defRPr sz="2325" b="0">
                <a:solidFill>
                  <a:srgbClr val="173D35"/>
                </a:solidFill>
              </a:defRPr>
            </a:lvl2pPr>
            <a:lvl3pPr>
              <a:defRPr sz="2325" b="0">
                <a:solidFill>
                  <a:srgbClr val="173D35"/>
                </a:solidFill>
              </a:defRPr>
            </a:lvl3pPr>
            <a:lvl4pPr>
              <a:defRPr sz="2325" b="0">
                <a:solidFill>
                  <a:srgbClr val="173D35"/>
                </a:solidFill>
              </a:defRPr>
            </a:lvl4pPr>
            <a:lvl5pPr>
              <a:defRPr sz="2325" b="0">
                <a:solidFill>
                  <a:srgbClr val="173D35"/>
                </a:solidFill>
              </a:defRPr>
            </a:lvl5pPr>
            <a:lvl6pPr>
              <a:defRPr sz="2325" b="0">
                <a:solidFill>
                  <a:srgbClr val="173D35"/>
                </a:solidFill>
              </a:defRPr>
            </a:lvl6pPr>
            <a:lvl7pPr>
              <a:defRPr sz="2325" b="0">
                <a:solidFill>
                  <a:srgbClr val="173D35"/>
                </a:solidFill>
              </a:defRPr>
            </a:lvl7pPr>
            <a:lvl8pPr>
              <a:defRPr sz="2325" b="0">
                <a:solidFill>
                  <a:srgbClr val="173D35"/>
                </a:solidFill>
              </a:defRPr>
            </a:lvl8pPr>
            <a:lvl9pPr>
              <a:defRPr sz="2325" b="0">
                <a:solidFill>
                  <a:srgbClr val="173D35"/>
                </a:solidFill>
              </a:defRPr>
            </a:lvl9pPr>
          </a:lstStyle>
          <a:p xmlns:a="http://schemas.openxmlformats.org/drawingml/2006/main">
            <a:pPr>
              <a:defRPr sz="2325" b="0">
                <a:solidFill>
                  <a:srgbClr val="173D35"/>
                </a:solidFill>
              </a:defRPr>
            </a:pPr>
            <a:r>
              <a:rPr sz="2325" b="0">
                <a:solidFill>
                  <a:srgbClr val="173D35"/>
                </a:solidFill>
              </a:rPr>
              <a:t>The Conservancy’s 2016 guide describes an internal weekly calendar distributed across the organization, alongside weekly joint operations meetings.</a:t>
            </a:r>
          </a:p>
        </p:txBody>
      </p:sp>
      <p:sp>
        <p:nvSpPr>
          <p:cNvPr id="9" name="City and conservancy roles">
            <a:extLst xmlns:a="http://schemas.openxmlformats.org/drawingml/2006/main">
              <a:ext uri="{FF2B5EF4-FFF2-40B4-BE49-F238E27FC236}">
                <a16:creationId xmlns:a16="http://schemas.microsoft.com/office/drawing/2014/main" id="{8308945C-7CB2-4DB6-9F4D-6635BCFC32E4}"/>
              </a:ext>
            </a:extLst>
          </p:cNvPr>
          <p:cNvSpPr>
            <a:spLocks xmlns:a="http://schemas.openxmlformats.org/drawingml/2006/main" noGrp="1"/>
          </p:cNvSpPr>
          <p:nvPr/>
        </p:nvSpPr>
        <p:spPr>
          <a:xfrm xmlns:a="http://schemas.openxmlformats.org/drawingml/2006/main">
            <a:off x="7858125" y="4619625"/>
            <a:ext cx="65722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1">
                <a:solidFill>
                  <a:srgbClr val="BE573C"/>
                </a:solidFill>
              </a:defRPr>
            </a:defPPr>
            <a:lvl1pPr>
              <a:defRPr sz="1875" b="1">
                <a:solidFill>
                  <a:srgbClr val="BE573C"/>
                </a:solidFill>
              </a:defRPr>
            </a:lvl1pPr>
            <a:lvl2pPr>
              <a:defRPr sz="1875" b="1">
                <a:solidFill>
                  <a:srgbClr val="BE573C"/>
                </a:solidFill>
              </a:defRPr>
            </a:lvl2pPr>
            <a:lvl3pPr>
              <a:defRPr sz="1875" b="1">
                <a:solidFill>
                  <a:srgbClr val="BE573C"/>
                </a:solidFill>
              </a:defRPr>
            </a:lvl3pPr>
            <a:lvl4pPr>
              <a:defRPr sz="1875" b="1">
                <a:solidFill>
                  <a:srgbClr val="BE573C"/>
                </a:solidFill>
              </a:defRPr>
            </a:lvl4pPr>
            <a:lvl5pPr>
              <a:defRPr sz="1875" b="1">
                <a:solidFill>
                  <a:srgbClr val="BE573C"/>
                </a:solidFill>
              </a:defRPr>
            </a:lvl5pPr>
            <a:lvl6pPr>
              <a:defRPr sz="1875" b="1">
                <a:solidFill>
                  <a:srgbClr val="BE573C"/>
                </a:solidFill>
              </a:defRPr>
            </a:lvl6pPr>
            <a:lvl7pPr>
              <a:defRPr sz="1875" b="1">
                <a:solidFill>
                  <a:srgbClr val="BE573C"/>
                </a:solidFill>
              </a:defRPr>
            </a:lvl7pPr>
            <a:lvl8pPr>
              <a:defRPr sz="1875" b="1">
                <a:solidFill>
                  <a:srgbClr val="BE573C"/>
                </a:solidFill>
              </a:defRPr>
            </a:lvl8pPr>
            <a:lvl9pPr>
              <a:defRPr sz="1875" b="1">
                <a:solidFill>
                  <a:srgbClr val="BE573C"/>
                </a:solidFill>
              </a:defRPr>
            </a:lvl9pPr>
          </a:lstStyle>
          <a:p xmlns:a="http://schemas.openxmlformats.org/drawingml/2006/main">
            <a:pPr>
              <a:defRPr sz="1875" b="1">
                <a:solidFill>
                  <a:srgbClr val="BE573C"/>
                </a:solidFill>
              </a:defRPr>
            </a:pPr>
            <a:r>
              <a:rPr sz="1875" b="1">
                <a:solidFill>
                  <a:srgbClr val="BE573C"/>
                </a:solidFill>
              </a:rPr>
              <a:t>City and conservancy roles</a:t>
            </a:r>
          </a:p>
        </p:txBody>
      </p:sp>
      <p:sp>
        <p:nvSpPr>
          <p:cNvPr id="10" name="NYC Parks confirms dates and locations. Conse">
            <a:extLst xmlns:a="http://schemas.openxmlformats.org/drawingml/2006/main">
              <a:ext uri="{FF2B5EF4-FFF2-40B4-BE49-F238E27FC236}">
                <a16:creationId xmlns:a16="http://schemas.microsoft.com/office/drawing/2014/main" id="{5FA13C92-2E65-494D-874E-47879C40A687}"/>
              </a:ext>
            </a:extLst>
          </p:cNvPr>
          <p:cNvSpPr>
            <a:spLocks xmlns:a="http://schemas.openxmlformats.org/drawingml/2006/main" noGrp="1"/>
          </p:cNvSpPr>
          <p:nvPr/>
        </p:nvSpPr>
        <p:spPr>
          <a:xfrm xmlns:a="http://schemas.openxmlformats.org/drawingml/2006/main">
            <a:off x="7858125" y="5114925"/>
            <a:ext cx="6572250" cy="1762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325" b="0">
                <a:solidFill>
                  <a:srgbClr val="173D35"/>
                </a:solidFill>
              </a:defRPr>
            </a:defPPr>
            <a:lvl1pPr>
              <a:defRPr sz="2325" b="0">
                <a:solidFill>
                  <a:srgbClr val="173D35"/>
                </a:solidFill>
              </a:defRPr>
            </a:lvl1pPr>
            <a:lvl2pPr>
              <a:defRPr sz="2325" b="0">
                <a:solidFill>
                  <a:srgbClr val="173D35"/>
                </a:solidFill>
              </a:defRPr>
            </a:lvl2pPr>
            <a:lvl3pPr>
              <a:defRPr sz="2325" b="0">
                <a:solidFill>
                  <a:srgbClr val="173D35"/>
                </a:solidFill>
              </a:defRPr>
            </a:lvl3pPr>
            <a:lvl4pPr>
              <a:defRPr sz="2325" b="0">
                <a:solidFill>
                  <a:srgbClr val="173D35"/>
                </a:solidFill>
              </a:defRPr>
            </a:lvl4pPr>
            <a:lvl5pPr>
              <a:defRPr sz="2325" b="0">
                <a:solidFill>
                  <a:srgbClr val="173D35"/>
                </a:solidFill>
              </a:defRPr>
            </a:lvl5pPr>
            <a:lvl6pPr>
              <a:defRPr sz="2325" b="0">
                <a:solidFill>
                  <a:srgbClr val="173D35"/>
                </a:solidFill>
              </a:defRPr>
            </a:lvl6pPr>
            <a:lvl7pPr>
              <a:defRPr sz="2325" b="0">
                <a:solidFill>
                  <a:srgbClr val="173D35"/>
                </a:solidFill>
              </a:defRPr>
            </a:lvl7pPr>
            <a:lvl8pPr>
              <a:defRPr sz="2325" b="0">
                <a:solidFill>
                  <a:srgbClr val="173D35"/>
                </a:solidFill>
              </a:defRPr>
            </a:lvl8pPr>
            <a:lvl9pPr>
              <a:defRPr sz="2325" b="0">
                <a:solidFill>
                  <a:srgbClr val="173D35"/>
                </a:solidFill>
              </a:defRPr>
            </a:lvl9pPr>
          </a:lstStyle>
          <a:p xmlns:a="http://schemas.openxmlformats.org/drawingml/2006/main">
            <a:pPr>
              <a:defRPr sz="2325" b="0">
                <a:solidFill>
                  <a:srgbClr val="173D35"/>
                </a:solidFill>
              </a:defRPr>
            </a:pPr>
            <a:r>
              <a:rPr sz="2325" b="0">
                <a:solidFill>
                  <a:srgbClr val="173D35"/>
                </a:solidFill>
              </a:rPr>
              <a:t>NYC Parks confirms dates and locations. Conservancy staff assess impacts and monitor setup through removal.</a:t>
            </a:r>
          </a:p>
        </p:txBody>
      </p:sp>
      <p:sp>
        <p:nvSpPr>
          <p:cNvPr id="11" name="Balboa lesson: connect the calendar to permit">
            <a:extLst xmlns:a="http://schemas.openxmlformats.org/drawingml/2006/main">
              <a:ext uri="{FF2B5EF4-FFF2-40B4-BE49-F238E27FC236}">
                <a16:creationId xmlns:a16="http://schemas.microsoft.com/office/drawing/2014/main" id="{7017721F-DA63-4D14-AAAC-7EED74C576F0}"/>
              </a:ext>
            </a:extLst>
          </p:cNvPr>
          <p:cNvSpPr>
            <a:spLocks xmlns:a="http://schemas.openxmlformats.org/drawingml/2006/main" noGrp="1"/>
          </p:cNvSpPr>
          <p:nvPr/>
        </p:nvSpPr>
        <p:spPr>
          <a:xfrm xmlns:a="http://schemas.openxmlformats.org/drawingml/2006/main">
            <a:off x="685800" y="7143750"/>
            <a:ext cx="138112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550" b="1">
                <a:solidFill>
                  <a:srgbClr val="173D35"/>
                </a:solidFill>
              </a:defRPr>
            </a:defPPr>
            <a:lvl1pPr>
              <a:defRPr sz="2550" b="1">
                <a:solidFill>
                  <a:srgbClr val="173D35"/>
                </a:solidFill>
              </a:defRPr>
            </a:lvl1pPr>
            <a:lvl2pPr>
              <a:defRPr sz="2550" b="1">
                <a:solidFill>
                  <a:srgbClr val="173D35"/>
                </a:solidFill>
              </a:defRPr>
            </a:lvl2pPr>
            <a:lvl3pPr>
              <a:defRPr sz="2550" b="1">
                <a:solidFill>
                  <a:srgbClr val="173D35"/>
                </a:solidFill>
              </a:defRPr>
            </a:lvl3pPr>
            <a:lvl4pPr>
              <a:defRPr sz="2550" b="1">
                <a:solidFill>
                  <a:srgbClr val="173D35"/>
                </a:solidFill>
              </a:defRPr>
            </a:lvl4pPr>
            <a:lvl5pPr>
              <a:defRPr sz="2550" b="1">
                <a:solidFill>
                  <a:srgbClr val="173D35"/>
                </a:solidFill>
              </a:defRPr>
            </a:lvl5pPr>
            <a:lvl6pPr>
              <a:defRPr sz="2550" b="1">
                <a:solidFill>
                  <a:srgbClr val="173D35"/>
                </a:solidFill>
              </a:defRPr>
            </a:lvl6pPr>
            <a:lvl7pPr>
              <a:defRPr sz="2550" b="1">
                <a:solidFill>
                  <a:srgbClr val="173D35"/>
                </a:solidFill>
              </a:defRPr>
            </a:lvl7pPr>
            <a:lvl8pPr>
              <a:defRPr sz="2550" b="1">
                <a:solidFill>
                  <a:srgbClr val="173D35"/>
                </a:solidFill>
              </a:defRPr>
            </a:lvl8pPr>
            <a:lvl9pPr>
              <a:defRPr sz="2550" b="1">
                <a:solidFill>
                  <a:srgbClr val="173D35"/>
                </a:solidFill>
              </a:defRPr>
            </a:lvl9pPr>
          </a:lstStyle>
          <a:p xmlns:a="http://schemas.openxmlformats.org/drawingml/2006/main">
            <a:pPr>
              <a:defRPr sz="2550" b="1">
                <a:solidFill>
                  <a:srgbClr val="173D35"/>
                </a:solidFill>
              </a:defRPr>
            </a:pPr>
            <a:r>
              <a:rPr sz="2550" b="1">
                <a:solidFill>
                  <a:srgbClr val="173D35"/>
                </a:solidFill>
              </a:rPr>
              <a:t>Balboa lesson: connect the calendar to permit status and field operations</a:t>
            </a:r>
          </a:p>
        </p:txBody>
      </p:sp>
    </p:spTree>
    <p:extLst>
      <p:ext uri="{BB962C8B-B14F-4D97-AF65-F5344CB8AC3E}">
        <p14:creationId xmlns:p14="http://schemas.microsoft.com/office/powerpoint/2010/main" val="1669506694"/>
      </p:ext>
    </p:extLst>
  </p:cSld>
</p:sld>
</file>

<file path=ppt/slides/slide19.xml><?xml version="1.0" encoding="utf-8"?>
<p:sld xmlns:p="http://schemas.openxmlformats.org/presentationml/2006/main">
  <p:cSld>
    <p:bg>
      <p:bgPr>
        <a:solidFill xmlns:a="http://schemas.openxmlformats.org/drawingml/2006/main">
          <a:srgbClr val="F5F3ED"/>
        </a:solidFill>
      </p:bgPr>
    </p:bg>
    <p:spTree>
      <p:nvGrpSpPr>
        <p:cNvPr id="1" name=""/>
        <p:cNvGrpSpPr/>
        <p:nvPr/>
      </p:nvGrpSpPr>
      <p:grpSpPr>
        <a:xfrm xmlns:a="http://schemas.openxmlformats.org/drawingml/2006/main"/>
      </p:grpSpPr>
      <p:sp>
        <p:nvSpPr>
          <p:cNvPr id="12" name="NEW YORK, UNITED STATES">
            <a:extLst xmlns:a="http://schemas.openxmlformats.org/drawingml/2006/main">
              <a:ext uri="{FF2B5EF4-FFF2-40B4-BE49-F238E27FC236}">
                <a16:creationId xmlns:a16="http://schemas.microsoft.com/office/drawing/2014/main" id="{0FDDB339-C99A-499F-B206-6DB87442922F}"/>
              </a:ext>
            </a:extLst>
          </p:cNvPr>
          <p:cNvSpPr>
            <a:spLocks xmlns:a="http://schemas.openxmlformats.org/drawingml/2006/main" noGrp="1"/>
          </p:cNvSpPr>
          <p:nvPr/>
        </p:nvSpPr>
        <p:spPr>
          <a:xfrm xmlns:a="http://schemas.openxmlformats.org/drawingml/2006/main">
            <a:off x="685800" y="400050"/>
            <a:ext cx="13335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1">
                <a:solidFill>
                  <a:srgbClr val="61716B"/>
                </a:solidFill>
              </a:defRPr>
            </a:defPPr>
            <a:lvl1pPr>
              <a:defRPr sz="1350" b="1">
                <a:solidFill>
                  <a:srgbClr val="61716B"/>
                </a:solidFill>
              </a:defRPr>
            </a:lvl1pPr>
            <a:lvl2pPr>
              <a:defRPr sz="1350" b="1">
                <a:solidFill>
                  <a:srgbClr val="61716B"/>
                </a:solidFill>
              </a:defRPr>
            </a:lvl2pPr>
            <a:lvl3pPr>
              <a:defRPr sz="1350" b="1">
                <a:solidFill>
                  <a:srgbClr val="61716B"/>
                </a:solidFill>
              </a:defRPr>
            </a:lvl3pPr>
            <a:lvl4pPr>
              <a:defRPr sz="1350" b="1">
                <a:solidFill>
                  <a:srgbClr val="61716B"/>
                </a:solidFill>
              </a:defRPr>
            </a:lvl4pPr>
            <a:lvl5pPr>
              <a:defRPr sz="1350" b="1">
                <a:solidFill>
                  <a:srgbClr val="61716B"/>
                </a:solidFill>
              </a:defRPr>
            </a:lvl5pPr>
            <a:lvl6pPr>
              <a:defRPr sz="1350" b="1">
                <a:solidFill>
                  <a:srgbClr val="61716B"/>
                </a:solidFill>
              </a:defRPr>
            </a:lvl6pPr>
            <a:lvl7pPr>
              <a:defRPr sz="1350" b="1">
                <a:solidFill>
                  <a:srgbClr val="61716B"/>
                </a:solidFill>
              </a:defRPr>
            </a:lvl7pPr>
            <a:lvl8pPr>
              <a:defRPr sz="1350" b="1">
                <a:solidFill>
                  <a:srgbClr val="61716B"/>
                </a:solidFill>
              </a:defRPr>
            </a:lvl8pPr>
            <a:lvl9pPr>
              <a:defRPr sz="1350" b="1">
                <a:solidFill>
                  <a:srgbClr val="61716B"/>
                </a:solidFill>
              </a:defRPr>
            </a:lvl9pPr>
          </a:lstStyle>
          <a:p xmlns:a="http://schemas.openxmlformats.org/drawingml/2006/main">
            <a:pPr>
              <a:defRPr sz="1350" b="1">
                <a:solidFill>
                  <a:srgbClr val="61716B"/>
                </a:solidFill>
              </a:defRPr>
            </a:pPr>
            <a:r>
              <a:rPr sz="1350" b="1">
                <a:solidFill>
                  <a:srgbClr val="61716B"/>
                </a:solidFill>
              </a:rPr>
              <a:t>NEW YORK, UNITED STATES</a:t>
            </a:r>
          </a:p>
        </p:txBody>
      </p:sp>
      <p:sp>
        <p:nvSpPr>
          <p:cNvPr id="2" name="Bryant Park: programming supports park operat">
            <a:extLst xmlns:a="http://schemas.openxmlformats.org/drawingml/2006/main">
              <a:ext uri="{FF2B5EF4-FFF2-40B4-BE49-F238E27FC236}">
                <a16:creationId xmlns:a16="http://schemas.microsoft.com/office/drawing/2014/main" id="{42C5030E-D2A3-4E81-91D8-5F582198E9EE}"/>
              </a:ext>
            </a:extLst>
          </p:cNvPr>
          <p:cNvSpPr>
            <a:spLocks xmlns:a="http://schemas.openxmlformats.org/drawingml/2006/main" noGrp="1"/>
          </p:cNvSpPr>
          <p:nvPr/>
        </p:nvSpPr>
        <p:spPr>
          <a:xfrm xmlns:a="http://schemas.openxmlformats.org/drawingml/2006/main">
            <a:off x="685800" y="914400"/>
            <a:ext cx="13868400"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900" b="1">
                <a:solidFill>
                  <a:srgbClr val="173D35"/>
                </a:solidFill>
              </a:defRPr>
            </a:defPPr>
            <a:lvl1pPr>
              <a:defRPr sz="3900" b="1">
                <a:solidFill>
                  <a:srgbClr val="173D35"/>
                </a:solidFill>
              </a:defRPr>
            </a:lvl1pPr>
            <a:lvl2pPr>
              <a:defRPr sz="3900" b="1">
                <a:solidFill>
                  <a:srgbClr val="173D35"/>
                </a:solidFill>
              </a:defRPr>
            </a:lvl2pPr>
            <a:lvl3pPr>
              <a:defRPr sz="3900" b="1">
                <a:solidFill>
                  <a:srgbClr val="173D35"/>
                </a:solidFill>
              </a:defRPr>
            </a:lvl3pPr>
            <a:lvl4pPr>
              <a:defRPr sz="3900" b="1">
                <a:solidFill>
                  <a:srgbClr val="173D35"/>
                </a:solidFill>
              </a:defRPr>
            </a:lvl4pPr>
            <a:lvl5pPr>
              <a:defRPr sz="3900" b="1">
                <a:solidFill>
                  <a:srgbClr val="173D35"/>
                </a:solidFill>
              </a:defRPr>
            </a:lvl5pPr>
            <a:lvl6pPr>
              <a:defRPr sz="3900" b="1">
                <a:solidFill>
                  <a:srgbClr val="173D35"/>
                </a:solidFill>
              </a:defRPr>
            </a:lvl6pPr>
            <a:lvl7pPr>
              <a:defRPr sz="3900" b="1">
                <a:solidFill>
                  <a:srgbClr val="173D35"/>
                </a:solidFill>
              </a:defRPr>
            </a:lvl7pPr>
            <a:lvl8pPr>
              <a:defRPr sz="3900" b="1">
                <a:solidFill>
                  <a:srgbClr val="173D35"/>
                </a:solidFill>
              </a:defRPr>
            </a:lvl8pPr>
            <a:lvl9pPr>
              <a:defRPr sz="3900" b="1">
                <a:solidFill>
                  <a:srgbClr val="173D35"/>
                </a:solidFill>
              </a:defRPr>
            </a:lvl9pPr>
          </a:lstStyle>
          <a:p xmlns:a="http://schemas.openxmlformats.org/drawingml/2006/main">
            <a:pPr>
              <a:defRPr sz="3900" b="1">
                <a:solidFill>
                  <a:srgbClr val="173D35"/>
                </a:solidFill>
              </a:defRPr>
            </a:pPr>
            <a:r>
              <a:rPr sz="3900" b="1">
                <a:solidFill>
                  <a:srgbClr val="173D35"/>
                </a:solidFill>
              </a:rPr>
              <a:t>Bryant Park: programming supports park operations</a:t>
            </a:r>
          </a:p>
        </p:txBody>
      </p:sp>
      <p:sp>
        <p:nvSpPr>
          <p:cNvPr id="3" name="Management and funding model documented. Shar">
            <a:extLst xmlns:a="http://schemas.openxmlformats.org/drawingml/2006/main">
              <a:ext uri="{FF2B5EF4-FFF2-40B4-BE49-F238E27FC236}">
                <a16:creationId xmlns:a16="http://schemas.microsoft.com/office/drawing/2014/main" id="{A79E9A8A-9C87-40FF-A388-73D06BD00A17}"/>
              </a:ext>
            </a:extLst>
          </p:cNvPr>
          <p:cNvSpPr>
            <a:spLocks xmlns:a="http://schemas.openxmlformats.org/drawingml/2006/main" noGrp="1"/>
          </p:cNvSpPr>
          <p:nvPr/>
        </p:nvSpPr>
        <p:spPr>
          <a:xfrm xmlns:a="http://schemas.openxmlformats.org/drawingml/2006/main">
            <a:off x="685800" y="8077200"/>
            <a:ext cx="130968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125" b="0">
                <a:solidFill>
                  <a:srgbClr val="61716B"/>
                </a:solidFill>
              </a:defRPr>
            </a:defPPr>
            <a:lvl1pPr>
              <a:defRPr sz="1125" b="0">
                <a:solidFill>
                  <a:srgbClr val="61716B"/>
                </a:solidFill>
              </a:defRPr>
            </a:lvl1pPr>
            <a:lvl2pPr>
              <a:defRPr sz="1125" b="0">
                <a:solidFill>
                  <a:srgbClr val="61716B"/>
                </a:solidFill>
              </a:defRPr>
            </a:lvl2pPr>
            <a:lvl3pPr>
              <a:defRPr sz="1125" b="0">
                <a:solidFill>
                  <a:srgbClr val="61716B"/>
                </a:solidFill>
              </a:defRPr>
            </a:lvl3pPr>
            <a:lvl4pPr>
              <a:defRPr sz="1125" b="0">
                <a:solidFill>
                  <a:srgbClr val="61716B"/>
                </a:solidFill>
              </a:defRPr>
            </a:lvl4pPr>
            <a:lvl5pPr>
              <a:defRPr sz="1125" b="0">
                <a:solidFill>
                  <a:srgbClr val="61716B"/>
                </a:solidFill>
              </a:defRPr>
            </a:lvl5pPr>
            <a:lvl6pPr>
              <a:defRPr sz="1125" b="0">
                <a:solidFill>
                  <a:srgbClr val="61716B"/>
                </a:solidFill>
              </a:defRPr>
            </a:lvl6pPr>
            <a:lvl7pPr>
              <a:defRPr sz="1125" b="0">
                <a:solidFill>
                  <a:srgbClr val="61716B"/>
                </a:solidFill>
              </a:defRPr>
            </a:lvl7pPr>
            <a:lvl8pPr>
              <a:defRPr sz="1125" b="0">
                <a:solidFill>
                  <a:srgbClr val="61716B"/>
                </a:solidFill>
              </a:defRPr>
            </a:lvl8pPr>
            <a:lvl9pPr>
              <a:defRPr sz="1125" b="0">
                <a:solidFill>
                  <a:srgbClr val="61716B"/>
                </a:solidFill>
              </a:defRPr>
            </a:lvl9pPr>
          </a:lstStyle>
          <a:p xmlns:a="http://schemas.openxmlformats.org/drawingml/2006/main">
            <a:pPr>
              <a:defRPr sz="1125" b="0">
                <a:solidFill>
                  <a:srgbClr val="61716B"/>
                </a:solidFill>
              </a:defRPr>
            </a:pPr>
            <a:r>
              <a:rPr sz="1125" b="0">
                <a:solidFill>
                  <a:srgbClr val="61716B"/>
                </a:solidFill>
              </a:rPr>
              <a:t>Management and funding model documented. Shared internal calendar not verified. Photo: Colin Miller / Bryant Park.</a:t>
            </a:r>
          </a:p>
        </p:txBody>
      </p:sp>
      <p:sp>
        <p:nvSpPr>
          <p:cNvPr id="4" name="page-number">
            <a:extLst xmlns:a="http://schemas.openxmlformats.org/drawingml/2006/main">
              <a:ext uri="{FF2B5EF4-FFF2-40B4-BE49-F238E27FC236}">
                <a16:creationId xmlns:a16="http://schemas.microsoft.com/office/drawing/2014/main" id="{6650F18F-A129-49CA-A507-21C50CB1A396}"/>
              </a:ext>
            </a:extLst>
          </p:cNvPr>
          <p:cNvSpPr>
            <a:spLocks xmlns:a="http://schemas.openxmlformats.org/drawingml/2006/main" noGrp="1"/>
          </p:cNvSpPr>
          <p:nvPr/>
        </p:nvSpPr>
        <p:spPr>
          <a:xfrm xmlns:a="http://schemas.openxmlformats.org/drawingml/2006/main">
            <a:off x="14097000" y="8105775"/>
            <a:ext cx="457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0">
                <a:solidFill>
                  <a:srgbClr val="61716B"/>
                </a:solidFill>
              </a:defRPr>
            </a:defPPr>
            <a:lvl1pPr>
              <a:defRPr sz="1275" b="0">
                <a:solidFill>
                  <a:srgbClr val="61716B"/>
                </a:solidFill>
              </a:defRPr>
            </a:lvl1pPr>
            <a:lvl2pPr>
              <a:defRPr sz="1275" b="0">
                <a:solidFill>
                  <a:srgbClr val="61716B"/>
                </a:solidFill>
              </a:defRPr>
            </a:lvl2pPr>
            <a:lvl3pPr>
              <a:defRPr sz="1275" b="0">
                <a:solidFill>
                  <a:srgbClr val="61716B"/>
                </a:solidFill>
              </a:defRPr>
            </a:lvl3pPr>
            <a:lvl4pPr>
              <a:defRPr sz="1275" b="0">
                <a:solidFill>
                  <a:srgbClr val="61716B"/>
                </a:solidFill>
              </a:defRPr>
            </a:lvl4pPr>
            <a:lvl5pPr>
              <a:defRPr sz="1275" b="0">
                <a:solidFill>
                  <a:srgbClr val="61716B"/>
                </a:solidFill>
              </a:defRPr>
            </a:lvl5pPr>
            <a:lvl6pPr>
              <a:defRPr sz="1275" b="0">
                <a:solidFill>
                  <a:srgbClr val="61716B"/>
                </a:solidFill>
              </a:defRPr>
            </a:lvl6pPr>
            <a:lvl7pPr>
              <a:defRPr sz="1275" b="0">
                <a:solidFill>
                  <a:srgbClr val="61716B"/>
                </a:solidFill>
              </a:defRPr>
            </a:lvl7pPr>
            <a:lvl8pPr>
              <a:defRPr sz="1275" b="0">
                <a:solidFill>
                  <a:srgbClr val="61716B"/>
                </a:solidFill>
              </a:defRPr>
            </a:lvl8pPr>
            <a:lvl9pPr>
              <a:defRPr sz="1275" b="0">
                <a:solidFill>
                  <a:srgbClr val="61716B"/>
                </a:solidFill>
              </a:defRPr>
            </a:lvl9pPr>
          </a:lstStyle>
          <a:p xmlns:a="http://schemas.openxmlformats.org/drawingml/2006/main">
            <a:pPr>
              <a:defRPr sz="1275" b="0">
                <a:solidFill>
                  <a:srgbClr val="61716B"/>
                </a:solidFill>
              </a:defRPr>
            </a:pPr>
            <a:r>
              <a:rPr sz="1275" b="0">
                <a:solidFill>
                  <a:srgbClr val="61716B"/>
                </a:solidFill>
              </a:rPr>
              <a:t>19</a:t>
            </a:r>
          </a:p>
        </p:txBody>
      </p:sp>
      <p:sp>
        <p:nvSpPr>
          <p:cNvPr id="5" name="calendar-management-status">
            <a:extLst xmlns:a="http://schemas.openxmlformats.org/drawingml/2006/main">
              <a:ext uri="{FF2B5EF4-FFF2-40B4-BE49-F238E27FC236}">
                <a16:creationId xmlns:a16="http://schemas.microsoft.com/office/drawing/2014/main" id="{FF3F7929-71A9-48A6-93B5-27A3137A9DC6}"/>
              </a:ext>
            </a:extLst>
          </p:cNvPr>
          <p:cNvSpPr>
            <a:spLocks xmlns:a="http://schemas.openxmlformats.org/drawingml/2006/main" noGrp="1"/>
          </p:cNvSpPr>
          <p:nvPr/>
        </p:nvSpPr>
        <p:spPr>
          <a:xfrm xmlns:a="http://schemas.openxmlformats.org/drawingml/2006/main">
            <a:off x="6762750" y="400050"/>
            <a:ext cx="77914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1">
                <a:solidFill>
                  <a:srgbClr val="BE573C"/>
                </a:solidFill>
              </a:defRPr>
            </a:defPPr>
            <a:lvl1pPr>
              <a:defRPr sz="1350" b="1">
                <a:solidFill>
                  <a:srgbClr val="BE573C"/>
                </a:solidFill>
              </a:defRPr>
            </a:lvl1pPr>
            <a:lvl2pPr>
              <a:defRPr sz="1350" b="1">
                <a:solidFill>
                  <a:srgbClr val="BE573C"/>
                </a:solidFill>
              </a:defRPr>
            </a:lvl2pPr>
            <a:lvl3pPr>
              <a:defRPr sz="1350" b="1">
                <a:solidFill>
                  <a:srgbClr val="BE573C"/>
                </a:solidFill>
              </a:defRPr>
            </a:lvl3pPr>
            <a:lvl4pPr>
              <a:defRPr sz="1350" b="1">
                <a:solidFill>
                  <a:srgbClr val="BE573C"/>
                </a:solidFill>
              </a:defRPr>
            </a:lvl4pPr>
            <a:lvl5pPr>
              <a:defRPr sz="1350" b="1">
                <a:solidFill>
                  <a:srgbClr val="BE573C"/>
                </a:solidFill>
              </a:defRPr>
            </a:lvl5pPr>
            <a:lvl6pPr>
              <a:defRPr sz="1350" b="1">
                <a:solidFill>
                  <a:srgbClr val="BE573C"/>
                </a:solidFill>
              </a:defRPr>
            </a:lvl6pPr>
            <a:lvl7pPr>
              <a:defRPr sz="1350" b="1">
                <a:solidFill>
                  <a:srgbClr val="BE573C"/>
                </a:solidFill>
              </a:defRPr>
            </a:lvl7pPr>
            <a:lvl8pPr>
              <a:defRPr sz="1350" b="1">
                <a:solidFill>
                  <a:srgbClr val="BE573C"/>
                </a:solidFill>
              </a:defRPr>
            </a:lvl8pPr>
            <a:lvl9pPr>
              <a:defRPr sz="1350" b="1">
                <a:solidFill>
                  <a:srgbClr val="BE573C"/>
                </a:solidFill>
              </a:defRPr>
            </a:lvl9pPr>
          </a:lstStyle>
          <a:p xmlns:a="http://schemas.openxmlformats.org/drawingml/2006/main">
            <a:pPr>
              <a:defRPr sz="1350" b="1">
                <a:solidFill>
                  <a:srgbClr val="BE573C"/>
                </a:solidFill>
              </a:defRPr>
            </a:pPr>
            <a:r>
              <a:rPr sz="1350" b="1">
                <a:solidFill>
                  <a:srgbClr val="BE573C"/>
                </a:solidFill>
              </a:rPr>
              <a:t>CENTRAL CALENDAR MANAGEMENT: NOT VERIFIED</a:t>
            </a:r>
          </a:p>
        </p:txBody>
      </p:sp>
      <p:pic>
        <p:nvPicPr>
          <p:cNvPr id="6" name="">
            <a:extLst xmlns:a="http://schemas.openxmlformats.org/drawingml/2006/main">
              <a:ext uri="{FF2B5EF4-FFF2-40B4-BE49-F238E27FC236}">
                <a16:creationId xmlns:a16="http://schemas.microsoft.com/office/drawing/2014/main" id="{90696BC1-C13F-4E3A-9258-2FFEE0F2A0D3}"/>
              </a:ext>
            </a:extLst>
          </p:cNvPr>
          <p:cNvPicPr>
            <a:picLocks xmlns:a="http://schemas.openxmlformats.org/drawingml/2006/main" noChangeAspect="1"/>
          </p:cNvPicPr>
          <p:nvPr/>
        </p:nvPicPr>
        <p:blipFill>
          <a:blip xmlns:r="http://schemas.openxmlformats.org/officeDocument/2006/relationships" xmlns:a="http://schemas.openxmlformats.org/drawingml/2006/main" r:embed="Ra1c37e77c9144522"/>
          <a:srcRect xmlns:a="http://schemas.openxmlformats.org/drawingml/2006/main" l="0" t="730" r="0" b="730"/>
          <a:stretch xmlns:a="http://schemas.openxmlformats.org/drawingml/2006/main">
            <a:fillRect l="0" t="0" r="0" b="0"/>
          </a:stretch>
        </p:blipFill>
        <p:spPr>
          <a:xfrm xmlns:a="http://schemas.openxmlformats.org/drawingml/2006/main">
            <a:off x="685800" y="2333625"/>
            <a:ext cx="6524625" cy="4286250"/>
          </a:xfrm>
          <a:prstGeom xmlns:a="http://schemas.openxmlformats.org/drawingml/2006/main" prst="rect">
            <a:avLst/>
          </a:prstGeom>
        </p:spPr>
      </p:pic>
      <p:sp>
        <p:nvSpPr>
          <p:cNvPr id="7" name="An integrated management organization">
            <a:extLst xmlns:a="http://schemas.openxmlformats.org/drawingml/2006/main">
              <a:ext uri="{FF2B5EF4-FFF2-40B4-BE49-F238E27FC236}">
                <a16:creationId xmlns:a16="http://schemas.microsoft.com/office/drawing/2014/main" id="{40D5C8C4-18D9-4BFF-A7C3-1D41F1B12FE0}"/>
              </a:ext>
            </a:extLst>
          </p:cNvPr>
          <p:cNvSpPr>
            <a:spLocks xmlns:a="http://schemas.openxmlformats.org/drawingml/2006/main" noGrp="1"/>
          </p:cNvSpPr>
          <p:nvPr/>
        </p:nvSpPr>
        <p:spPr>
          <a:xfrm xmlns:a="http://schemas.openxmlformats.org/drawingml/2006/main">
            <a:off x="7858125" y="2305050"/>
            <a:ext cx="65722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1">
                <a:solidFill>
                  <a:srgbClr val="BE573C"/>
                </a:solidFill>
              </a:defRPr>
            </a:defPPr>
            <a:lvl1pPr>
              <a:defRPr sz="1875" b="1">
                <a:solidFill>
                  <a:srgbClr val="BE573C"/>
                </a:solidFill>
              </a:defRPr>
            </a:lvl1pPr>
            <a:lvl2pPr>
              <a:defRPr sz="1875" b="1">
                <a:solidFill>
                  <a:srgbClr val="BE573C"/>
                </a:solidFill>
              </a:defRPr>
            </a:lvl2pPr>
            <a:lvl3pPr>
              <a:defRPr sz="1875" b="1">
                <a:solidFill>
                  <a:srgbClr val="BE573C"/>
                </a:solidFill>
              </a:defRPr>
            </a:lvl3pPr>
            <a:lvl4pPr>
              <a:defRPr sz="1875" b="1">
                <a:solidFill>
                  <a:srgbClr val="BE573C"/>
                </a:solidFill>
              </a:defRPr>
            </a:lvl4pPr>
            <a:lvl5pPr>
              <a:defRPr sz="1875" b="1">
                <a:solidFill>
                  <a:srgbClr val="BE573C"/>
                </a:solidFill>
              </a:defRPr>
            </a:lvl5pPr>
            <a:lvl6pPr>
              <a:defRPr sz="1875" b="1">
                <a:solidFill>
                  <a:srgbClr val="BE573C"/>
                </a:solidFill>
              </a:defRPr>
            </a:lvl6pPr>
            <a:lvl7pPr>
              <a:defRPr sz="1875" b="1">
                <a:solidFill>
                  <a:srgbClr val="BE573C"/>
                </a:solidFill>
              </a:defRPr>
            </a:lvl7pPr>
            <a:lvl8pPr>
              <a:defRPr sz="1875" b="1">
                <a:solidFill>
                  <a:srgbClr val="BE573C"/>
                </a:solidFill>
              </a:defRPr>
            </a:lvl8pPr>
            <a:lvl9pPr>
              <a:defRPr sz="1875" b="1">
                <a:solidFill>
                  <a:srgbClr val="BE573C"/>
                </a:solidFill>
              </a:defRPr>
            </a:lvl9pPr>
          </a:lstStyle>
          <a:p xmlns:a="http://schemas.openxmlformats.org/drawingml/2006/main">
            <a:pPr>
              <a:defRPr sz="1875" b="1">
                <a:solidFill>
                  <a:srgbClr val="BE573C"/>
                </a:solidFill>
              </a:defRPr>
            </a:pPr>
            <a:r>
              <a:rPr sz="1875" b="1">
                <a:solidFill>
                  <a:srgbClr val="BE573C"/>
                </a:solidFill>
              </a:rPr>
              <a:t>An integrated management organization</a:t>
            </a:r>
          </a:p>
        </p:txBody>
      </p:sp>
      <p:sp>
        <p:nvSpPr>
          <p:cNvPr id="8" name="Bryant Park Corporation operates the park und">
            <a:extLst xmlns:a="http://schemas.openxmlformats.org/drawingml/2006/main">
              <a:ext uri="{FF2B5EF4-FFF2-40B4-BE49-F238E27FC236}">
                <a16:creationId xmlns:a16="http://schemas.microsoft.com/office/drawing/2014/main" id="{1CB5EA24-C5F8-45AB-9F75-CDBEC35BBD24}"/>
              </a:ext>
            </a:extLst>
          </p:cNvPr>
          <p:cNvSpPr>
            <a:spLocks xmlns:a="http://schemas.openxmlformats.org/drawingml/2006/main" noGrp="1"/>
          </p:cNvSpPr>
          <p:nvPr/>
        </p:nvSpPr>
        <p:spPr>
          <a:xfrm xmlns:a="http://schemas.openxmlformats.org/drawingml/2006/main">
            <a:off x="7858125" y="2800350"/>
            <a:ext cx="6572250" cy="1762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325" b="0">
                <a:solidFill>
                  <a:srgbClr val="173D35"/>
                </a:solidFill>
              </a:defRPr>
            </a:defPPr>
            <a:lvl1pPr>
              <a:defRPr sz="2325" b="0">
                <a:solidFill>
                  <a:srgbClr val="173D35"/>
                </a:solidFill>
              </a:defRPr>
            </a:lvl1pPr>
            <a:lvl2pPr>
              <a:defRPr sz="2325" b="0">
                <a:solidFill>
                  <a:srgbClr val="173D35"/>
                </a:solidFill>
              </a:defRPr>
            </a:lvl2pPr>
            <a:lvl3pPr>
              <a:defRPr sz="2325" b="0">
                <a:solidFill>
                  <a:srgbClr val="173D35"/>
                </a:solidFill>
              </a:defRPr>
            </a:lvl3pPr>
            <a:lvl4pPr>
              <a:defRPr sz="2325" b="0">
                <a:solidFill>
                  <a:srgbClr val="173D35"/>
                </a:solidFill>
              </a:defRPr>
            </a:lvl4pPr>
            <a:lvl5pPr>
              <a:defRPr sz="2325" b="0">
                <a:solidFill>
                  <a:srgbClr val="173D35"/>
                </a:solidFill>
              </a:defRPr>
            </a:lvl5pPr>
            <a:lvl6pPr>
              <a:defRPr sz="2325" b="0">
                <a:solidFill>
                  <a:srgbClr val="173D35"/>
                </a:solidFill>
              </a:defRPr>
            </a:lvl6pPr>
            <a:lvl7pPr>
              <a:defRPr sz="2325" b="0">
                <a:solidFill>
                  <a:srgbClr val="173D35"/>
                </a:solidFill>
              </a:defRPr>
            </a:lvl7pPr>
            <a:lvl8pPr>
              <a:defRPr sz="2325" b="0">
                <a:solidFill>
                  <a:srgbClr val="173D35"/>
                </a:solidFill>
              </a:defRPr>
            </a:lvl8pPr>
            <a:lvl9pPr>
              <a:defRPr sz="2325" b="0">
                <a:solidFill>
                  <a:srgbClr val="173D35"/>
                </a:solidFill>
              </a:defRPr>
            </a:lvl9pPr>
          </a:lstStyle>
          <a:p xmlns:a="http://schemas.openxmlformats.org/drawingml/2006/main">
            <a:pPr>
              <a:defRPr sz="2325" b="0">
                <a:solidFill>
                  <a:srgbClr val="173D35"/>
                </a:solidFill>
              </a:defRPr>
            </a:pPr>
            <a:r>
              <a:rPr sz="2325" b="0">
                <a:solidFill>
                  <a:srgbClr val="173D35"/>
                </a:solidFill>
              </a:rPr>
              <a:t>Bryant Park Corporation operates the park under an agreement with the City. Dedicated staff manage programming, events and partnerships.</a:t>
            </a:r>
          </a:p>
        </p:txBody>
      </p:sp>
      <p:sp>
        <p:nvSpPr>
          <p:cNvPr id="9" name="Income and participation">
            <a:extLst xmlns:a="http://schemas.openxmlformats.org/drawingml/2006/main">
              <a:ext uri="{FF2B5EF4-FFF2-40B4-BE49-F238E27FC236}">
                <a16:creationId xmlns:a16="http://schemas.microsoft.com/office/drawing/2014/main" id="{3BC433B7-397A-461B-945A-6709E5B902CA}"/>
              </a:ext>
            </a:extLst>
          </p:cNvPr>
          <p:cNvSpPr>
            <a:spLocks xmlns:a="http://schemas.openxmlformats.org/drawingml/2006/main" noGrp="1"/>
          </p:cNvSpPr>
          <p:nvPr/>
        </p:nvSpPr>
        <p:spPr>
          <a:xfrm xmlns:a="http://schemas.openxmlformats.org/drawingml/2006/main">
            <a:off x="7858125" y="4619625"/>
            <a:ext cx="65722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1">
                <a:solidFill>
                  <a:srgbClr val="BE573C"/>
                </a:solidFill>
              </a:defRPr>
            </a:defPPr>
            <a:lvl1pPr>
              <a:defRPr sz="1875" b="1">
                <a:solidFill>
                  <a:srgbClr val="BE573C"/>
                </a:solidFill>
              </a:defRPr>
            </a:lvl1pPr>
            <a:lvl2pPr>
              <a:defRPr sz="1875" b="1">
                <a:solidFill>
                  <a:srgbClr val="BE573C"/>
                </a:solidFill>
              </a:defRPr>
            </a:lvl2pPr>
            <a:lvl3pPr>
              <a:defRPr sz="1875" b="1">
                <a:solidFill>
                  <a:srgbClr val="BE573C"/>
                </a:solidFill>
              </a:defRPr>
            </a:lvl3pPr>
            <a:lvl4pPr>
              <a:defRPr sz="1875" b="1">
                <a:solidFill>
                  <a:srgbClr val="BE573C"/>
                </a:solidFill>
              </a:defRPr>
            </a:lvl4pPr>
            <a:lvl5pPr>
              <a:defRPr sz="1875" b="1">
                <a:solidFill>
                  <a:srgbClr val="BE573C"/>
                </a:solidFill>
              </a:defRPr>
            </a:lvl5pPr>
            <a:lvl6pPr>
              <a:defRPr sz="1875" b="1">
                <a:solidFill>
                  <a:srgbClr val="BE573C"/>
                </a:solidFill>
              </a:defRPr>
            </a:lvl6pPr>
            <a:lvl7pPr>
              <a:defRPr sz="1875" b="1">
                <a:solidFill>
                  <a:srgbClr val="BE573C"/>
                </a:solidFill>
              </a:defRPr>
            </a:lvl7pPr>
            <a:lvl8pPr>
              <a:defRPr sz="1875" b="1">
                <a:solidFill>
                  <a:srgbClr val="BE573C"/>
                </a:solidFill>
              </a:defRPr>
            </a:lvl8pPr>
            <a:lvl9pPr>
              <a:defRPr sz="1875" b="1">
                <a:solidFill>
                  <a:srgbClr val="BE573C"/>
                </a:solidFill>
              </a:defRPr>
            </a:lvl9pPr>
          </a:lstStyle>
          <a:p xmlns:a="http://schemas.openxmlformats.org/drawingml/2006/main">
            <a:pPr>
              <a:defRPr sz="1875" b="1">
                <a:solidFill>
                  <a:srgbClr val="BE573C"/>
                </a:solidFill>
              </a:defRPr>
            </a:pPr>
            <a:r>
              <a:rPr sz="1875" b="1">
                <a:solidFill>
                  <a:srgbClr val="BE573C"/>
                </a:solidFill>
              </a:rPr>
              <a:t>Income and participation</a:t>
            </a:r>
          </a:p>
        </p:txBody>
      </p:sp>
      <p:sp>
        <p:nvSpPr>
          <p:cNvPr id="10" name="Sponsorship, concessions and special events c">
            <a:extLst xmlns:a="http://schemas.openxmlformats.org/drawingml/2006/main">
              <a:ext uri="{FF2B5EF4-FFF2-40B4-BE49-F238E27FC236}">
                <a16:creationId xmlns:a16="http://schemas.microsoft.com/office/drawing/2014/main" id="{1C6B4350-DDC6-4FF3-87B0-841551F7F7BF}"/>
              </a:ext>
            </a:extLst>
          </p:cNvPr>
          <p:cNvSpPr>
            <a:spLocks xmlns:a="http://schemas.openxmlformats.org/drawingml/2006/main" noGrp="1"/>
          </p:cNvSpPr>
          <p:nvPr/>
        </p:nvSpPr>
        <p:spPr>
          <a:xfrm xmlns:a="http://schemas.openxmlformats.org/drawingml/2006/main">
            <a:off x="7858125" y="5114925"/>
            <a:ext cx="6572250" cy="1762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325" b="0">
                <a:solidFill>
                  <a:srgbClr val="173D35"/>
                </a:solidFill>
              </a:defRPr>
            </a:defPPr>
            <a:lvl1pPr>
              <a:defRPr sz="2325" b="0">
                <a:solidFill>
                  <a:srgbClr val="173D35"/>
                </a:solidFill>
              </a:defRPr>
            </a:lvl1pPr>
            <a:lvl2pPr>
              <a:defRPr sz="2325" b="0">
                <a:solidFill>
                  <a:srgbClr val="173D35"/>
                </a:solidFill>
              </a:defRPr>
            </a:lvl2pPr>
            <a:lvl3pPr>
              <a:defRPr sz="2325" b="0">
                <a:solidFill>
                  <a:srgbClr val="173D35"/>
                </a:solidFill>
              </a:defRPr>
            </a:lvl3pPr>
            <a:lvl4pPr>
              <a:defRPr sz="2325" b="0">
                <a:solidFill>
                  <a:srgbClr val="173D35"/>
                </a:solidFill>
              </a:defRPr>
            </a:lvl4pPr>
            <a:lvl5pPr>
              <a:defRPr sz="2325" b="0">
                <a:solidFill>
                  <a:srgbClr val="173D35"/>
                </a:solidFill>
              </a:defRPr>
            </a:lvl5pPr>
            <a:lvl6pPr>
              <a:defRPr sz="2325" b="0">
                <a:solidFill>
                  <a:srgbClr val="173D35"/>
                </a:solidFill>
              </a:defRPr>
            </a:lvl6pPr>
            <a:lvl7pPr>
              <a:defRPr sz="2325" b="0">
                <a:solidFill>
                  <a:srgbClr val="173D35"/>
                </a:solidFill>
              </a:defRPr>
            </a:lvl7pPr>
            <a:lvl8pPr>
              <a:defRPr sz="2325" b="0">
                <a:solidFill>
                  <a:srgbClr val="173D35"/>
                </a:solidFill>
              </a:defRPr>
            </a:lvl8pPr>
            <a:lvl9pPr>
              <a:defRPr sz="2325" b="0">
                <a:solidFill>
                  <a:srgbClr val="173D35"/>
                </a:solidFill>
              </a:defRPr>
            </a:lvl9pPr>
          </a:lstStyle>
          <a:p xmlns:a="http://schemas.openxmlformats.org/drawingml/2006/main">
            <a:pPr>
              <a:defRPr sz="2325" b="0">
                <a:solidFill>
                  <a:srgbClr val="173D35"/>
                </a:solidFill>
              </a:defRPr>
            </a:pPr>
            <a:r>
              <a:rPr sz="2325" b="0">
                <a:solidFill>
                  <a:srgbClr val="173D35"/>
                </a:solidFill>
              </a:rPr>
              <a:t>Sponsorship, concessions and special events complement a broad free program. The model requires a staffed operating business.</a:t>
            </a:r>
          </a:p>
        </p:txBody>
      </p:sp>
      <p:sp>
        <p:nvSpPr>
          <p:cNvPr id="11" name="Balboa lesson: link programming income to the">
            <a:extLst xmlns:a="http://schemas.openxmlformats.org/drawingml/2006/main">
              <a:ext uri="{FF2B5EF4-FFF2-40B4-BE49-F238E27FC236}">
                <a16:creationId xmlns:a16="http://schemas.microsoft.com/office/drawing/2014/main" id="{B6CBDA3C-5DEC-4262-9C7D-85F41DC8D7BB}"/>
              </a:ext>
            </a:extLst>
          </p:cNvPr>
          <p:cNvSpPr>
            <a:spLocks xmlns:a="http://schemas.openxmlformats.org/drawingml/2006/main" noGrp="1"/>
          </p:cNvSpPr>
          <p:nvPr/>
        </p:nvSpPr>
        <p:spPr>
          <a:xfrm xmlns:a="http://schemas.openxmlformats.org/drawingml/2006/main">
            <a:off x="685800" y="7143750"/>
            <a:ext cx="138112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550" b="1">
                <a:solidFill>
                  <a:srgbClr val="173D35"/>
                </a:solidFill>
              </a:defRPr>
            </a:defPPr>
            <a:lvl1pPr>
              <a:defRPr sz="2550" b="1">
                <a:solidFill>
                  <a:srgbClr val="173D35"/>
                </a:solidFill>
              </a:defRPr>
            </a:lvl1pPr>
            <a:lvl2pPr>
              <a:defRPr sz="2550" b="1">
                <a:solidFill>
                  <a:srgbClr val="173D35"/>
                </a:solidFill>
              </a:defRPr>
            </a:lvl2pPr>
            <a:lvl3pPr>
              <a:defRPr sz="2550" b="1">
                <a:solidFill>
                  <a:srgbClr val="173D35"/>
                </a:solidFill>
              </a:defRPr>
            </a:lvl3pPr>
            <a:lvl4pPr>
              <a:defRPr sz="2550" b="1">
                <a:solidFill>
                  <a:srgbClr val="173D35"/>
                </a:solidFill>
              </a:defRPr>
            </a:lvl4pPr>
            <a:lvl5pPr>
              <a:defRPr sz="2550" b="1">
                <a:solidFill>
                  <a:srgbClr val="173D35"/>
                </a:solidFill>
              </a:defRPr>
            </a:lvl5pPr>
            <a:lvl6pPr>
              <a:defRPr sz="2550" b="1">
                <a:solidFill>
                  <a:srgbClr val="173D35"/>
                </a:solidFill>
              </a:defRPr>
            </a:lvl6pPr>
            <a:lvl7pPr>
              <a:defRPr sz="2550" b="1">
                <a:solidFill>
                  <a:srgbClr val="173D35"/>
                </a:solidFill>
              </a:defRPr>
            </a:lvl7pPr>
            <a:lvl8pPr>
              <a:defRPr sz="2550" b="1">
                <a:solidFill>
                  <a:srgbClr val="173D35"/>
                </a:solidFill>
              </a:defRPr>
            </a:lvl8pPr>
            <a:lvl9pPr>
              <a:defRPr sz="2550" b="1">
                <a:solidFill>
                  <a:srgbClr val="173D35"/>
                </a:solidFill>
              </a:defRPr>
            </a:lvl9pPr>
          </a:lstStyle>
          <a:p xmlns:a="http://schemas.openxmlformats.org/drawingml/2006/main">
            <a:pPr>
              <a:defRPr sz="2550" b="1">
                <a:solidFill>
                  <a:srgbClr val="173D35"/>
                </a:solidFill>
              </a:defRPr>
            </a:pPr>
            <a:r>
              <a:rPr sz="2550" b="1">
                <a:solidFill>
                  <a:srgbClr val="173D35"/>
                </a:solidFill>
              </a:rPr>
              <a:t>Balboa lesson: link programming income to the cost of running the park</a:t>
            </a:r>
          </a:p>
        </p:txBody>
      </p:sp>
    </p:spTree>
    <p:extLst>
      <p:ext uri="{BB962C8B-B14F-4D97-AF65-F5344CB8AC3E}">
        <p14:creationId xmlns:p14="http://schemas.microsoft.com/office/powerpoint/2010/main" val="1465159828"/>
      </p:ext>
    </p:extLst>
  </p:cSld>
</p:sld>
</file>

<file path=ppt/slides/slide20.xml><?xml version="1.0" encoding="utf-8"?>
<p:sld xmlns:p="http://schemas.openxmlformats.org/presentationml/2006/main">
  <p:cSld>
    <p:bg>
      <p:bgPr>
        <a:solidFill xmlns:a="http://schemas.openxmlformats.org/drawingml/2006/main">
          <a:srgbClr val="F5F3ED"/>
        </a:solidFill>
      </p:bgPr>
    </p:bg>
    <p:spTree>
      <p:nvGrpSpPr>
        <p:cNvPr id="1" name=""/>
        <p:cNvGrpSpPr/>
        <p:nvPr/>
      </p:nvGrpSpPr>
      <p:grpSpPr>
        <a:xfrm xmlns:a="http://schemas.openxmlformats.org/drawingml/2006/main"/>
      </p:grpSpPr>
      <p:sp>
        <p:nvSpPr>
          <p:cNvPr id="12" name="LONDON, UNITED KINGDOM">
            <a:extLst xmlns:a="http://schemas.openxmlformats.org/drawingml/2006/main">
              <a:ext uri="{FF2B5EF4-FFF2-40B4-BE49-F238E27FC236}">
                <a16:creationId xmlns:a16="http://schemas.microsoft.com/office/drawing/2014/main" id="{B692105B-E78E-4795-B806-C863C4B0F8FE}"/>
              </a:ext>
            </a:extLst>
          </p:cNvPr>
          <p:cNvSpPr>
            <a:spLocks xmlns:a="http://schemas.openxmlformats.org/drawingml/2006/main" noGrp="1"/>
          </p:cNvSpPr>
          <p:nvPr/>
        </p:nvSpPr>
        <p:spPr>
          <a:xfrm xmlns:a="http://schemas.openxmlformats.org/drawingml/2006/main">
            <a:off x="685800" y="400050"/>
            <a:ext cx="13335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1">
                <a:solidFill>
                  <a:srgbClr val="61716B"/>
                </a:solidFill>
              </a:defRPr>
            </a:defPPr>
            <a:lvl1pPr>
              <a:defRPr sz="1350" b="1">
                <a:solidFill>
                  <a:srgbClr val="61716B"/>
                </a:solidFill>
              </a:defRPr>
            </a:lvl1pPr>
            <a:lvl2pPr>
              <a:defRPr sz="1350" b="1">
                <a:solidFill>
                  <a:srgbClr val="61716B"/>
                </a:solidFill>
              </a:defRPr>
            </a:lvl2pPr>
            <a:lvl3pPr>
              <a:defRPr sz="1350" b="1">
                <a:solidFill>
                  <a:srgbClr val="61716B"/>
                </a:solidFill>
              </a:defRPr>
            </a:lvl3pPr>
            <a:lvl4pPr>
              <a:defRPr sz="1350" b="1">
                <a:solidFill>
                  <a:srgbClr val="61716B"/>
                </a:solidFill>
              </a:defRPr>
            </a:lvl4pPr>
            <a:lvl5pPr>
              <a:defRPr sz="1350" b="1">
                <a:solidFill>
                  <a:srgbClr val="61716B"/>
                </a:solidFill>
              </a:defRPr>
            </a:lvl5pPr>
            <a:lvl6pPr>
              <a:defRPr sz="1350" b="1">
                <a:solidFill>
                  <a:srgbClr val="61716B"/>
                </a:solidFill>
              </a:defRPr>
            </a:lvl6pPr>
            <a:lvl7pPr>
              <a:defRPr sz="1350" b="1">
                <a:solidFill>
                  <a:srgbClr val="61716B"/>
                </a:solidFill>
              </a:defRPr>
            </a:lvl7pPr>
            <a:lvl8pPr>
              <a:defRPr sz="1350" b="1">
                <a:solidFill>
                  <a:srgbClr val="61716B"/>
                </a:solidFill>
              </a:defRPr>
            </a:lvl8pPr>
            <a:lvl9pPr>
              <a:defRPr sz="1350" b="1">
                <a:solidFill>
                  <a:srgbClr val="61716B"/>
                </a:solidFill>
              </a:defRPr>
            </a:lvl9pPr>
          </a:lstStyle>
          <a:p xmlns:a="http://schemas.openxmlformats.org/drawingml/2006/main">
            <a:pPr>
              <a:defRPr sz="1350" b="1">
                <a:solidFill>
                  <a:srgbClr val="61716B"/>
                </a:solidFill>
              </a:defRPr>
            </a:pPr>
            <a:r>
              <a:rPr sz="1350" b="1">
                <a:solidFill>
                  <a:srgbClr val="61716B"/>
                </a:solidFill>
              </a:rPr>
              <a:t>LONDON, UNITED KINGDOM</a:t>
            </a:r>
          </a:p>
        </p:txBody>
      </p:sp>
      <p:sp>
        <p:nvSpPr>
          <p:cNvPr id="2" name="The Royal Parks: event income serves stewards">
            <a:extLst xmlns:a="http://schemas.openxmlformats.org/drawingml/2006/main">
              <a:ext uri="{FF2B5EF4-FFF2-40B4-BE49-F238E27FC236}">
                <a16:creationId xmlns:a16="http://schemas.microsoft.com/office/drawing/2014/main" id="{0A7E7F92-B0BB-4C2C-B4A7-61E5224C8FE5}"/>
              </a:ext>
            </a:extLst>
          </p:cNvPr>
          <p:cNvSpPr>
            <a:spLocks xmlns:a="http://schemas.openxmlformats.org/drawingml/2006/main" noGrp="1"/>
          </p:cNvSpPr>
          <p:nvPr/>
        </p:nvSpPr>
        <p:spPr>
          <a:xfrm xmlns:a="http://schemas.openxmlformats.org/drawingml/2006/main">
            <a:off x="685800" y="914400"/>
            <a:ext cx="13868400"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900" b="1">
                <a:solidFill>
                  <a:srgbClr val="173D35"/>
                </a:solidFill>
              </a:defRPr>
            </a:defPPr>
            <a:lvl1pPr>
              <a:defRPr sz="3900" b="1">
                <a:solidFill>
                  <a:srgbClr val="173D35"/>
                </a:solidFill>
              </a:defRPr>
            </a:lvl1pPr>
            <a:lvl2pPr>
              <a:defRPr sz="3900" b="1">
                <a:solidFill>
                  <a:srgbClr val="173D35"/>
                </a:solidFill>
              </a:defRPr>
            </a:lvl2pPr>
            <a:lvl3pPr>
              <a:defRPr sz="3900" b="1">
                <a:solidFill>
                  <a:srgbClr val="173D35"/>
                </a:solidFill>
              </a:defRPr>
            </a:lvl3pPr>
            <a:lvl4pPr>
              <a:defRPr sz="3900" b="1">
                <a:solidFill>
                  <a:srgbClr val="173D35"/>
                </a:solidFill>
              </a:defRPr>
            </a:lvl4pPr>
            <a:lvl5pPr>
              <a:defRPr sz="3900" b="1">
                <a:solidFill>
                  <a:srgbClr val="173D35"/>
                </a:solidFill>
              </a:defRPr>
            </a:lvl5pPr>
            <a:lvl6pPr>
              <a:defRPr sz="3900" b="1">
                <a:solidFill>
                  <a:srgbClr val="173D35"/>
                </a:solidFill>
              </a:defRPr>
            </a:lvl6pPr>
            <a:lvl7pPr>
              <a:defRPr sz="3900" b="1">
                <a:solidFill>
                  <a:srgbClr val="173D35"/>
                </a:solidFill>
              </a:defRPr>
            </a:lvl7pPr>
            <a:lvl8pPr>
              <a:defRPr sz="3900" b="1">
                <a:solidFill>
                  <a:srgbClr val="173D35"/>
                </a:solidFill>
              </a:defRPr>
            </a:lvl8pPr>
            <a:lvl9pPr>
              <a:defRPr sz="3900" b="1">
                <a:solidFill>
                  <a:srgbClr val="173D35"/>
                </a:solidFill>
              </a:defRPr>
            </a:lvl9pPr>
          </a:lstStyle>
          <a:p xmlns:a="http://schemas.openxmlformats.org/drawingml/2006/main">
            <a:pPr>
              <a:defRPr sz="3900" b="1">
                <a:solidFill>
                  <a:srgbClr val="173D35"/>
                </a:solidFill>
              </a:defRPr>
            </a:pPr>
            <a:r>
              <a:rPr sz="3900" b="1">
                <a:solidFill>
                  <a:srgbClr val="173D35"/>
                </a:solidFill>
              </a:rPr>
              <a:t>The Royal Parks: event income serves stewardship</a:t>
            </a:r>
          </a:p>
        </p:txBody>
      </p:sp>
      <p:sp>
        <p:nvSpPr>
          <p:cNvPr id="3" name="Official event guidance reviewed 23 October 2">
            <a:extLst xmlns:a="http://schemas.openxmlformats.org/drawingml/2006/main">
              <a:ext uri="{FF2B5EF4-FFF2-40B4-BE49-F238E27FC236}">
                <a16:creationId xmlns:a16="http://schemas.microsoft.com/office/drawing/2014/main" id="{E97E164B-6D46-4C89-AB58-BD52773B8467}"/>
              </a:ext>
            </a:extLst>
          </p:cNvPr>
          <p:cNvSpPr>
            <a:spLocks xmlns:a="http://schemas.openxmlformats.org/drawingml/2006/main" noGrp="1"/>
          </p:cNvSpPr>
          <p:nvPr/>
        </p:nvSpPr>
        <p:spPr>
          <a:xfrm xmlns:a="http://schemas.openxmlformats.org/drawingml/2006/main">
            <a:off x="685800" y="8077200"/>
            <a:ext cx="130968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125" b="0">
                <a:solidFill>
                  <a:srgbClr val="61716B"/>
                </a:solidFill>
              </a:defRPr>
            </a:defPPr>
            <a:lvl1pPr>
              <a:defRPr sz="1125" b="0">
                <a:solidFill>
                  <a:srgbClr val="61716B"/>
                </a:solidFill>
              </a:defRPr>
            </a:lvl1pPr>
            <a:lvl2pPr>
              <a:defRPr sz="1125" b="0">
                <a:solidFill>
                  <a:srgbClr val="61716B"/>
                </a:solidFill>
              </a:defRPr>
            </a:lvl2pPr>
            <a:lvl3pPr>
              <a:defRPr sz="1125" b="0">
                <a:solidFill>
                  <a:srgbClr val="61716B"/>
                </a:solidFill>
              </a:defRPr>
            </a:lvl3pPr>
            <a:lvl4pPr>
              <a:defRPr sz="1125" b="0">
                <a:solidFill>
                  <a:srgbClr val="61716B"/>
                </a:solidFill>
              </a:defRPr>
            </a:lvl4pPr>
            <a:lvl5pPr>
              <a:defRPr sz="1125" b="0">
                <a:solidFill>
                  <a:srgbClr val="61716B"/>
                </a:solidFill>
              </a:defRPr>
            </a:lvl5pPr>
            <a:lvl6pPr>
              <a:defRPr sz="1125" b="0">
                <a:solidFill>
                  <a:srgbClr val="61716B"/>
                </a:solidFill>
              </a:defRPr>
            </a:lvl6pPr>
            <a:lvl7pPr>
              <a:defRPr sz="1125" b="0">
                <a:solidFill>
                  <a:srgbClr val="61716B"/>
                </a:solidFill>
              </a:defRPr>
            </a:lvl7pPr>
            <a:lvl8pPr>
              <a:defRPr sz="1125" b="0">
                <a:solidFill>
                  <a:srgbClr val="61716B"/>
                </a:solidFill>
              </a:defRPr>
            </a:lvl8pPr>
            <a:lvl9pPr>
              <a:defRPr sz="1125" b="0">
                <a:solidFill>
                  <a:srgbClr val="61716B"/>
                </a:solidFill>
              </a:defRPr>
            </a:lvl9pPr>
          </a:lstStyle>
          <a:p xmlns:a="http://schemas.openxmlformats.org/drawingml/2006/main">
            <a:pPr>
              <a:defRPr sz="1125" b="0">
                <a:solidFill>
                  <a:srgbClr val="61716B"/>
                </a:solidFill>
              </a:defRPr>
            </a:pPr>
            <a:r>
              <a:rPr sz="1125" b="0">
                <a:solidFill>
                  <a:srgbClr val="61716B"/>
                </a:solidFill>
              </a:rPr>
              <a:t>Official event guidance reviewed 23 October 2026. Internal calendar not verified. Photo: The Royal Parks.</a:t>
            </a:r>
          </a:p>
        </p:txBody>
      </p:sp>
      <p:sp>
        <p:nvSpPr>
          <p:cNvPr id="4" name="page-number">
            <a:extLst xmlns:a="http://schemas.openxmlformats.org/drawingml/2006/main">
              <a:ext uri="{FF2B5EF4-FFF2-40B4-BE49-F238E27FC236}">
                <a16:creationId xmlns:a16="http://schemas.microsoft.com/office/drawing/2014/main" id="{53658117-02AC-4028-A161-B1D8006C09B9}"/>
              </a:ext>
            </a:extLst>
          </p:cNvPr>
          <p:cNvSpPr>
            <a:spLocks xmlns:a="http://schemas.openxmlformats.org/drawingml/2006/main" noGrp="1"/>
          </p:cNvSpPr>
          <p:nvPr/>
        </p:nvSpPr>
        <p:spPr>
          <a:xfrm xmlns:a="http://schemas.openxmlformats.org/drawingml/2006/main">
            <a:off x="14097000" y="8105775"/>
            <a:ext cx="457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0">
                <a:solidFill>
                  <a:srgbClr val="61716B"/>
                </a:solidFill>
              </a:defRPr>
            </a:defPPr>
            <a:lvl1pPr>
              <a:defRPr sz="1275" b="0">
                <a:solidFill>
                  <a:srgbClr val="61716B"/>
                </a:solidFill>
              </a:defRPr>
            </a:lvl1pPr>
            <a:lvl2pPr>
              <a:defRPr sz="1275" b="0">
                <a:solidFill>
                  <a:srgbClr val="61716B"/>
                </a:solidFill>
              </a:defRPr>
            </a:lvl2pPr>
            <a:lvl3pPr>
              <a:defRPr sz="1275" b="0">
                <a:solidFill>
                  <a:srgbClr val="61716B"/>
                </a:solidFill>
              </a:defRPr>
            </a:lvl3pPr>
            <a:lvl4pPr>
              <a:defRPr sz="1275" b="0">
                <a:solidFill>
                  <a:srgbClr val="61716B"/>
                </a:solidFill>
              </a:defRPr>
            </a:lvl4pPr>
            <a:lvl5pPr>
              <a:defRPr sz="1275" b="0">
                <a:solidFill>
                  <a:srgbClr val="61716B"/>
                </a:solidFill>
              </a:defRPr>
            </a:lvl5pPr>
            <a:lvl6pPr>
              <a:defRPr sz="1275" b="0">
                <a:solidFill>
                  <a:srgbClr val="61716B"/>
                </a:solidFill>
              </a:defRPr>
            </a:lvl6pPr>
            <a:lvl7pPr>
              <a:defRPr sz="1275" b="0">
                <a:solidFill>
                  <a:srgbClr val="61716B"/>
                </a:solidFill>
              </a:defRPr>
            </a:lvl7pPr>
            <a:lvl8pPr>
              <a:defRPr sz="1275" b="0">
                <a:solidFill>
                  <a:srgbClr val="61716B"/>
                </a:solidFill>
              </a:defRPr>
            </a:lvl8pPr>
            <a:lvl9pPr>
              <a:defRPr sz="1275" b="0">
                <a:solidFill>
                  <a:srgbClr val="61716B"/>
                </a:solidFill>
              </a:defRPr>
            </a:lvl9pPr>
          </a:lstStyle>
          <a:p xmlns:a="http://schemas.openxmlformats.org/drawingml/2006/main">
            <a:pPr>
              <a:defRPr sz="1275" b="0">
                <a:solidFill>
                  <a:srgbClr val="61716B"/>
                </a:solidFill>
              </a:defRPr>
            </a:pPr>
            <a:r>
              <a:rPr sz="1275" b="0">
                <a:solidFill>
                  <a:srgbClr val="61716B"/>
                </a:solidFill>
              </a:rPr>
              <a:t>20</a:t>
            </a:r>
          </a:p>
        </p:txBody>
      </p:sp>
      <p:sp>
        <p:nvSpPr>
          <p:cNvPr id="5" name="calendar-management-status">
            <a:extLst xmlns:a="http://schemas.openxmlformats.org/drawingml/2006/main">
              <a:ext uri="{FF2B5EF4-FFF2-40B4-BE49-F238E27FC236}">
                <a16:creationId xmlns:a16="http://schemas.microsoft.com/office/drawing/2014/main" id="{1BBE62E3-A331-4ACE-B491-DA391305D76D}"/>
              </a:ext>
            </a:extLst>
          </p:cNvPr>
          <p:cNvSpPr>
            <a:spLocks xmlns:a="http://schemas.openxmlformats.org/drawingml/2006/main" noGrp="1"/>
          </p:cNvSpPr>
          <p:nvPr/>
        </p:nvSpPr>
        <p:spPr>
          <a:xfrm xmlns:a="http://schemas.openxmlformats.org/drawingml/2006/main">
            <a:off x="6762750" y="400050"/>
            <a:ext cx="77914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1">
                <a:solidFill>
                  <a:srgbClr val="BE573C"/>
                </a:solidFill>
              </a:defRPr>
            </a:defPPr>
            <a:lvl1pPr>
              <a:defRPr sz="1350" b="1">
                <a:solidFill>
                  <a:srgbClr val="BE573C"/>
                </a:solidFill>
              </a:defRPr>
            </a:lvl1pPr>
            <a:lvl2pPr>
              <a:defRPr sz="1350" b="1">
                <a:solidFill>
                  <a:srgbClr val="BE573C"/>
                </a:solidFill>
              </a:defRPr>
            </a:lvl2pPr>
            <a:lvl3pPr>
              <a:defRPr sz="1350" b="1">
                <a:solidFill>
                  <a:srgbClr val="BE573C"/>
                </a:solidFill>
              </a:defRPr>
            </a:lvl3pPr>
            <a:lvl4pPr>
              <a:defRPr sz="1350" b="1">
                <a:solidFill>
                  <a:srgbClr val="BE573C"/>
                </a:solidFill>
              </a:defRPr>
            </a:lvl4pPr>
            <a:lvl5pPr>
              <a:defRPr sz="1350" b="1">
                <a:solidFill>
                  <a:srgbClr val="BE573C"/>
                </a:solidFill>
              </a:defRPr>
            </a:lvl5pPr>
            <a:lvl6pPr>
              <a:defRPr sz="1350" b="1">
                <a:solidFill>
                  <a:srgbClr val="BE573C"/>
                </a:solidFill>
              </a:defRPr>
            </a:lvl6pPr>
            <a:lvl7pPr>
              <a:defRPr sz="1350" b="1">
                <a:solidFill>
                  <a:srgbClr val="BE573C"/>
                </a:solidFill>
              </a:defRPr>
            </a:lvl7pPr>
            <a:lvl8pPr>
              <a:defRPr sz="1350" b="1">
                <a:solidFill>
                  <a:srgbClr val="BE573C"/>
                </a:solidFill>
              </a:defRPr>
            </a:lvl8pPr>
            <a:lvl9pPr>
              <a:defRPr sz="1350" b="1">
                <a:solidFill>
                  <a:srgbClr val="BE573C"/>
                </a:solidFill>
              </a:defRPr>
            </a:lvl9pPr>
          </a:lstStyle>
          <a:p xmlns:a="http://schemas.openxmlformats.org/drawingml/2006/main">
            <a:pPr>
              <a:defRPr sz="1350" b="1">
                <a:solidFill>
                  <a:srgbClr val="BE573C"/>
                </a:solidFill>
              </a:defRPr>
            </a:pPr>
            <a:r>
              <a:rPr sz="1350" b="1">
                <a:solidFill>
                  <a:srgbClr val="BE573C"/>
                </a:solidFill>
              </a:rPr>
              <a:t>CENTRAL CALENDAR MANAGEMENT: NOT VERIFIED</a:t>
            </a:r>
          </a:p>
        </p:txBody>
      </p:sp>
      <p:pic>
        <p:nvPicPr>
          <p:cNvPr id="6" name="">
            <a:extLst xmlns:a="http://schemas.openxmlformats.org/drawingml/2006/main">
              <a:ext uri="{FF2B5EF4-FFF2-40B4-BE49-F238E27FC236}">
                <a16:creationId xmlns:a16="http://schemas.microsoft.com/office/drawing/2014/main" id="{16D5CAD7-AE57-4CF0-B5F1-79DE1C5C433E}"/>
              </a:ext>
            </a:extLst>
          </p:cNvPr>
          <p:cNvPicPr>
            <a:picLocks xmlns:a="http://schemas.openxmlformats.org/drawingml/2006/main" noChangeAspect="1"/>
          </p:cNvPicPr>
          <p:nvPr/>
        </p:nvPicPr>
        <p:blipFill>
          <a:blip xmlns:r="http://schemas.openxmlformats.org/officeDocument/2006/relationships" xmlns:a="http://schemas.openxmlformats.org/drawingml/2006/main" r:embed="Re535e593509f4b0e"/>
          <a:srcRect xmlns:a="http://schemas.openxmlformats.org/drawingml/2006/main" l="14481" t="0" r="14481" b="0"/>
          <a:stretch xmlns:a="http://schemas.openxmlformats.org/drawingml/2006/main">
            <a:fillRect l="0" t="0" r="0" b="0"/>
          </a:stretch>
        </p:blipFill>
        <p:spPr>
          <a:xfrm xmlns:a="http://schemas.openxmlformats.org/drawingml/2006/main">
            <a:off x="685800" y="2333625"/>
            <a:ext cx="6524625" cy="4286250"/>
          </a:xfrm>
          <a:prstGeom xmlns:a="http://schemas.openxmlformats.org/drawingml/2006/main" prst="rect">
            <a:avLst/>
          </a:prstGeom>
        </p:spPr>
      </p:pic>
      <p:sp>
        <p:nvSpPr>
          <p:cNvPr id="7" name="A dedicated event review process">
            <a:extLst xmlns:a="http://schemas.openxmlformats.org/drawingml/2006/main">
              <a:ext uri="{FF2B5EF4-FFF2-40B4-BE49-F238E27FC236}">
                <a16:creationId xmlns:a16="http://schemas.microsoft.com/office/drawing/2014/main" id="{A28775E4-503E-4C2C-BC1D-C51DC269C468}"/>
              </a:ext>
            </a:extLst>
          </p:cNvPr>
          <p:cNvSpPr>
            <a:spLocks xmlns:a="http://schemas.openxmlformats.org/drawingml/2006/main" noGrp="1"/>
          </p:cNvSpPr>
          <p:nvPr/>
        </p:nvSpPr>
        <p:spPr>
          <a:xfrm xmlns:a="http://schemas.openxmlformats.org/drawingml/2006/main">
            <a:off x="7858125" y="2305050"/>
            <a:ext cx="65722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1">
                <a:solidFill>
                  <a:srgbClr val="BE573C"/>
                </a:solidFill>
              </a:defRPr>
            </a:defPPr>
            <a:lvl1pPr>
              <a:defRPr sz="1875" b="1">
                <a:solidFill>
                  <a:srgbClr val="BE573C"/>
                </a:solidFill>
              </a:defRPr>
            </a:lvl1pPr>
            <a:lvl2pPr>
              <a:defRPr sz="1875" b="1">
                <a:solidFill>
                  <a:srgbClr val="BE573C"/>
                </a:solidFill>
              </a:defRPr>
            </a:lvl2pPr>
            <a:lvl3pPr>
              <a:defRPr sz="1875" b="1">
                <a:solidFill>
                  <a:srgbClr val="BE573C"/>
                </a:solidFill>
              </a:defRPr>
            </a:lvl3pPr>
            <a:lvl4pPr>
              <a:defRPr sz="1875" b="1">
                <a:solidFill>
                  <a:srgbClr val="BE573C"/>
                </a:solidFill>
              </a:defRPr>
            </a:lvl4pPr>
            <a:lvl5pPr>
              <a:defRPr sz="1875" b="1">
                <a:solidFill>
                  <a:srgbClr val="BE573C"/>
                </a:solidFill>
              </a:defRPr>
            </a:lvl5pPr>
            <a:lvl6pPr>
              <a:defRPr sz="1875" b="1">
                <a:solidFill>
                  <a:srgbClr val="BE573C"/>
                </a:solidFill>
              </a:defRPr>
            </a:lvl6pPr>
            <a:lvl7pPr>
              <a:defRPr sz="1875" b="1">
                <a:solidFill>
                  <a:srgbClr val="BE573C"/>
                </a:solidFill>
              </a:defRPr>
            </a:lvl7pPr>
            <a:lvl8pPr>
              <a:defRPr sz="1875" b="1">
                <a:solidFill>
                  <a:srgbClr val="BE573C"/>
                </a:solidFill>
              </a:defRPr>
            </a:lvl8pPr>
            <a:lvl9pPr>
              <a:defRPr sz="1875" b="1">
                <a:solidFill>
                  <a:srgbClr val="BE573C"/>
                </a:solidFill>
              </a:defRPr>
            </a:lvl9pPr>
          </a:lstStyle>
          <a:p xmlns:a="http://schemas.openxmlformats.org/drawingml/2006/main">
            <a:pPr>
              <a:defRPr sz="1875" b="1">
                <a:solidFill>
                  <a:srgbClr val="BE573C"/>
                </a:solidFill>
              </a:defRPr>
            </a:pPr>
            <a:r>
              <a:rPr sz="1875" b="1">
                <a:solidFill>
                  <a:srgbClr val="BE573C"/>
                </a:solidFill>
              </a:rPr>
              <a:t>A dedicated event review process</a:t>
            </a:r>
          </a:p>
        </p:txBody>
      </p:sp>
      <p:sp>
        <p:nvSpPr>
          <p:cNvPr id="8" name="The Events team reviews proposals against pub">
            <a:extLst xmlns:a="http://schemas.openxmlformats.org/drawingml/2006/main">
              <a:ext uri="{FF2B5EF4-FFF2-40B4-BE49-F238E27FC236}">
                <a16:creationId xmlns:a16="http://schemas.microsoft.com/office/drawing/2014/main" id="{210C1D95-7522-4801-BB15-328FAB95B794}"/>
              </a:ext>
            </a:extLst>
          </p:cNvPr>
          <p:cNvSpPr>
            <a:spLocks xmlns:a="http://schemas.openxmlformats.org/drawingml/2006/main" noGrp="1"/>
          </p:cNvSpPr>
          <p:nvPr/>
        </p:nvSpPr>
        <p:spPr>
          <a:xfrm xmlns:a="http://schemas.openxmlformats.org/drawingml/2006/main">
            <a:off x="7858125" y="2800350"/>
            <a:ext cx="6572250" cy="1762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325" b="0">
                <a:solidFill>
                  <a:srgbClr val="173D35"/>
                </a:solidFill>
              </a:defRPr>
            </a:defPPr>
            <a:lvl1pPr>
              <a:defRPr sz="2325" b="0">
                <a:solidFill>
                  <a:srgbClr val="173D35"/>
                </a:solidFill>
              </a:defRPr>
            </a:lvl1pPr>
            <a:lvl2pPr>
              <a:defRPr sz="2325" b="0">
                <a:solidFill>
                  <a:srgbClr val="173D35"/>
                </a:solidFill>
              </a:defRPr>
            </a:lvl2pPr>
            <a:lvl3pPr>
              <a:defRPr sz="2325" b="0">
                <a:solidFill>
                  <a:srgbClr val="173D35"/>
                </a:solidFill>
              </a:defRPr>
            </a:lvl3pPr>
            <a:lvl4pPr>
              <a:defRPr sz="2325" b="0">
                <a:solidFill>
                  <a:srgbClr val="173D35"/>
                </a:solidFill>
              </a:defRPr>
            </a:lvl4pPr>
            <a:lvl5pPr>
              <a:defRPr sz="2325" b="0">
                <a:solidFill>
                  <a:srgbClr val="173D35"/>
                </a:solidFill>
              </a:defRPr>
            </a:lvl5pPr>
            <a:lvl6pPr>
              <a:defRPr sz="2325" b="0">
                <a:solidFill>
                  <a:srgbClr val="173D35"/>
                </a:solidFill>
              </a:defRPr>
            </a:lvl6pPr>
            <a:lvl7pPr>
              <a:defRPr sz="2325" b="0">
                <a:solidFill>
                  <a:srgbClr val="173D35"/>
                </a:solidFill>
              </a:defRPr>
            </a:lvl7pPr>
            <a:lvl8pPr>
              <a:defRPr sz="2325" b="0">
                <a:solidFill>
                  <a:srgbClr val="173D35"/>
                </a:solidFill>
              </a:defRPr>
            </a:lvl8pPr>
            <a:lvl9pPr>
              <a:defRPr sz="2325" b="0">
                <a:solidFill>
                  <a:srgbClr val="173D35"/>
                </a:solidFill>
              </a:defRPr>
            </a:lvl9pPr>
          </a:lstStyle>
          <a:p xmlns:a="http://schemas.openxmlformats.org/drawingml/2006/main">
            <a:pPr>
              <a:defRPr sz="2325" b="0">
                <a:solidFill>
                  <a:srgbClr val="173D35"/>
                </a:solidFill>
              </a:defRPr>
            </a:pPr>
            <a:r>
              <a:rPr sz="2325" b="0">
                <a:solidFill>
                  <a:srgbClr val="173D35"/>
                </a:solidFill>
              </a:rPr>
              <a:t>The Events team reviews proposals against public benefit and landscape constraints. Major opportunities use procurement.</a:t>
            </a:r>
          </a:p>
        </p:txBody>
      </p:sp>
      <p:sp>
        <p:nvSpPr>
          <p:cNvPr id="9" name="Capacity and reinvestment">
            <a:extLst xmlns:a="http://schemas.openxmlformats.org/drawingml/2006/main">
              <a:ext uri="{FF2B5EF4-FFF2-40B4-BE49-F238E27FC236}">
                <a16:creationId xmlns:a16="http://schemas.microsoft.com/office/drawing/2014/main" id="{50EF7B77-5B85-4AE2-AB2B-DB10DE123AF5}"/>
              </a:ext>
            </a:extLst>
          </p:cNvPr>
          <p:cNvSpPr>
            <a:spLocks xmlns:a="http://schemas.openxmlformats.org/drawingml/2006/main" noGrp="1"/>
          </p:cNvSpPr>
          <p:nvPr/>
        </p:nvSpPr>
        <p:spPr>
          <a:xfrm xmlns:a="http://schemas.openxmlformats.org/drawingml/2006/main">
            <a:off x="7858125" y="4619625"/>
            <a:ext cx="65722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1">
                <a:solidFill>
                  <a:srgbClr val="BE573C"/>
                </a:solidFill>
              </a:defRPr>
            </a:defPPr>
            <a:lvl1pPr>
              <a:defRPr sz="1875" b="1">
                <a:solidFill>
                  <a:srgbClr val="BE573C"/>
                </a:solidFill>
              </a:defRPr>
            </a:lvl1pPr>
            <a:lvl2pPr>
              <a:defRPr sz="1875" b="1">
                <a:solidFill>
                  <a:srgbClr val="BE573C"/>
                </a:solidFill>
              </a:defRPr>
            </a:lvl2pPr>
            <a:lvl3pPr>
              <a:defRPr sz="1875" b="1">
                <a:solidFill>
                  <a:srgbClr val="BE573C"/>
                </a:solidFill>
              </a:defRPr>
            </a:lvl3pPr>
            <a:lvl4pPr>
              <a:defRPr sz="1875" b="1">
                <a:solidFill>
                  <a:srgbClr val="BE573C"/>
                </a:solidFill>
              </a:defRPr>
            </a:lvl4pPr>
            <a:lvl5pPr>
              <a:defRPr sz="1875" b="1">
                <a:solidFill>
                  <a:srgbClr val="BE573C"/>
                </a:solidFill>
              </a:defRPr>
            </a:lvl5pPr>
            <a:lvl6pPr>
              <a:defRPr sz="1875" b="1">
                <a:solidFill>
                  <a:srgbClr val="BE573C"/>
                </a:solidFill>
              </a:defRPr>
            </a:lvl6pPr>
            <a:lvl7pPr>
              <a:defRPr sz="1875" b="1">
                <a:solidFill>
                  <a:srgbClr val="BE573C"/>
                </a:solidFill>
              </a:defRPr>
            </a:lvl7pPr>
            <a:lvl8pPr>
              <a:defRPr sz="1875" b="1">
                <a:solidFill>
                  <a:srgbClr val="BE573C"/>
                </a:solidFill>
              </a:defRPr>
            </a:lvl8pPr>
            <a:lvl9pPr>
              <a:defRPr sz="1875" b="1">
                <a:solidFill>
                  <a:srgbClr val="BE573C"/>
                </a:solidFill>
              </a:defRPr>
            </a:lvl9pPr>
          </a:lstStyle>
          <a:p xmlns:a="http://schemas.openxmlformats.org/drawingml/2006/main">
            <a:pPr>
              <a:defRPr sz="1875" b="1">
                <a:solidFill>
                  <a:srgbClr val="BE573C"/>
                </a:solidFill>
              </a:defRPr>
            </a:pPr>
            <a:r>
              <a:rPr sz="1875" b="1">
                <a:solidFill>
                  <a:srgbClr val="BE573C"/>
                </a:solidFill>
              </a:rPr>
              <a:t>Capacity and reinvestment</a:t>
            </a:r>
          </a:p>
        </p:txBody>
      </p:sp>
      <p:sp>
        <p:nvSpPr>
          <p:cNvPr id="10" name="Event income contributes to park care. Curren">
            <a:extLst xmlns:a="http://schemas.openxmlformats.org/drawingml/2006/main">
              <a:ext uri="{FF2B5EF4-FFF2-40B4-BE49-F238E27FC236}">
                <a16:creationId xmlns:a16="http://schemas.microsoft.com/office/drawing/2014/main" id="{C65D83F7-A26A-4A85-A688-5AF733DF74A5}"/>
              </a:ext>
            </a:extLst>
          </p:cNvPr>
          <p:cNvSpPr>
            <a:spLocks xmlns:a="http://schemas.openxmlformats.org/drawingml/2006/main" noGrp="1"/>
          </p:cNvSpPr>
          <p:nvPr/>
        </p:nvSpPr>
        <p:spPr>
          <a:xfrm xmlns:a="http://schemas.openxmlformats.org/drawingml/2006/main">
            <a:off x="7858125" y="5114925"/>
            <a:ext cx="6572250" cy="1762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325" b="0">
                <a:solidFill>
                  <a:srgbClr val="173D35"/>
                </a:solidFill>
              </a:defRPr>
            </a:defPPr>
            <a:lvl1pPr>
              <a:defRPr sz="2325" b="0">
                <a:solidFill>
                  <a:srgbClr val="173D35"/>
                </a:solidFill>
              </a:defRPr>
            </a:lvl1pPr>
            <a:lvl2pPr>
              <a:defRPr sz="2325" b="0">
                <a:solidFill>
                  <a:srgbClr val="173D35"/>
                </a:solidFill>
              </a:defRPr>
            </a:lvl2pPr>
            <a:lvl3pPr>
              <a:defRPr sz="2325" b="0">
                <a:solidFill>
                  <a:srgbClr val="173D35"/>
                </a:solidFill>
              </a:defRPr>
            </a:lvl3pPr>
            <a:lvl4pPr>
              <a:defRPr sz="2325" b="0">
                <a:solidFill>
                  <a:srgbClr val="173D35"/>
                </a:solidFill>
              </a:defRPr>
            </a:lvl4pPr>
            <a:lvl5pPr>
              <a:defRPr sz="2325" b="0">
                <a:solidFill>
                  <a:srgbClr val="173D35"/>
                </a:solidFill>
              </a:defRPr>
            </a:lvl5pPr>
            <a:lvl6pPr>
              <a:defRPr sz="2325" b="0">
                <a:solidFill>
                  <a:srgbClr val="173D35"/>
                </a:solidFill>
              </a:defRPr>
            </a:lvl6pPr>
            <a:lvl7pPr>
              <a:defRPr sz="2325" b="0">
                <a:solidFill>
                  <a:srgbClr val="173D35"/>
                </a:solidFill>
              </a:defRPr>
            </a:lvl7pPr>
            <a:lvl8pPr>
              <a:defRPr sz="2325" b="0">
                <a:solidFill>
                  <a:srgbClr val="173D35"/>
                </a:solidFill>
              </a:defRPr>
            </a:lvl8pPr>
            <a:lvl9pPr>
              <a:defRPr sz="2325" b="0">
                <a:solidFill>
                  <a:srgbClr val="173D35"/>
                </a:solidFill>
              </a:defRPr>
            </a:lvl9pPr>
          </a:lstStyle>
          <a:p xmlns:a="http://schemas.openxmlformats.org/drawingml/2006/main">
            <a:pPr>
              <a:defRPr sz="2325" b="0">
                <a:solidFill>
                  <a:srgbClr val="173D35"/>
                </a:solidFill>
              </a:defRPr>
            </a:pPr>
            <a:r>
              <a:rPr sz="2325" b="0">
                <a:solidFill>
                  <a:srgbClr val="173D35"/>
                </a:solidFill>
              </a:rPr>
              <a:t>Event income contributes to park care. Current guidance says several parks are at event capacity. Application review determines fees.</a:t>
            </a:r>
          </a:p>
        </p:txBody>
      </p:sp>
      <p:sp>
        <p:nvSpPr>
          <p:cNvPr id="11" name="Balboa lesson: establish site limits and rein">
            <a:extLst xmlns:a="http://schemas.openxmlformats.org/drawingml/2006/main">
              <a:ext uri="{FF2B5EF4-FFF2-40B4-BE49-F238E27FC236}">
                <a16:creationId xmlns:a16="http://schemas.microsoft.com/office/drawing/2014/main" id="{F1FAC4FD-6D8F-4D3C-BA9A-0842903F615A}"/>
              </a:ext>
            </a:extLst>
          </p:cNvPr>
          <p:cNvSpPr>
            <a:spLocks xmlns:a="http://schemas.openxmlformats.org/drawingml/2006/main" noGrp="1"/>
          </p:cNvSpPr>
          <p:nvPr/>
        </p:nvSpPr>
        <p:spPr>
          <a:xfrm xmlns:a="http://schemas.openxmlformats.org/drawingml/2006/main">
            <a:off x="685800" y="7143750"/>
            <a:ext cx="138112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550" b="1">
                <a:solidFill>
                  <a:srgbClr val="173D35"/>
                </a:solidFill>
              </a:defRPr>
            </a:defPPr>
            <a:lvl1pPr>
              <a:defRPr sz="2550" b="1">
                <a:solidFill>
                  <a:srgbClr val="173D35"/>
                </a:solidFill>
              </a:defRPr>
            </a:lvl1pPr>
            <a:lvl2pPr>
              <a:defRPr sz="2550" b="1">
                <a:solidFill>
                  <a:srgbClr val="173D35"/>
                </a:solidFill>
              </a:defRPr>
            </a:lvl2pPr>
            <a:lvl3pPr>
              <a:defRPr sz="2550" b="1">
                <a:solidFill>
                  <a:srgbClr val="173D35"/>
                </a:solidFill>
              </a:defRPr>
            </a:lvl3pPr>
            <a:lvl4pPr>
              <a:defRPr sz="2550" b="1">
                <a:solidFill>
                  <a:srgbClr val="173D35"/>
                </a:solidFill>
              </a:defRPr>
            </a:lvl4pPr>
            <a:lvl5pPr>
              <a:defRPr sz="2550" b="1">
                <a:solidFill>
                  <a:srgbClr val="173D35"/>
                </a:solidFill>
              </a:defRPr>
            </a:lvl5pPr>
            <a:lvl6pPr>
              <a:defRPr sz="2550" b="1">
                <a:solidFill>
                  <a:srgbClr val="173D35"/>
                </a:solidFill>
              </a:defRPr>
            </a:lvl6pPr>
            <a:lvl7pPr>
              <a:defRPr sz="2550" b="1">
                <a:solidFill>
                  <a:srgbClr val="173D35"/>
                </a:solidFill>
              </a:defRPr>
            </a:lvl7pPr>
            <a:lvl8pPr>
              <a:defRPr sz="2550" b="1">
                <a:solidFill>
                  <a:srgbClr val="173D35"/>
                </a:solidFill>
              </a:defRPr>
            </a:lvl8pPr>
            <a:lvl9pPr>
              <a:defRPr sz="2550" b="1">
                <a:solidFill>
                  <a:srgbClr val="173D35"/>
                </a:solidFill>
              </a:defRPr>
            </a:lvl9pPr>
          </a:lstStyle>
          <a:p xmlns:a="http://schemas.openxmlformats.org/drawingml/2006/main">
            <a:pPr>
              <a:defRPr sz="2550" b="1">
                <a:solidFill>
                  <a:srgbClr val="173D35"/>
                </a:solidFill>
              </a:defRPr>
            </a:pPr>
            <a:r>
              <a:rPr sz="2550" b="1">
                <a:solidFill>
                  <a:srgbClr val="173D35"/>
                </a:solidFill>
              </a:rPr>
              <a:t>Balboa lesson: establish site limits and reinvestment rules before selling</a:t>
            </a:r>
          </a:p>
        </p:txBody>
      </p:sp>
    </p:spTree>
    <p:extLst>
      <p:ext uri="{BB962C8B-B14F-4D97-AF65-F5344CB8AC3E}">
        <p14:creationId xmlns:p14="http://schemas.microsoft.com/office/powerpoint/2010/main" val="685944888"/>
      </p:ext>
    </p:extLst>
  </p:cSld>
</p:sld>
</file>

<file path=ppt/slides/slide21.xml><?xml version="1.0" encoding="utf-8"?>
<p:sld xmlns:p="http://schemas.openxmlformats.org/presentationml/2006/main">
  <p:cSld>
    <p:bg>
      <p:bgPr>
        <a:solidFill xmlns:a="http://schemas.openxmlformats.org/drawingml/2006/main">
          <a:srgbClr val="F5F3ED"/>
        </a:solidFill>
      </p:bgPr>
    </p:bg>
    <p:spTree>
      <p:nvGrpSpPr>
        <p:cNvPr id="1" name=""/>
        <p:cNvGrpSpPr/>
        <p:nvPr/>
      </p:nvGrpSpPr>
      <p:grpSpPr>
        <a:xfrm xmlns:a="http://schemas.openxmlformats.org/drawingml/2006/main"/>
      </p:grpSpPr>
      <p:sp>
        <p:nvSpPr>
          <p:cNvPr id="12" name="CHICAGO, UNITED STATES">
            <a:extLst xmlns:a="http://schemas.openxmlformats.org/drawingml/2006/main">
              <a:ext uri="{FF2B5EF4-FFF2-40B4-BE49-F238E27FC236}">
                <a16:creationId xmlns:a16="http://schemas.microsoft.com/office/drawing/2014/main" id="{4CF713EE-48E0-4041-8A57-48D4EE0C9C41}"/>
              </a:ext>
            </a:extLst>
          </p:cNvPr>
          <p:cNvSpPr>
            <a:spLocks xmlns:a="http://schemas.openxmlformats.org/drawingml/2006/main" noGrp="1"/>
          </p:cNvSpPr>
          <p:nvPr/>
        </p:nvSpPr>
        <p:spPr>
          <a:xfrm xmlns:a="http://schemas.openxmlformats.org/drawingml/2006/main">
            <a:off x="685800" y="400050"/>
            <a:ext cx="13335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1">
                <a:solidFill>
                  <a:srgbClr val="61716B"/>
                </a:solidFill>
              </a:defRPr>
            </a:defPPr>
            <a:lvl1pPr>
              <a:defRPr sz="1350" b="1">
                <a:solidFill>
                  <a:srgbClr val="61716B"/>
                </a:solidFill>
              </a:defRPr>
            </a:lvl1pPr>
            <a:lvl2pPr>
              <a:defRPr sz="1350" b="1">
                <a:solidFill>
                  <a:srgbClr val="61716B"/>
                </a:solidFill>
              </a:defRPr>
            </a:lvl2pPr>
            <a:lvl3pPr>
              <a:defRPr sz="1350" b="1">
                <a:solidFill>
                  <a:srgbClr val="61716B"/>
                </a:solidFill>
              </a:defRPr>
            </a:lvl3pPr>
            <a:lvl4pPr>
              <a:defRPr sz="1350" b="1">
                <a:solidFill>
                  <a:srgbClr val="61716B"/>
                </a:solidFill>
              </a:defRPr>
            </a:lvl4pPr>
            <a:lvl5pPr>
              <a:defRPr sz="1350" b="1">
                <a:solidFill>
                  <a:srgbClr val="61716B"/>
                </a:solidFill>
              </a:defRPr>
            </a:lvl5pPr>
            <a:lvl6pPr>
              <a:defRPr sz="1350" b="1">
                <a:solidFill>
                  <a:srgbClr val="61716B"/>
                </a:solidFill>
              </a:defRPr>
            </a:lvl6pPr>
            <a:lvl7pPr>
              <a:defRPr sz="1350" b="1">
                <a:solidFill>
                  <a:srgbClr val="61716B"/>
                </a:solidFill>
              </a:defRPr>
            </a:lvl7pPr>
            <a:lvl8pPr>
              <a:defRPr sz="1350" b="1">
                <a:solidFill>
                  <a:srgbClr val="61716B"/>
                </a:solidFill>
              </a:defRPr>
            </a:lvl8pPr>
            <a:lvl9pPr>
              <a:defRPr sz="1350" b="1">
                <a:solidFill>
                  <a:srgbClr val="61716B"/>
                </a:solidFill>
              </a:defRPr>
            </a:lvl9pPr>
          </a:lstStyle>
          <a:p xmlns:a="http://schemas.openxmlformats.org/drawingml/2006/main">
            <a:pPr>
              <a:defRPr sz="1350" b="1">
                <a:solidFill>
                  <a:srgbClr val="61716B"/>
                </a:solidFill>
              </a:defRPr>
            </a:pPr>
            <a:r>
              <a:rPr sz="1350" b="1">
                <a:solidFill>
                  <a:srgbClr val="61716B"/>
                </a:solidFill>
              </a:rPr>
              <a:t>CHICAGO, UNITED STATES</a:t>
            </a:r>
          </a:p>
        </p:txBody>
      </p:sp>
      <p:sp>
        <p:nvSpPr>
          <p:cNvPr id="2" name="Millennium Park: philanthropy adds civic capa">
            <a:extLst xmlns:a="http://schemas.openxmlformats.org/drawingml/2006/main">
              <a:ext uri="{FF2B5EF4-FFF2-40B4-BE49-F238E27FC236}">
                <a16:creationId xmlns:a16="http://schemas.microsoft.com/office/drawing/2014/main" id="{C234AE83-B8D9-4A26-8A99-7B8DCAFB83BE}"/>
              </a:ext>
            </a:extLst>
          </p:cNvPr>
          <p:cNvSpPr>
            <a:spLocks xmlns:a="http://schemas.openxmlformats.org/drawingml/2006/main" noGrp="1"/>
          </p:cNvSpPr>
          <p:nvPr/>
        </p:nvSpPr>
        <p:spPr>
          <a:xfrm xmlns:a="http://schemas.openxmlformats.org/drawingml/2006/main">
            <a:off x="685800" y="914400"/>
            <a:ext cx="13868400"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900" b="1">
                <a:solidFill>
                  <a:srgbClr val="173D35"/>
                </a:solidFill>
              </a:defRPr>
            </a:defPPr>
            <a:lvl1pPr>
              <a:defRPr sz="3900" b="1">
                <a:solidFill>
                  <a:srgbClr val="173D35"/>
                </a:solidFill>
              </a:defRPr>
            </a:lvl1pPr>
            <a:lvl2pPr>
              <a:defRPr sz="3900" b="1">
                <a:solidFill>
                  <a:srgbClr val="173D35"/>
                </a:solidFill>
              </a:defRPr>
            </a:lvl2pPr>
            <a:lvl3pPr>
              <a:defRPr sz="3900" b="1">
                <a:solidFill>
                  <a:srgbClr val="173D35"/>
                </a:solidFill>
              </a:defRPr>
            </a:lvl3pPr>
            <a:lvl4pPr>
              <a:defRPr sz="3900" b="1">
                <a:solidFill>
                  <a:srgbClr val="173D35"/>
                </a:solidFill>
              </a:defRPr>
            </a:lvl4pPr>
            <a:lvl5pPr>
              <a:defRPr sz="3900" b="1">
                <a:solidFill>
                  <a:srgbClr val="173D35"/>
                </a:solidFill>
              </a:defRPr>
            </a:lvl5pPr>
            <a:lvl6pPr>
              <a:defRPr sz="3900" b="1">
                <a:solidFill>
                  <a:srgbClr val="173D35"/>
                </a:solidFill>
              </a:defRPr>
            </a:lvl6pPr>
            <a:lvl7pPr>
              <a:defRPr sz="3900" b="1">
                <a:solidFill>
                  <a:srgbClr val="173D35"/>
                </a:solidFill>
              </a:defRPr>
            </a:lvl7pPr>
            <a:lvl8pPr>
              <a:defRPr sz="3900" b="1">
                <a:solidFill>
                  <a:srgbClr val="173D35"/>
                </a:solidFill>
              </a:defRPr>
            </a:lvl8pPr>
            <a:lvl9pPr>
              <a:defRPr sz="3900" b="1">
                <a:solidFill>
                  <a:srgbClr val="173D35"/>
                </a:solidFill>
              </a:defRPr>
            </a:lvl9pPr>
          </a:lstStyle>
          <a:p xmlns:a="http://schemas.openxmlformats.org/drawingml/2006/main">
            <a:pPr>
              <a:defRPr sz="3900" b="1">
                <a:solidFill>
                  <a:srgbClr val="173D35"/>
                </a:solidFill>
              </a:defRPr>
            </a:pPr>
            <a:r>
              <a:rPr sz="3900" b="1">
                <a:solidFill>
                  <a:srgbClr val="173D35"/>
                </a:solidFill>
              </a:rPr>
              <a:t>Millennium Park: philanthropy adds civic capacity</a:t>
            </a:r>
          </a:p>
        </p:txBody>
      </p:sp>
      <p:sp>
        <p:nvSpPr>
          <p:cNvPr id="3" name="Partnership evidence from the supplied benchm">
            <a:extLst xmlns:a="http://schemas.openxmlformats.org/drawingml/2006/main">
              <a:ext uri="{FF2B5EF4-FFF2-40B4-BE49-F238E27FC236}">
                <a16:creationId xmlns:a16="http://schemas.microsoft.com/office/drawing/2014/main" id="{5CAE58CE-5144-4690-9C8F-EB7EF43FEE48}"/>
              </a:ext>
            </a:extLst>
          </p:cNvPr>
          <p:cNvSpPr>
            <a:spLocks xmlns:a="http://schemas.openxmlformats.org/drawingml/2006/main" noGrp="1"/>
          </p:cNvSpPr>
          <p:nvPr/>
        </p:nvSpPr>
        <p:spPr>
          <a:xfrm xmlns:a="http://schemas.openxmlformats.org/drawingml/2006/main">
            <a:off x="685800" y="8077200"/>
            <a:ext cx="130968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125" b="0">
                <a:solidFill>
                  <a:srgbClr val="61716B"/>
                </a:solidFill>
              </a:defRPr>
            </a:defPPr>
            <a:lvl1pPr>
              <a:defRPr sz="1125" b="0">
                <a:solidFill>
                  <a:srgbClr val="61716B"/>
                </a:solidFill>
              </a:defRPr>
            </a:lvl1pPr>
            <a:lvl2pPr>
              <a:defRPr sz="1125" b="0">
                <a:solidFill>
                  <a:srgbClr val="61716B"/>
                </a:solidFill>
              </a:defRPr>
            </a:lvl2pPr>
            <a:lvl3pPr>
              <a:defRPr sz="1125" b="0">
                <a:solidFill>
                  <a:srgbClr val="61716B"/>
                </a:solidFill>
              </a:defRPr>
            </a:lvl3pPr>
            <a:lvl4pPr>
              <a:defRPr sz="1125" b="0">
                <a:solidFill>
                  <a:srgbClr val="61716B"/>
                </a:solidFill>
              </a:defRPr>
            </a:lvl4pPr>
            <a:lvl5pPr>
              <a:defRPr sz="1125" b="0">
                <a:solidFill>
                  <a:srgbClr val="61716B"/>
                </a:solidFill>
              </a:defRPr>
            </a:lvl5pPr>
            <a:lvl6pPr>
              <a:defRPr sz="1125" b="0">
                <a:solidFill>
                  <a:srgbClr val="61716B"/>
                </a:solidFill>
              </a:defRPr>
            </a:lvl6pPr>
            <a:lvl7pPr>
              <a:defRPr sz="1125" b="0">
                <a:solidFill>
                  <a:srgbClr val="61716B"/>
                </a:solidFill>
              </a:defRPr>
            </a:lvl7pPr>
            <a:lvl8pPr>
              <a:defRPr sz="1125" b="0">
                <a:solidFill>
                  <a:srgbClr val="61716B"/>
                </a:solidFill>
              </a:defRPr>
            </a:lvl8pPr>
            <a:lvl9pPr>
              <a:defRPr sz="1125" b="0">
                <a:solidFill>
                  <a:srgbClr val="61716B"/>
                </a:solidFill>
              </a:defRPr>
            </a:lvl9pPr>
          </a:lstStyle>
          <a:p xmlns:a="http://schemas.openxmlformats.org/drawingml/2006/main">
            <a:pPr>
              <a:defRPr sz="1125" b="0">
                <a:solidFill>
                  <a:srgbClr val="61716B"/>
                </a:solidFill>
              </a:defRPr>
            </a:pPr>
            <a:r>
              <a:rPr sz="1125" b="0">
                <a:solidFill>
                  <a:srgbClr val="61716B"/>
                </a:solidFill>
              </a:rPr>
              <a:t>Partnership evidence from the supplied benchmark deck. Shared internal calendar not verified. Photo: Millennium Park Foundation.</a:t>
            </a:r>
          </a:p>
        </p:txBody>
      </p:sp>
      <p:sp>
        <p:nvSpPr>
          <p:cNvPr id="4" name="page-number">
            <a:extLst xmlns:a="http://schemas.openxmlformats.org/drawingml/2006/main">
              <a:ext uri="{FF2B5EF4-FFF2-40B4-BE49-F238E27FC236}">
                <a16:creationId xmlns:a16="http://schemas.microsoft.com/office/drawing/2014/main" id="{AE1B73F7-5B56-4CD2-99A2-EF0DE70681B8}"/>
              </a:ext>
            </a:extLst>
          </p:cNvPr>
          <p:cNvSpPr>
            <a:spLocks xmlns:a="http://schemas.openxmlformats.org/drawingml/2006/main" noGrp="1"/>
          </p:cNvSpPr>
          <p:nvPr/>
        </p:nvSpPr>
        <p:spPr>
          <a:xfrm xmlns:a="http://schemas.openxmlformats.org/drawingml/2006/main">
            <a:off x="14097000" y="8105775"/>
            <a:ext cx="457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0">
                <a:solidFill>
                  <a:srgbClr val="61716B"/>
                </a:solidFill>
              </a:defRPr>
            </a:defPPr>
            <a:lvl1pPr>
              <a:defRPr sz="1275" b="0">
                <a:solidFill>
                  <a:srgbClr val="61716B"/>
                </a:solidFill>
              </a:defRPr>
            </a:lvl1pPr>
            <a:lvl2pPr>
              <a:defRPr sz="1275" b="0">
                <a:solidFill>
                  <a:srgbClr val="61716B"/>
                </a:solidFill>
              </a:defRPr>
            </a:lvl2pPr>
            <a:lvl3pPr>
              <a:defRPr sz="1275" b="0">
                <a:solidFill>
                  <a:srgbClr val="61716B"/>
                </a:solidFill>
              </a:defRPr>
            </a:lvl3pPr>
            <a:lvl4pPr>
              <a:defRPr sz="1275" b="0">
                <a:solidFill>
                  <a:srgbClr val="61716B"/>
                </a:solidFill>
              </a:defRPr>
            </a:lvl4pPr>
            <a:lvl5pPr>
              <a:defRPr sz="1275" b="0">
                <a:solidFill>
                  <a:srgbClr val="61716B"/>
                </a:solidFill>
              </a:defRPr>
            </a:lvl5pPr>
            <a:lvl6pPr>
              <a:defRPr sz="1275" b="0">
                <a:solidFill>
                  <a:srgbClr val="61716B"/>
                </a:solidFill>
              </a:defRPr>
            </a:lvl6pPr>
            <a:lvl7pPr>
              <a:defRPr sz="1275" b="0">
                <a:solidFill>
                  <a:srgbClr val="61716B"/>
                </a:solidFill>
              </a:defRPr>
            </a:lvl7pPr>
            <a:lvl8pPr>
              <a:defRPr sz="1275" b="0">
                <a:solidFill>
                  <a:srgbClr val="61716B"/>
                </a:solidFill>
              </a:defRPr>
            </a:lvl8pPr>
            <a:lvl9pPr>
              <a:defRPr sz="1275" b="0">
                <a:solidFill>
                  <a:srgbClr val="61716B"/>
                </a:solidFill>
              </a:defRPr>
            </a:lvl9pPr>
          </a:lstStyle>
          <a:p xmlns:a="http://schemas.openxmlformats.org/drawingml/2006/main">
            <a:pPr>
              <a:defRPr sz="1275" b="0">
                <a:solidFill>
                  <a:srgbClr val="61716B"/>
                </a:solidFill>
              </a:defRPr>
            </a:pPr>
            <a:r>
              <a:rPr sz="1275" b="0">
                <a:solidFill>
                  <a:srgbClr val="61716B"/>
                </a:solidFill>
              </a:rPr>
              <a:t>21</a:t>
            </a:r>
          </a:p>
        </p:txBody>
      </p:sp>
      <p:sp>
        <p:nvSpPr>
          <p:cNvPr id="5" name="calendar-management-status">
            <a:extLst xmlns:a="http://schemas.openxmlformats.org/drawingml/2006/main">
              <a:ext uri="{FF2B5EF4-FFF2-40B4-BE49-F238E27FC236}">
                <a16:creationId xmlns:a16="http://schemas.microsoft.com/office/drawing/2014/main" id="{5A0AD2E7-034F-4279-8513-8A456965AB18}"/>
              </a:ext>
            </a:extLst>
          </p:cNvPr>
          <p:cNvSpPr>
            <a:spLocks xmlns:a="http://schemas.openxmlformats.org/drawingml/2006/main" noGrp="1"/>
          </p:cNvSpPr>
          <p:nvPr/>
        </p:nvSpPr>
        <p:spPr>
          <a:xfrm xmlns:a="http://schemas.openxmlformats.org/drawingml/2006/main">
            <a:off x="6762750" y="400050"/>
            <a:ext cx="77914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1">
                <a:solidFill>
                  <a:srgbClr val="BE573C"/>
                </a:solidFill>
              </a:defRPr>
            </a:defPPr>
            <a:lvl1pPr>
              <a:defRPr sz="1350" b="1">
                <a:solidFill>
                  <a:srgbClr val="BE573C"/>
                </a:solidFill>
              </a:defRPr>
            </a:lvl1pPr>
            <a:lvl2pPr>
              <a:defRPr sz="1350" b="1">
                <a:solidFill>
                  <a:srgbClr val="BE573C"/>
                </a:solidFill>
              </a:defRPr>
            </a:lvl2pPr>
            <a:lvl3pPr>
              <a:defRPr sz="1350" b="1">
                <a:solidFill>
                  <a:srgbClr val="BE573C"/>
                </a:solidFill>
              </a:defRPr>
            </a:lvl3pPr>
            <a:lvl4pPr>
              <a:defRPr sz="1350" b="1">
                <a:solidFill>
                  <a:srgbClr val="BE573C"/>
                </a:solidFill>
              </a:defRPr>
            </a:lvl4pPr>
            <a:lvl5pPr>
              <a:defRPr sz="1350" b="1">
                <a:solidFill>
                  <a:srgbClr val="BE573C"/>
                </a:solidFill>
              </a:defRPr>
            </a:lvl5pPr>
            <a:lvl6pPr>
              <a:defRPr sz="1350" b="1">
                <a:solidFill>
                  <a:srgbClr val="BE573C"/>
                </a:solidFill>
              </a:defRPr>
            </a:lvl6pPr>
            <a:lvl7pPr>
              <a:defRPr sz="1350" b="1">
                <a:solidFill>
                  <a:srgbClr val="BE573C"/>
                </a:solidFill>
              </a:defRPr>
            </a:lvl7pPr>
            <a:lvl8pPr>
              <a:defRPr sz="1350" b="1">
                <a:solidFill>
                  <a:srgbClr val="BE573C"/>
                </a:solidFill>
              </a:defRPr>
            </a:lvl8pPr>
            <a:lvl9pPr>
              <a:defRPr sz="1350" b="1">
                <a:solidFill>
                  <a:srgbClr val="BE573C"/>
                </a:solidFill>
              </a:defRPr>
            </a:lvl9pPr>
          </a:lstStyle>
          <a:p xmlns:a="http://schemas.openxmlformats.org/drawingml/2006/main">
            <a:pPr>
              <a:defRPr sz="1350" b="1">
                <a:solidFill>
                  <a:srgbClr val="BE573C"/>
                </a:solidFill>
              </a:defRPr>
            </a:pPr>
            <a:r>
              <a:rPr sz="1350" b="1">
                <a:solidFill>
                  <a:srgbClr val="BE573C"/>
                </a:solidFill>
              </a:rPr>
              <a:t>CENTRAL CALENDAR MANAGEMENT: NOT VERIFIED</a:t>
            </a:r>
          </a:p>
        </p:txBody>
      </p:sp>
      <p:pic>
        <p:nvPicPr>
          <p:cNvPr id="6" name="">
            <a:extLst xmlns:a="http://schemas.openxmlformats.org/drawingml/2006/main">
              <a:ext uri="{FF2B5EF4-FFF2-40B4-BE49-F238E27FC236}">
                <a16:creationId xmlns:a16="http://schemas.microsoft.com/office/drawing/2014/main" id="{E915E6E1-B7E6-4C72-B0D4-8955B459CF25}"/>
              </a:ext>
            </a:extLst>
          </p:cNvPr>
          <p:cNvPicPr>
            <a:picLocks xmlns:a="http://schemas.openxmlformats.org/drawingml/2006/main" noChangeAspect="1"/>
          </p:cNvPicPr>
          <p:nvPr/>
        </p:nvPicPr>
        <p:blipFill>
          <a:blip xmlns:r="http://schemas.openxmlformats.org/officeDocument/2006/relationships" xmlns:a="http://schemas.openxmlformats.org/drawingml/2006/main" r:embed="R7df688d5c79b4390"/>
          <a:srcRect xmlns:a="http://schemas.openxmlformats.org/drawingml/2006/main" l="7195" t="0" r="7195" b="0"/>
          <a:stretch xmlns:a="http://schemas.openxmlformats.org/drawingml/2006/main">
            <a:fillRect l="0" t="0" r="0" b="0"/>
          </a:stretch>
        </p:blipFill>
        <p:spPr>
          <a:xfrm xmlns:a="http://schemas.openxmlformats.org/drawingml/2006/main">
            <a:off x="685800" y="2333625"/>
            <a:ext cx="6524625" cy="4286250"/>
          </a:xfrm>
          <a:prstGeom xmlns:a="http://schemas.openxmlformats.org/drawingml/2006/main" prst="rect">
            <a:avLst/>
          </a:prstGeom>
        </p:spPr>
      </p:pic>
      <p:sp>
        <p:nvSpPr>
          <p:cNvPr id="7" name="City leadership and foundation support">
            <a:extLst xmlns:a="http://schemas.openxmlformats.org/drawingml/2006/main">
              <a:ext uri="{FF2B5EF4-FFF2-40B4-BE49-F238E27FC236}">
                <a16:creationId xmlns:a16="http://schemas.microsoft.com/office/drawing/2014/main" id="{9309013B-B4DE-4A1A-8794-05B254E9D195}"/>
              </a:ext>
            </a:extLst>
          </p:cNvPr>
          <p:cNvSpPr>
            <a:spLocks xmlns:a="http://schemas.openxmlformats.org/drawingml/2006/main" noGrp="1"/>
          </p:cNvSpPr>
          <p:nvPr/>
        </p:nvSpPr>
        <p:spPr>
          <a:xfrm xmlns:a="http://schemas.openxmlformats.org/drawingml/2006/main">
            <a:off x="7858125" y="2305050"/>
            <a:ext cx="65722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1">
                <a:solidFill>
                  <a:srgbClr val="BE573C"/>
                </a:solidFill>
              </a:defRPr>
            </a:defPPr>
            <a:lvl1pPr>
              <a:defRPr sz="1875" b="1">
                <a:solidFill>
                  <a:srgbClr val="BE573C"/>
                </a:solidFill>
              </a:defRPr>
            </a:lvl1pPr>
            <a:lvl2pPr>
              <a:defRPr sz="1875" b="1">
                <a:solidFill>
                  <a:srgbClr val="BE573C"/>
                </a:solidFill>
              </a:defRPr>
            </a:lvl2pPr>
            <a:lvl3pPr>
              <a:defRPr sz="1875" b="1">
                <a:solidFill>
                  <a:srgbClr val="BE573C"/>
                </a:solidFill>
              </a:defRPr>
            </a:lvl3pPr>
            <a:lvl4pPr>
              <a:defRPr sz="1875" b="1">
                <a:solidFill>
                  <a:srgbClr val="BE573C"/>
                </a:solidFill>
              </a:defRPr>
            </a:lvl4pPr>
            <a:lvl5pPr>
              <a:defRPr sz="1875" b="1">
                <a:solidFill>
                  <a:srgbClr val="BE573C"/>
                </a:solidFill>
              </a:defRPr>
            </a:lvl5pPr>
            <a:lvl6pPr>
              <a:defRPr sz="1875" b="1">
                <a:solidFill>
                  <a:srgbClr val="BE573C"/>
                </a:solidFill>
              </a:defRPr>
            </a:lvl6pPr>
            <a:lvl7pPr>
              <a:defRPr sz="1875" b="1">
                <a:solidFill>
                  <a:srgbClr val="BE573C"/>
                </a:solidFill>
              </a:defRPr>
            </a:lvl7pPr>
            <a:lvl8pPr>
              <a:defRPr sz="1875" b="1">
                <a:solidFill>
                  <a:srgbClr val="BE573C"/>
                </a:solidFill>
              </a:defRPr>
            </a:lvl8pPr>
            <a:lvl9pPr>
              <a:defRPr sz="1875" b="1">
                <a:solidFill>
                  <a:srgbClr val="BE573C"/>
                </a:solidFill>
              </a:defRPr>
            </a:lvl9pPr>
          </a:lstStyle>
          <a:p xmlns:a="http://schemas.openxmlformats.org/drawingml/2006/main">
            <a:pPr>
              <a:defRPr sz="1875" b="1">
                <a:solidFill>
                  <a:srgbClr val="BE573C"/>
                </a:solidFill>
              </a:defRPr>
            </a:pPr>
            <a:r>
              <a:rPr sz="1875" b="1">
                <a:solidFill>
                  <a:srgbClr val="BE573C"/>
                </a:solidFill>
              </a:rPr>
              <a:t>City leadership and foundation support</a:t>
            </a:r>
          </a:p>
        </p:txBody>
      </p:sp>
      <p:sp>
        <p:nvSpPr>
          <p:cNvPr id="8" name="The Foundation works with Chicago’s Departmen">
            <a:extLst xmlns:a="http://schemas.openxmlformats.org/drawingml/2006/main">
              <a:ext uri="{FF2B5EF4-FFF2-40B4-BE49-F238E27FC236}">
                <a16:creationId xmlns:a16="http://schemas.microsoft.com/office/drawing/2014/main" id="{FA4CC1FD-CFC8-477B-A889-32510AD51104}"/>
              </a:ext>
            </a:extLst>
          </p:cNvPr>
          <p:cNvSpPr>
            <a:spLocks xmlns:a="http://schemas.openxmlformats.org/drawingml/2006/main" noGrp="1"/>
          </p:cNvSpPr>
          <p:nvPr/>
        </p:nvSpPr>
        <p:spPr>
          <a:xfrm xmlns:a="http://schemas.openxmlformats.org/drawingml/2006/main">
            <a:off x="7858125" y="2800350"/>
            <a:ext cx="6572250" cy="1762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325" b="0">
                <a:solidFill>
                  <a:srgbClr val="173D35"/>
                </a:solidFill>
              </a:defRPr>
            </a:defPPr>
            <a:lvl1pPr>
              <a:defRPr sz="2325" b="0">
                <a:solidFill>
                  <a:srgbClr val="173D35"/>
                </a:solidFill>
              </a:defRPr>
            </a:lvl1pPr>
            <a:lvl2pPr>
              <a:defRPr sz="2325" b="0">
                <a:solidFill>
                  <a:srgbClr val="173D35"/>
                </a:solidFill>
              </a:defRPr>
            </a:lvl2pPr>
            <a:lvl3pPr>
              <a:defRPr sz="2325" b="0">
                <a:solidFill>
                  <a:srgbClr val="173D35"/>
                </a:solidFill>
              </a:defRPr>
            </a:lvl3pPr>
            <a:lvl4pPr>
              <a:defRPr sz="2325" b="0">
                <a:solidFill>
                  <a:srgbClr val="173D35"/>
                </a:solidFill>
              </a:defRPr>
            </a:lvl4pPr>
            <a:lvl5pPr>
              <a:defRPr sz="2325" b="0">
                <a:solidFill>
                  <a:srgbClr val="173D35"/>
                </a:solidFill>
              </a:defRPr>
            </a:lvl5pPr>
            <a:lvl6pPr>
              <a:defRPr sz="2325" b="0">
                <a:solidFill>
                  <a:srgbClr val="173D35"/>
                </a:solidFill>
              </a:defRPr>
            </a:lvl6pPr>
            <a:lvl7pPr>
              <a:defRPr sz="2325" b="0">
                <a:solidFill>
                  <a:srgbClr val="173D35"/>
                </a:solidFill>
              </a:defRPr>
            </a:lvl7pPr>
            <a:lvl8pPr>
              <a:defRPr sz="2325" b="0">
                <a:solidFill>
                  <a:srgbClr val="173D35"/>
                </a:solidFill>
              </a:defRPr>
            </a:lvl8pPr>
            <a:lvl9pPr>
              <a:defRPr sz="2325" b="0">
                <a:solidFill>
                  <a:srgbClr val="173D35"/>
                </a:solidFill>
              </a:defRPr>
            </a:lvl9pPr>
          </a:lstStyle>
          <a:p xmlns:a="http://schemas.openxmlformats.org/drawingml/2006/main">
            <a:pPr>
              <a:defRPr sz="2325" b="0">
                <a:solidFill>
                  <a:srgbClr val="173D35"/>
                </a:solidFill>
              </a:defRPr>
            </a:pPr>
            <a:r>
              <a:rPr sz="2325" b="0">
                <a:solidFill>
                  <a:srgbClr val="173D35"/>
                </a:solidFill>
              </a:rPr>
              <a:t>The Foundation works with Chicago’s Department of Cultural Affairs and Special Events to support stewardship and cultural experiences.</a:t>
            </a:r>
          </a:p>
        </p:txBody>
      </p:sp>
      <p:sp>
        <p:nvSpPr>
          <p:cNvPr id="9" name="Funding and visitor programming">
            <a:extLst xmlns:a="http://schemas.openxmlformats.org/drawingml/2006/main">
              <a:ext uri="{FF2B5EF4-FFF2-40B4-BE49-F238E27FC236}">
                <a16:creationId xmlns:a16="http://schemas.microsoft.com/office/drawing/2014/main" id="{F71955C2-C1D3-47A3-9E8B-8FFB8A616CD3}"/>
              </a:ext>
            </a:extLst>
          </p:cNvPr>
          <p:cNvSpPr>
            <a:spLocks xmlns:a="http://schemas.openxmlformats.org/drawingml/2006/main" noGrp="1"/>
          </p:cNvSpPr>
          <p:nvPr/>
        </p:nvSpPr>
        <p:spPr>
          <a:xfrm xmlns:a="http://schemas.openxmlformats.org/drawingml/2006/main">
            <a:off x="7858125" y="4619625"/>
            <a:ext cx="65722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1">
                <a:solidFill>
                  <a:srgbClr val="BE573C"/>
                </a:solidFill>
              </a:defRPr>
            </a:defPPr>
            <a:lvl1pPr>
              <a:defRPr sz="1875" b="1">
                <a:solidFill>
                  <a:srgbClr val="BE573C"/>
                </a:solidFill>
              </a:defRPr>
            </a:lvl1pPr>
            <a:lvl2pPr>
              <a:defRPr sz="1875" b="1">
                <a:solidFill>
                  <a:srgbClr val="BE573C"/>
                </a:solidFill>
              </a:defRPr>
            </a:lvl2pPr>
            <a:lvl3pPr>
              <a:defRPr sz="1875" b="1">
                <a:solidFill>
                  <a:srgbClr val="BE573C"/>
                </a:solidFill>
              </a:defRPr>
            </a:lvl3pPr>
            <a:lvl4pPr>
              <a:defRPr sz="1875" b="1">
                <a:solidFill>
                  <a:srgbClr val="BE573C"/>
                </a:solidFill>
              </a:defRPr>
            </a:lvl4pPr>
            <a:lvl5pPr>
              <a:defRPr sz="1875" b="1">
                <a:solidFill>
                  <a:srgbClr val="BE573C"/>
                </a:solidFill>
              </a:defRPr>
            </a:lvl5pPr>
            <a:lvl6pPr>
              <a:defRPr sz="1875" b="1">
                <a:solidFill>
                  <a:srgbClr val="BE573C"/>
                </a:solidFill>
              </a:defRPr>
            </a:lvl6pPr>
            <a:lvl7pPr>
              <a:defRPr sz="1875" b="1">
                <a:solidFill>
                  <a:srgbClr val="BE573C"/>
                </a:solidFill>
              </a:defRPr>
            </a:lvl7pPr>
            <a:lvl8pPr>
              <a:defRPr sz="1875" b="1">
                <a:solidFill>
                  <a:srgbClr val="BE573C"/>
                </a:solidFill>
              </a:defRPr>
            </a:lvl8pPr>
            <a:lvl9pPr>
              <a:defRPr sz="1875" b="1">
                <a:solidFill>
                  <a:srgbClr val="BE573C"/>
                </a:solidFill>
              </a:defRPr>
            </a:lvl9pPr>
          </a:lstStyle>
          <a:p xmlns:a="http://schemas.openxmlformats.org/drawingml/2006/main">
            <a:pPr>
              <a:defRPr sz="1875" b="1">
                <a:solidFill>
                  <a:srgbClr val="BE573C"/>
                </a:solidFill>
              </a:defRPr>
            </a:pPr>
            <a:r>
              <a:rPr sz="1875" b="1">
                <a:solidFill>
                  <a:srgbClr val="BE573C"/>
                </a:solidFill>
              </a:rPr>
              <a:t>Funding and visitor programming</a:t>
            </a:r>
          </a:p>
        </p:txBody>
      </p:sp>
      <p:sp>
        <p:nvSpPr>
          <p:cNvPr id="10" name="Philanthropy supports capital investment, mai">
            <a:extLst xmlns:a="http://schemas.openxmlformats.org/drawingml/2006/main">
              <a:ext uri="{FF2B5EF4-FFF2-40B4-BE49-F238E27FC236}">
                <a16:creationId xmlns:a16="http://schemas.microsoft.com/office/drawing/2014/main" id="{7A836249-E1A4-4E5E-AA5E-F53C191288C2}"/>
              </a:ext>
            </a:extLst>
          </p:cNvPr>
          <p:cNvSpPr>
            <a:spLocks xmlns:a="http://schemas.openxmlformats.org/drawingml/2006/main" noGrp="1"/>
          </p:cNvSpPr>
          <p:nvPr/>
        </p:nvSpPr>
        <p:spPr>
          <a:xfrm xmlns:a="http://schemas.openxmlformats.org/drawingml/2006/main">
            <a:off x="7858125" y="5114925"/>
            <a:ext cx="6572250" cy="1762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325" b="0">
                <a:solidFill>
                  <a:srgbClr val="173D35"/>
                </a:solidFill>
              </a:defRPr>
            </a:defPPr>
            <a:lvl1pPr>
              <a:defRPr sz="2325" b="0">
                <a:solidFill>
                  <a:srgbClr val="173D35"/>
                </a:solidFill>
              </a:defRPr>
            </a:lvl1pPr>
            <a:lvl2pPr>
              <a:defRPr sz="2325" b="0">
                <a:solidFill>
                  <a:srgbClr val="173D35"/>
                </a:solidFill>
              </a:defRPr>
            </a:lvl2pPr>
            <a:lvl3pPr>
              <a:defRPr sz="2325" b="0">
                <a:solidFill>
                  <a:srgbClr val="173D35"/>
                </a:solidFill>
              </a:defRPr>
            </a:lvl3pPr>
            <a:lvl4pPr>
              <a:defRPr sz="2325" b="0">
                <a:solidFill>
                  <a:srgbClr val="173D35"/>
                </a:solidFill>
              </a:defRPr>
            </a:lvl4pPr>
            <a:lvl5pPr>
              <a:defRPr sz="2325" b="0">
                <a:solidFill>
                  <a:srgbClr val="173D35"/>
                </a:solidFill>
              </a:defRPr>
            </a:lvl5pPr>
            <a:lvl6pPr>
              <a:defRPr sz="2325" b="0">
                <a:solidFill>
                  <a:srgbClr val="173D35"/>
                </a:solidFill>
              </a:defRPr>
            </a:lvl6pPr>
            <a:lvl7pPr>
              <a:defRPr sz="2325" b="0">
                <a:solidFill>
                  <a:srgbClr val="173D35"/>
                </a:solidFill>
              </a:defRPr>
            </a:lvl7pPr>
            <a:lvl8pPr>
              <a:defRPr sz="2325" b="0">
                <a:solidFill>
                  <a:srgbClr val="173D35"/>
                </a:solidFill>
              </a:defRPr>
            </a:lvl8pPr>
            <a:lvl9pPr>
              <a:defRPr sz="2325" b="0">
                <a:solidFill>
                  <a:srgbClr val="173D35"/>
                </a:solidFill>
              </a:defRPr>
            </a:lvl9pPr>
          </a:lstStyle>
          <a:p xmlns:a="http://schemas.openxmlformats.org/drawingml/2006/main">
            <a:pPr>
              <a:defRPr sz="2325" b="0">
                <a:solidFill>
                  <a:srgbClr val="173D35"/>
                </a:solidFill>
              </a:defRPr>
            </a:pPr>
            <a:r>
              <a:rPr sz="2325" b="0">
                <a:solidFill>
                  <a:srgbClr val="173D35"/>
                </a:solidFill>
              </a:rPr>
              <a:t>Philanthropy supports capital investment, maintenance and artistic innovation. City channels provide public event information.</a:t>
            </a:r>
          </a:p>
        </p:txBody>
      </p:sp>
      <p:sp>
        <p:nvSpPr>
          <p:cNvPr id="11" name="Balboa lesson: fund agreed services while ret">
            <a:extLst xmlns:a="http://schemas.openxmlformats.org/drawingml/2006/main">
              <a:ext uri="{FF2B5EF4-FFF2-40B4-BE49-F238E27FC236}">
                <a16:creationId xmlns:a16="http://schemas.microsoft.com/office/drawing/2014/main" id="{51079FF3-70CE-4DC6-8F9E-3663D64888DE}"/>
              </a:ext>
            </a:extLst>
          </p:cNvPr>
          <p:cNvSpPr>
            <a:spLocks xmlns:a="http://schemas.openxmlformats.org/drawingml/2006/main" noGrp="1"/>
          </p:cNvSpPr>
          <p:nvPr/>
        </p:nvSpPr>
        <p:spPr>
          <a:xfrm xmlns:a="http://schemas.openxmlformats.org/drawingml/2006/main">
            <a:off x="685800" y="7143750"/>
            <a:ext cx="138112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550" b="1">
                <a:solidFill>
                  <a:srgbClr val="173D35"/>
                </a:solidFill>
              </a:defRPr>
            </a:defPPr>
            <a:lvl1pPr>
              <a:defRPr sz="2550" b="1">
                <a:solidFill>
                  <a:srgbClr val="173D35"/>
                </a:solidFill>
              </a:defRPr>
            </a:lvl1pPr>
            <a:lvl2pPr>
              <a:defRPr sz="2550" b="1">
                <a:solidFill>
                  <a:srgbClr val="173D35"/>
                </a:solidFill>
              </a:defRPr>
            </a:lvl2pPr>
            <a:lvl3pPr>
              <a:defRPr sz="2550" b="1">
                <a:solidFill>
                  <a:srgbClr val="173D35"/>
                </a:solidFill>
              </a:defRPr>
            </a:lvl3pPr>
            <a:lvl4pPr>
              <a:defRPr sz="2550" b="1">
                <a:solidFill>
                  <a:srgbClr val="173D35"/>
                </a:solidFill>
              </a:defRPr>
            </a:lvl4pPr>
            <a:lvl5pPr>
              <a:defRPr sz="2550" b="1">
                <a:solidFill>
                  <a:srgbClr val="173D35"/>
                </a:solidFill>
              </a:defRPr>
            </a:lvl5pPr>
            <a:lvl6pPr>
              <a:defRPr sz="2550" b="1">
                <a:solidFill>
                  <a:srgbClr val="173D35"/>
                </a:solidFill>
              </a:defRPr>
            </a:lvl6pPr>
            <a:lvl7pPr>
              <a:defRPr sz="2550" b="1">
                <a:solidFill>
                  <a:srgbClr val="173D35"/>
                </a:solidFill>
              </a:defRPr>
            </a:lvl7pPr>
            <a:lvl8pPr>
              <a:defRPr sz="2550" b="1">
                <a:solidFill>
                  <a:srgbClr val="173D35"/>
                </a:solidFill>
              </a:defRPr>
            </a:lvl8pPr>
            <a:lvl9pPr>
              <a:defRPr sz="2550" b="1">
                <a:solidFill>
                  <a:srgbClr val="173D35"/>
                </a:solidFill>
              </a:defRPr>
            </a:lvl9pPr>
          </a:lstStyle>
          <a:p xmlns:a="http://schemas.openxmlformats.org/drawingml/2006/main">
            <a:pPr>
              <a:defRPr sz="2550" b="1">
                <a:solidFill>
                  <a:srgbClr val="173D35"/>
                </a:solidFill>
              </a:defRPr>
            </a:pPr>
            <a:r>
              <a:rPr sz="2550" b="1">
                <a:solidFill>
                  <a:srgbClr val="173D35"/>
                </a:solidFill>
              </a:rPr>
              <a:t>Balboa lesson: fund agreed services while retaining public authority</a:t>
            </a:r>
          </a:p>
        </p:txBody>
      </p:sp>
    </p:spTree>
    <p:extLst>
      <p:ext uri="{BB962C8B-B14F-4D97-AF65-F5344CB8AC3E}">
        <p14:creationId xmlns:p14="http://schemas.microsoft.com/office/powerpoint/2010/main" val="1753723693"/>
      </p:ext>
    </p:extLst>
  </p:cSld>
</p:sld>
</file>

<file path=ppt/slides/slide22.xml><?xml version="1.0" encoding="utf-8"?>
<p:sld xmlns:p="http://schemas.openxmlformats.org/presentationml/2006/main">
  <p:cSld>
    <p:bg>
      <p:bgPr>
        <a:solidFill xmlns:a="http://schemas.openxmlformats.org/drawingml/2006/main">
          <a:srgbClr val="F5F3ED"/>
        </a:solidFill>
      </p:bgPr>
    </p:bg>
    <p:spTree>
      <p:nvGrpSpPr>
        <p:cNvPr id="1" name=""/>
        <p:cNvGrpSpPr/>
        <p:nvPr/>
      </p:nvGrpSpPr>
      <p:grpSpPr>
        <a:xfrm xmlns:a="http://schemas.openxmlformats.org/drawingml/2006/main"/>
      </p:grpSpPr>
      <p:sp>
        <p:nvSpPr>
          <p:cNvPr id="12" name="AMSTERDAM, NETHERLANDS">
            <a:extLst xmlns:a="http://schemas.openxmlformats.org/drawingml/2006/main">
              <a:ext uri="{FF2B5EF4-FFF2-40B4-BE49-F238E27FC236}">
                <a16:creationId xmlns:a16="http://schemas.microsoft.com/office/drawing/2014/main" id="{FEE12F70-D17E-408C-90FD-219E964932BE}"/>
              </a:ext>
            </a:extLst>
          </p:cNvPr>
          <p:cNvSpPr>
            <a:spLocks xmlns:a="http://schemas.openxmlformats.org/drawingml/2006/main" noGrp="1"/>
          </p:cNvSpPr>
          <p:nvPr/>
        </p:nvSpPr>
        <p:spPr>
          <a:xfrm xmlns:a="http://schemas.openxmlformats.org/drawingml/2006/main">
            <a:off x="685800" y="400050"/>
            <a:ext cx="13335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1">
                <a:solidFill>
                  <a:srgbClr val="61716B"/>
                </a:solidFill>
              </a:defRPr>
            </a:defPPr>
            <a:lvl1pPr>
              <a:defRPr sz="1350" b="1">
                <a:solidFill>
                  <a:srgbClr val="61716B"/>
                </a:solidFill>
              </a:defRPr>
            </a:lvl1pPr>
            <a:lvl2pPr>
              <a:defRPr sz="1350" b="1">
                <a:solidFill>
                  <a:srgbClr val="61716B"/>
                </a:solidFill>
              </a:defRPr>
            </a:lvl2pPr>
            <a:lvl3pPr>
              <a:defRPr sz="1350" b="1">
                <a:solidFill>
                  <a:srgbClr val="61716B"/>
                </a:solidFill>
              </a:defRPr>
            </a:lvl3pPr>
            <a:lvl4pPr>
              <a:defRPr sz="1350" b="1">
                <a:solidFill>
                  <a:srgbClr val="61716B"/>
                </a:solidFill>
              </a:defRPr>
            </a:lvl4pPr>
            <a:lvl5pPr>
              <a:defRPr sz="1350" b="1">
                <a:solidFill>
                  <a:srgbClr val="61716B"/>
                </a:solidFill>
              </a:defRPr>
            </a:lvl5pPr>
            <a:lvl6pPr>
              <a:defRPr sz="1350" b="1">
                <a:solidFill>
                  <a:srgbClr val="61716B"/>
                </a:solidFill>
              </a:defRPr>
            </a:lvl6pPr>
            <a:lvl7pPr>
              <a:defRPr sz="1350" b="1">
                <a:solidFill>
                  <a:srgbClr val="61716B"/>
                </a:solidFill>
              </a:defRPr>
            </a:lvl7pPr>
            <a:lvl8pPr>
              <a:defRPr sz="1350" b="1">
                <a:solidFill>
                  <a:srgbClr val="61716B"/>
                </a:solidFill>
              </a:defRPr>
            </a:lvl8pPr>
            <a:lvl9pPr>
              <a:defRPr sz="1350" b="1">
                <a:solidFill>
                  <a:srgbClr val="61716B"/>
                </a:solidFill>
              </a:defRPr>
            </a:lvl9pPr>
          </a:lstStyle>
          <a:p xmlns:a="http://schemas.openxmlformats.org/drawingml/2006/main">
            <a:pPr>
              <a:defRPr sz="1350" b="1">
                <a:solidFill>
                  <a:srgbClr val="61716B"/>
                </a:solidFill>
              </a:defRPr>
            </a:pPr>
            <a:r>
              <a:rPr sz="1350" b="1">
                <a:solidFill>
                  <a:srgbClr val="61716B"/>
                </a:solidFill>
              </a:rPr>
              <a:t>AMSTERDAM, NETHERLANDS</a:t>
            </a:r>
          </a:p>
        </p:txBody>
      </p:sp>
      <p:sp>
        <p:nvSpPr>
          <p:cNvPr id="2" name="Westergas: one identity, distinct site respon">
            <a:extLst xmlns:a="http://schemas.openxmlformats.org/drawingml/2006/main">
              <a:ext uri="{FF2B5EF4-FFF2-40B4-BE49-F238E27FC236}">
                <a16:creationId xmlns:a16="http://schemas.microsoft.com/office/drawing/2014/main" id="{62DD028A-9858-4C64-BD93-924CB3291E51}"/>
              </a:ext>
            </a:extLst>
          </p:cNvPr>
          <p:cNvSpPr>
            <a:spLocks xmlns:a="http://schemas.openxmlformats.org/drawingml/2006/main" noGrp="1"/>
          </p:cNvSpPr>
          <p:nvPr/>
        </p:nvSpPr>
        <p:spPr>
          <a:xfrm xmlns:a="http://schemas.openxmlformats.org/drawingml/2006/main">
            <a:off x="685800" y="914400"/>
            <a:ext cx="13868400"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900" b="1">
                <a:solidFill>
                  <a:srgbClr val="173D35"/>
                </a:solidFill>
              </a:defRPr>
            </a:defPPr>
            <a:lvl1pPr>
              <a:defRPr sz="3900" b="1">
                <a:solidFill>
                  <a:srgbClr val="173D35"/>
                </a:solidFill>
              </a:defRPr>
            </a:lvl1pPr>
            <a:lvl2pPr>
              <a:defRPr sz="3900" b="1">
                <a:solidFill>
                  <a:srgbClr val="173D35"/>
                </a:solidFill>
              </a:defRPr>
            </a:lvl2pPr>
            <a:lvl3pPr>
              <a:defRPr sz="3900" b="1">
                <a:solidFill>
                  <a:srgbClr val="173D35"/>
                </a:solidFill>
              </a:defRPr>
            </a:lvl3pPr>
            <a:lvl4pPr>
              <a:defRPr sz="3900" b="1">
                <a:solidFill>
                  <a:srgbClr val="173D35"/>
                </a:solidFill>
              </a:defRPr>
            </a:lvl4pPr>
            <a:lvl5pPr>
              <a:defRPr sz="3900" b="1">
                <a:solidFill>
                  <a:srgbClr val="173D35"/>
                </a:solidFill>
              </a:defRPr>
            </a:lvl5pPr>
            <a:lvl6pPr>
              <a:defRPr sz="3900" b="1">
                <a:solidFill>
                  <a:srgbClr val="173D35"/>
                </a:solidFill>
              </a:defRPr>
            </a:lvl6pPr>
            <a:lvl7pPr>
              <a:defRPr sz="3900" b="1">
                <a:solidFill>
                  <a:srgbClr val="173D35"/>
                </a:solidFill>
              </a:defRPr>
            </a:lvl7pPr>
            <a:lvl8pPr>
              <a:defRPr sz="3900" b="1">
                <a:solidFill>
                  <a:srgbClr val="173D35"/>
                </a:solidFill>
              </a:defRPr>
            </a:lvl8pPr>
            <a:lvl9pPr>
              <a:defRPr sz="3900" b="1">
                <a:solidFill>
                  <a:srgbClr val="173D35"/>
                </a:solidFill>
              </a:defRPr>
            </a:lvl9pPr>
          </a:lstStyle>
          <a:p xmlns:a="http://schemas.openxmlformats.org/drawingml/2006/main">
            <a:pPr>
              <a:defRPr sz="3900" b="1">
                <a:solidFill>
                  <a:srgbClr val="173D35"/>
                </a:solidFill>
              </a:defRPr>
            </a:pPr>
            <a:r>
              <a:rPr sz="3900" b="1">
                <a:solidFill>
                  <a:srgbClr val="173D35"/>
                </a:solidFill>
              </a:rPr>
              <a:t>Westergas: one identity, distinct site responsibilities</a:t>
            </a:r>
          </a:p>
        </p:txBody>
      </p:sp>
      <p:sp>
        <p:nvSpPr>
          <p:cNvPr id="3" name="Reported in the supplied benchmark deck. Shar">
            <a:extLst xmlns:a="http://schemas.openxmlformats.org/drawingml/2006/main">
              <a:ext uri="{FF2B5EF4-FFF2-40B4-BE49-F238E27FC236}">
                <a16:creationId xmlns:a16="http://schemas.microsoft.com/office/drawing/2014/main" id="{7727D046-330A-4E13-941A-75D417F0B8F8}"/>
              </a:ext>
            </a:extLst>
          </p:cNvPr>
          <p:cNvSpPr>
            <a:spLocks xmlns:a="http://schemas.openxmlformats.org/drawingml/2006/main" noGrp="1"/>
          </p:cNvSpPr>
          <p:nvPr/>
        </p:nvSpPr>
        <p:spPr>
          <a:xfrm xmlns:a="http://schemas.openxmlformats.org/drawingml/2006/main">
            <a:off x="685800" y="8077200"/>
            <a:ext cx="130968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125" b="0">
                <a:solidFill>
                  <a:srgbClr val="61716B"/>
                </a:solidFill>
              </a:defRPr>
            </a:defPPr>
            <a:lvl1pPr>
              <a:defRPr sz="1125" b="0">
                <a:solidFill>
                  <a:srgbClr val="61716B"/>
                </a:solidFill>
              </a:defRPr>
            </a:lvl1pPr>
            <a:lvl2pPr>
              <a:defRPr sz="1125" b="0">
                <a:solidFill>
                  <a:srgbClr val="61716B"/>
                </a:solidFill>
              </a:defRPr>
            </a:lvl2pPr>
            <a:lvl3pPr>
              <a:defRPr sz="1125" b="0">
                <a:solidFill>
                  <a:srgbClr val="61716B"/>
                </a:solidFill>
              </a:defRPr>
            </a:lvl3pPr>
            <a:lvl4pPr>
              <a:defRPr sz="1125" b="0">
                <a:solidFill>
                  <a:srgbClr val="61716B"/>
                </a:solidFill>
              </a:defRPr>
            </a:lvl4pPr>
            <a:lvl5pPr>
              <a:defRPr sz="1125" b="0">
                <a:solidFill>
                  <a:srgbClr val="61716B"/>
                </a:solidFill>
              </a:defRPr>
            </a:lvl5pPr>
            <a:lvl6pPr>
              <a:defRPr sz="1125" b="0">
                <a:solidFill>
                  <a:srgbClr val="61716B"/>
                </a:solidFill>
              </a:defRPr>
            </a:lvl6pPr>
            <a:lvl7pPr>
              <a:defRPr sz="1125" b="0">
                <a:solidFill>
                  <a:srgbClr val="61716B"/>
                </a:solidFill>
              </a:defRPr>
            </a:lvl7pPr>
            <a:lvl8pPr>
              <a:defRPr sz="1125" b="0">
                <a:solidFill>
                  <a:srgbClr val="61716B"/>
                </a:solidFill>
              </a:defRPr>
            </a:lvl8pPr>
            <a:lvl9pPr>
              <a:defRPr sz="1125" b="0">
                <a:solidFill>
                  <a:srgbClr val="61716B"/>
                </a:solidFill>
              </a:defRPr>
            </a:lvl9pPr>
          </a:lstStyle>
          <a:p xmlns:a="http://schemas.openxmlformats.org/drawingml/2006/main">
            <a:pPr>
              <a:defRPr sz="1125" b="0">
                <a:solidFill>
                  <a:srgbClr val="61716B"/>
                </a:solidFill>
              </a:defRPr>
            </a:pPr>
            <a:r>
              <a:rPr sz="1125" b="0">
                <a:solidFill>
                  <a:srgbClr val="61716B"/>
                </a:solidFill>
              </a:rPr>
              <a:t>Reported in the supplied benchmark deck. Shared internal calendar not verified. Photo: Westergas.</a:t>
            </a:r>
          </a:p>
        </p:txBody>
      </p:sp>
      <p:sp>
        <p:nvSpPr>
          <p:cNvPr id="4" name="page-number">
            <a:extLst xmlns:a="http://schemas.openxmlformats.org/drawingml/2006/main">
              <a:ext uri="{FF2B5EF4-FFF2-40B4-BE49-F238E27FC236}">
                <a16:creationId xmlns:a16="http://schemas.microsoft.com/office/drawing/2014/main" id="{110652FB-1B8F-450F-8898-A4A69BF260ED}"/>
              </a:ext>
            </a:extLst>
          </p:cNvPr>
          <p:cNvSpPr>
            <a:spLocks xmlns:a="http://schemas.openxmlformats.org/drawingml/2006/main" noGrp="1"/>
          </p:cNvSpPr>
          <p:nvPr/>
        </p:nvSpPr>
        <p:spPr>
          <a:xfrm xmlns:a="http://schemas.openxmlformats.org/drawingml/2006/main">
            <a:off x="14097000" y="8105775"/>
            <a:ext cx="457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0">
                <a:solidFill>
                  <a:srgbClr val="61716B"/>
                </a:solidFill>
              </a:defRPr>
            </a:defPPr>
            <a:lvl1pPr>
              <a:defRPr sz="1275" b="0">
                <a:solidFill>
                  <a:srgbClr val="61716B"/>
                </a:solidFill>
              </a:defRPr>
            </a:lvl1pPr>
            <a:lvl2pPr>
              <a:defRPr sz="1275" b="0">
                <a:solidFill>
                  <a:srgbClr val="61716B"/>
                </a:solidFill>
              </a:defRPr>
            </a:lvl2pPr>
            <a:lvl3pPr>
              <a:defRPr sz="1275" b="0">
                <a:solidFill>
                  <a:srgbClr val="61716B"/>
                </a:solidFill>
              </a:defRPr>
            </a:lvl3pPr>
            <a:lvl4pPr>
              <a:defRPr sz="1275" b="0">
                <a:solidFill>
                  <a:srgbClr val="61716B"/>
                </a:solidFill>
              </a:defRPr>
            </a:lvl4pPr>
            <a:lvl5pPr>
              <a:defRPr sz="1275" b="0">
                <a:solidFill>
                  <a:srgbClr val="61716B"/>
                </a:solidFill>
              </a:defRPr>
            </a:lvl5pPr>
            <a:lvl6pPr>
              <a:defRPr sz="1275" b="0">
                <a:solidFill>
                  <a:srgbClr val="61716B"/>
                </a:solidFill>
              </a:defRPr>
            </a:lvl6pPr>
            <a:lvl7pPr>
              <a:defRPr sz="1275" b="0">
                <a:solidFill>
                  <a:srgbClr val="61716B"/>
                </a:solidFill>
              </a:defRPr>
            </a:lvl7pPr>
            <a:lvl8pPr>
              <a:defRPr sz="1275" b="0">
                <a:solidFill>
                  <a:srgbClr val="61716B"/>
                </a:solidFill>
              </a:defRPr>
            </a:lvl8pPr>
            <a:lvl9pPr>
              <a:defRPr sz="1275" b="0">
                <a:solidFill>
                  <a:srgbClr val="61716B"/>
                </a:solidFill>
              </a:defRPr>
            </a:lvl9pPr>
          </a:lstStyle>
          <a:p xmlns:a="http://schemas.openxmlformats.org/drawingml/2006/main">
            <a:pPr>
              <a:defRPr sz="1275" b="0">
                <a:solidFill>
                  <a:srgbClr val="61716B"/>
                </a:solidFill>
              </a:defRPr>
            </a:pPr>
            <a:r>
              <a:rPr sz="1275" b="0">
                <a:solidFill>
                  <a:srgbClr val="61716B"/>
                </a:solidFill>
              </a:rPr>
              <a:t>22</a:t>
            </a:r>
          </a:p>
        </p:txBody>
      </p:sp>
      <p:sp>
        <p:nvSpPr>
          <p:cNvPr id="5" name="calendar-management-status">
            <a:extLst xmlns:a="http://schemas.openxmlformats.org/drawingml/2006/main">
              <a:ext uri="{FF2B5EF4-FFF2-40B4-BE49-F238E27FC236}">
                <a16:creationId xmlns:a16="http://schemas.microsoft.com/office/drawing/2014/main" id="{BF911C5D-EC17-4445-87C1-3C751B00D750}"/>
              </a:ext>
            </a:extLst>
          </p:cNvPr>
          <p:cNvSpPr>
            <a:spLocks xmlns:a="http://schemas.openxmlformats.org/drawingml/2006/main" noGrp="1"/>
          </p:cNvSpPr>
          <p:nvPr/>
        </p:nvSpPr>
        <p:spPr>
          <a:xfrm xmlns:a="http://schemas.openxmlformats.org/drawingml/2006/main">
            <a:off x="6762750" y="400050"/>
            <a:ext cx="77914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1">
                <a:solidFill>
                  <a:srgbClr val="BE573C"/>
                </a:solidFill>
              </a:defRPr>
            </a:defPPr>
            <a:lvl1pPr>
              <a:defRPr sz="1350" b="1">
                <a:solidFill>
                  <a:srgbClr val="BE573C"/>
                </a:solidFill>
              </a:defRPr>
            </a:lvl1pPr>
            <a:lvl2pPr>
              <a:defRPr sz="1350" b="1">
                <a:solidFill>
                  <a:srgbClr val="BE573C"/>
                </a:solidFill>
              </a:defRPr>
            </a:lvl2pPr>
            <a:lvl3pPr>
              <a:defRPr sz="1350" b="1">
                <a:solidFill>
                  <a:srgbClr val="BE573C"/>
                </a:solidFill>
              </a:defRPr>
            </a:lvl3pPr>
            <a:lvl4pPr>
              <a:defRPr sz="1350" b="1">
                <a:solidFill>
                  <a:srgbClr val="BE573C"/>
                </a:solidFill>
              </a:defRPr>
            </a:lvl4pPr>
            <a:lvl5pPr>
              <a:defRPr sz="1350" b="1">
                <a:solidFill>
                  <a:srgbClr val="BE573C"/>
                </a:solidFill>
              </a:defRPr>
            </a:lvl5pPr>
            <a:lvl6pPr>
              <a:defRPr sz="1350" b="1">
                <a:solidFill>
                  <a:srgbClr val="BE573C"/>
                </a:solidFill>
              </a:defRPr>
            </a:lvl6pPr>
            <a:lvl7pPr>
              <a:defRPr sz="1350" b="1">
                <a:solidFill>
                  <a:srgbClr val="BE573C"/>
                </a:solidFill>
              </a:defRPr>
            </a:lvl7pPr>
            <a:lvl8pPr>
              <a:defRPr sz="1350" b="1">
                <a:solidFill>
                  <a:srgbClr val="BE573C"/>
                </a:solidFill>
              </a:defRPr>
            </a:lvl8pPr>
            <a:lvl9pPr>
              <a:defRPr sz="1350" b="1">
                <a:solidFill>
                  <a:srgbClr val="BE573C"/>
                </a:solidFill>
              </a:defRPr>
            </a:lvl9pPr>
          </a:lstStyle>
          <a:p xmlns:a="http://schemas.openxmlformats.org/drawingml/2006/main">
            <a:pPr>
              <a:defRPr sz="1350" b="1">
                <a:solidFill>
                  <a:srgbClr val="BE573C"/>
                </a:solidFill>
              </a:defRPr>
            </a:pPr>
            <a:r>
              <a:rPr sz="1350" b="1">
                <a:solidFill>
                  <a:srgbClr val="BE573C"/>
                </a:solidFill>
              </a:rPr>
              <a:t>CENTRAL CALENDAR MANAGEMENT: NOT VERIFIED</a:t>
            </a:r>
          </a:p>
        </p:txBody>
      </p:sp>
      <p:pic>
        <p:nvPicPr>
          <p:cNvPr id="6" name="">
            <a:extLst xmlns:a="http://schemas.openxmlformats.org/drawingml/2006/main">
              <a:ext uri="{FF2B5EF4-FFF2-40B4-BE49-F238E27FC236}">
                <a16:creationId xmlns:a16="http://schemas.microsoft.com/office/drawing/2014/main" id="{89B3E4A0-B831-47B2-A7DB-867901109BDE}"/>
              </a:ext>
            </a:extLst>
          </p:cNvPr>
          <p:cNvPicPr>
            <a:picLocks xmlns:a="http://schemas.openxmlformats.org/drawingml/2006/main" noChangeAspect="1"/>
          </p:cNvPicPr>
          <p:nvPr/>
        </p:nvPicPr>
        <p:blipFill>
          <a:blip xmlns:r="http://schemas.openxmlformats.org/officeDocument/2006/relationships" xmlns:a="http://schemas.openxmlformats.org/drawingml/2006/main" r:embed="Rafe4a03600e74206"/>
          <a:srcRect xmlns:a="http://schemas.openxmlformats.org/drawingml/2006/main" l="0" t="3414" r="0" b="3414"/>
          <a:stretch xmlns:a="http://schemas.openxmlformats.org/drawingml/2006/main">
            <a:fillRect l="0" t="0" r="0" b="0"/>
          </a:stretch>
        </p:blipFill>
        <p:spPr>
          <a:xfrm xmlns:a="http://schemas.openxmlformats.org/drawingml/2006/main">
            <a:off x="685800" y="2333625"/>
            <a:ext cx="6524625" cy="4286250"/>
          </a:xfrm>
          <a:prstGeom xmlns:a="http://schemas.openxmlformats.org/drawingml/2006/main" prst="rect">
            <a:avLst/>
          </a:prstGeom>
        </p:spPr>
      </p:pic>
      <p:sp>
        <p:nvSpPr>
          <p:cNvPr id="7" name="Buildings and public space">
            <a:extLst xmlns:a="http://schemas.openxmlformats.org/drawingml/2006/main">
              <a:ext uri="{FF2B5EF4-FFF2-40B4-BE49-F238E27FC236}">
                <a16:creationId xmlns:a16="http://schemas.microsoft.com/office/drawing/2014/main" id="{ED8C37A6-786B-42B8-B8D4-941003E45D0B}"/>
              </a:ext>
            </a:extLst>
          </p:cNvPr>
          <p:cNvSpPr>
            <a:spLocks xmlns:a="http://schemas.openxmlformats.org/drawingml/2006/main" noGrp="1"/>
          </p:cNvSpPr>
          <p:nvPr/>
        </p:nvSpPr>
        <p:spPr>
          <a:xfrm xmlns:a="http://schemas.openxmlformats.org/drawingml/2006/main">
            <a:off x="7858125" y="2305050"/>
            <a:ext cx="65722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1">
                <a:solidFill>
                  <a:srgbClr val="BE573C"/>
                </a:solidFill>
              </a:defRPr>
            </a:defPPr>
            <a:lvl1pPr>
              <a:defRPr sz="1875" b="1">
                <a:solidFill>
                  <a:srgbClr val="BE573C"/>
                </a:solidFill>
              </a:defRPr>
            </a:lvl1pPr>
            <a:lvl2pPr>
              <a:defRPr sz="1875" b="1">
                <a:solidFill>
                  <a:srgbClr val="BE573C"/>
                </a:solidFill>
              </a:defRPr>
            </a:lvl2pPr>
            <a:lvl3pPr>
              <a:defRPr sz="1875" b="1">
                <a:solidFill>
                  <a:srgbClr val="BE573C"/>
                </a:solidFill>
              </a:defRPr>
            </a:lvl3pPr>
            <a:lvl4pPr>
              <a:defRPr sz="1875" b="1">
                <a:solidFill>
                  <a:srgbClr val="BE573C"/>
                </a:solidFill>
              </a:defRPr>
            </a:lvl4pPr>
            <a:lvl5pPr>
              <a:defRPr sz="1875" b="1">
                <a:solidFill>
                  <a:srgbClr val="BE573C"/>
                </a:solidFill>
              </a:defRPr>
            </a:lvl5pPr>
            <a:lvl6pPr>
              <a:defRPr sz="1875" b="1">
                <a:solidFill>
                  <a:srgbClr val="BE573C"/>
                </a:solidFill>
              </a:defRPr>
            </a:lvl6pPr>
            <a:lvl7pPr>
              <a:defRPr sz="1875" b="1">
                <a:solidFill>
                  <a:srgbClr val="BE573C"/>
                </a:solidFill>
              </a:defRPr>
            </a:lvl7pPr>
            <a:lvl8pPr>
              <a:defRPr sz="1875" b="1">
                <a:solidFill>
                  <a:srgbClr val="BE573C"/>
                </a:solidFill>
              </a:defRPr>
            </a:lvl8pPr>
            <a:lvl9pPr>
              <a:defRPr sz="1875" b="1">
                <a:solidFill>
                  <a:srgbClr val="BE573C"/>
                </a:solidFill>
              </a:defRPr>
            </a:lvl9pPr>
          </a:lstStyle>
          <a:p xmlns:a="http://schemas.openxmlformats.org/drawingml/2006/main">
            <a:pPr>
              <a:defRPr sz="1875" b="1">
                <a:solidFill>
                  <a:srgbClr val="BE573C"/>
                </a:solidFill>
              </a:defRPr>
            </a:pPr>
            <a:r>
              <a:rPr sz="1875" b="1">
                <a:solidFill>
                  <a:srgbClr val="BE573C"/>
                </a:solidFill>
              </a:rPr>
              <a:t>Buildings and public space</a:t>
            </a:r>
          </a:p>
        </p:txBody>
      </p:sp>
      <p:sp>
        <p:nvSpPr>
          <p:cNvPr id="8" name="Westergas curates the cultural buildings. Sta">
            <a:extLst xmlns:a="http://schemas.openxmlformats.org/drawingml/2006/main">
              <a:ext uri="{FF2B5EF4-FFF2-40B4-BE49-F238E27FC236}">
                <a16:creationId xmlns:a16="http://schemas.microsoft.com/office/drawing/2014/main" id="{29400A0E-DEF2-410C-8DD8-A105853D11B6}"/>
              </a:ext>
            </a:extLst>
          </p:cNvPr>
          <p:cNvSpPr>
            <a:spLocks xmlns:a="http://schemas.openxmlformats.org/drawingml/2006/main" noGrp="1"/>
          </p:cNvSpPr>
          <p:nvPr/>
        </p:nvSpPr>
        <p:spPr>
          <a:xfrm xmlns:a="http://schemas.openxmlformats.org/drawingml/2006/main">
            <a:off x="7858125" y="2800350"/>
            <a:ext cx="6572250" cy="1762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325" b="0">
                <a:solidFill>
                  <a:srgbClr val="173D35"/>
                </a:solidFill>
              </a:defRPr>
            </a:defPPr>
            <a:lvl1pPr>
              <a:defRPr sz="2325" b="0">
                <a:solidFill>
                  <a:srgbClr val="173D35"/>
                </a:solidFill>
              </a:defRPr>
            </a:lvl1pPr>
            <a:lvl2pPr>
              <a:defRPr sz="2325" b="0">
                <a:solidFill>
                  <a:srgbClr val="173D35"/>
                </a:solidFill>
              </a:defRPr>
            </a:lvl2pPr>
            <a:lvl3pPr>
              <a:defRPr sz="2325" b="0">
                <a:solidFill>
                  <a:srgbClr val="173D35"/>
                </a:solidFill>
              </a:defRPr>
            </a:lvl3pPr>
            <a:lvl4pPr>
              <a:defRPr sz="2325" b="0">
                <a:solidFill>
                  <a:srgbClr val="173D35"/>
                </a:solidFill>
              </a:defRPr>
            </a:lvl4pPr>
            <a:lvl5pPr>
              <a:defRPr sz="2325" b="0">
                <a:solidFill>
                  <a:srgbClr val="173D35"/>
                </a:solidFill>
              </a:defRPr>
            </a:lvl5pPr>
            <a:lvl6pPr>
              <a:defRPr sz="2325" b="0">
                <a:solidFill>
                  <a:srgbClr val="173D35"/>
                </a:solidFill>
              </a:defRPr>
            </a:lvl6pPr>
            <a:lvl7pPr>
              <a:defRPr sz="2325" b="0">
                <a:solidFill>
                  <a:srgbClr val="173D35"/>
                </a:solidFill>
              </a:defRPr>
            </a:lvl7pPr>
            <a:lvl8pPr>
              <a:defRPr sz="2325" b="0">
                <a:solidFill>
                  <a:srgbClr val="173D35"/>
                </a:solidFill>
              </a:defRPr>
            </a:lvl8pPr>
            <a:lvl9pPr>
              <a:defRPr sz="2325" b="0">
                <a:solidFill>
                  <a:srgbClr val="173D35"/>
                </a:solidFill>
              </a:defRPr>
            </a:lvl9pPr>
          </a:lstStyle>
          <a:p xmlns:a="http://schemas.openxmlformats.org/drawingml/2006/main">
            <a:pPr>
              <a:defRPr sz="2325" b="0">
                <a:solidFill>
                  <a:srgbClr val="173D35"/>
                </a:solidFill>
              </a:defRPr>
            </a:pPr>
            <a:r>
              <a:rPr sz="2325" b="0">
                <a:solidFill>
                  <a:srgbClr val="173D35"/>
                </a:solidFill>
              </a:rPr>
              <a:t>Westergas curates the cultural buildings. Stadsdeel West manages public space. A shared district identity can connect the visitor experience.</a:t>
            </a:r>
          </a:p>
        </p:txBody>
      </p:sp>
      <p:sp>
        <p:nvSpPr>
          <p:cNvPr id="9" name="A mixed destination">
            <a:extLst xmlns:a="http://schemas.openxmlformats.org/drawingml/2006/main">
              <a:ext uri="{FF2B5EF4-FFF2-40B4-BE49-F238E27FC236}">
                <a16:creationId xmlns:a16="http://schemas.microsoft.com/office/drawing/2014/main" id="{50578B63-70B1-4F4D-B338-E55AA003F522}"/>
              </a:ext>
            </a:extLst>
          </p:cNvPr>
          <p:cNvSpPr>
            <a:spLocks xmlns:a="http://schemas.openxmlformats.org/drawingml/2006/main" noGrp="1"/>
          </p:cNvSpPr>
          <p:nvPr/>
        </p:nvSpPr>
        <p:spPr>
          <a:xfrm xmlns:a="http://schemas.openxmlformats.org/drawingml/2006/main">
            <a:off x="7858125" y="4619625"/>
            <a:ext cx="65722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1">
                <a:solidFill>
                  <a:srgbClr val="BE573C"/>
                </a:solidFill>
              </a:defRPr>
            </a:defPPr>
            <a:lvl1pPr>
              <a:defRPr sz="1875" b="1">
                <a:solidFill>
                  <a:srgbClr val="BE573C"/>
                </a:solidFill>
              </a:defRPr>
            </a:lvl1pPr>
            <a:lvl2pPr>
              <a:defRPr sz="1875" b="1">
                <a:solidFill>
                  <a:srgbClr val="BE573C"/>
                </a:solidFill>
              </a:defRPr>
            </a:lvl2pPr>
            <a:lvl3pPr>
              <a:defRPr sz="1875" b="1">
                <a:solidFill>
                  <a:srgbClr val="BE573C"/>
                </a:solidFill>
              </a:defRPr>
            </a:lvl3pPr>
            <a:lvl4pPr>
              <a:defRPr sz="1875" b="1">
                <a:solidFill>
                  <a:srgbClr val="BE573C"/>
                </a:solidFill>
              </a:defRPr>
            </a:lvl4pPr>
            <a:lvl5pPr>
              <a:defRPr sz="1875" b="1">
                <a:solidFill>
                  <a:srgbClr val="BE573C"/>
                </a:solidFill>
              </a:defRPr>
            </a:lvl5pPr>
            <a:lvl6pPr>
              <a:defRPr sz="1875" b="1">
                <a:solidFill>
                  <a:srgbClr val="BE573C"/>
                </a:solidFill>
              </a:defRPr>
            </a:lvl6pPr>
            <a:lvl7pPr>
              <a:defRPr sz="1875" b="1">
                <a:solidFill>
                  <a:srgbClr val="BE573C"/>
                </a:solidFill>
              </a:defRPr>
            </a:lvl7pPr>
            <a:lvl8pPr>
              <a:defRPr sz="1875" b="1">
                <a:solidFill>
                  <a:srgbClr val="BE573C"/>
                </a:solidFill>
              </a:defRPr>
            </a:lvl8pPr>
            <a:lvl9pPr>
              <a:defRPr sz="1875" b="1">
                <a:solidFill>
                  <a:srgbClr val="BE573C"/>
                </a:solidFill>
              </a:defRPr>
            </a:lvl9pPr>
          </a:lstStyle>
          <a:p xmlns:a="http://schemas.openxmlformats.org/drawingml/2006/main">
            <a:pPr>
              <a:defRPr sz="1875" b="1">
                <a:solidFill>
                  <a:srgbClr val="BE573C"/>
                </a:solidFill>
              </a:defRPr>
            </a:pPr>
            <a:r>
              <a:rPr sz="1875" b="1">
                <a:solidFill>
                  <a:srgbClr val="BE573C"/>
                </a:solidFill>
              </a:rPr>
              <a:t>A mixed destination</a:t>
            </a:r>
          </a:p>
        </p:txBody>
      </p:sp>
      <p:sp>
        <p:nvSpPr>
          <p:cNvPr id="10" name="Cultural tenants, event venues and hospitalit">
            <a:extLst xmlns:a="http://schemas.openxmlformats.org/drawingml/2006/main">
              <a:ext uri="{FF2B5EF4-FFF2-40B4-BE49-F238E27FC236}">
                <a16:creationId xmlns:a16="http://schemas.microsoft.com/office/drawing/2014/main" id="{7FADBA85-F555-4CFB-93DD-6C387E7B3602}"/>
              </a:ext>
            </a:extLst>
          </p:cNvPr>
          <p:cNvSpPr>
            <a:spLocks xmlns:a="http://schemas.openxmlformats.org/drawingml/2006/main" noGrp="1"/>
          </p:cNvSpPr>
          <p:nvPr/>
        </p:nvSpPr>
        <p:spPr>
          <a:xfrm xmlns:a="http://schemas.openxmlformats.org/drawingml/2006/main">
            <a:off x="7858125" y="5114925"/>
            <a:ext cx="6572250" cy="1762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325" b="0">
                <a:solidFill>
                  <a:srgbClr val="173D35"/>
                </a:solidFill>
              </a:defRPr>
            </a:defPPr>
            <a:lvl1pPr>
              <a:defRPr sz="2325" b="0">
                <a:solidFill>
                  <a:srgbClr val="173D35"/>
                </a:solidFill>
              </a:defRPr>
            </a:lvl1pPr>
            <a:lvl2pPr>
              <a:defRPr sz="2325" b="0">
                <a:solidFill>
                  <a:srgbClr val="173D35"/>
                </a:solidFill>
              </a:defRPr>
            </a:lvl2pPr>
            <a:lvl3pPr>
              <a:defRPr sz="2325" b="0">
                <a:solidFill>
                  <a:srgbClr val="173D35"/>
                </a:solidFill>
              </a:defRPr>
            </a:lvl3pPr>
            <a:lvl4pPr>
              <a:defRPr sz="2325" b="0">
                <a:solidFill>
                  <a:srgbClr val="173D35"/>
                </a:solidFill>
              </a:defRPr>
            </a:lvl4pPr>
            <a:lvl5pPr>
              <a:defRPr sz="2325" b="0">
                <a:solidFill>
                  <a:srgbClr val="173D35"/>
                </a:solidFill>
              </a:defRPr>
            </a:lvl5pPr>
            <a:lvl6pPr>
              <a:defRPr sz="2325" b="0">
                <a:solidFill>
                  <a:srgbClr val="173D35"/>
                </a:solidFill>
              </a:defRPr>
            </a:lvl6pPr>
            <a:lvl7pPr>
              <a:defRPr sz="2325" b="0">
                <a:solidFill>
                  <a:srgbClr val="173D35"/>
                </a:solidFill>
              </a:defRPr>
            </a:lvl7pPr>
            <a:lvl8pPr>
              <a:defRPr sz="2325" b="0">
                <a:solidFill>
                  <a:srgbClr val="173D35"/>
                </a:solidFill>
              </a:defRPr>
            </a:lvl8pPr>
            <a:lvl9pPr>
              <a:defRPr sz="2325" b="0">
                <a:solidFill>
                  <a:srgbClr val="173D35"/>
                </a:solidFill>
              </a:defRPr>
            </a:lvl9pPr>
          </a:lstStyle>
          <a:p xmlns:a="http://schemas.openxmlformats.org/drawingml/2006/main">
            <a:pPr>
              <a:defRPr sz="2325" b="0">
                <a:solidFill>
                  <a:srgbClr val="173D35"/>
                </a:solidFill>
              </a:defRPr>
            </a:pPr>
            <a:r>
              <a:rPr sz="2325" b="0">
                <a:solidFill>
                  <a:srgbClr val="173D35"/>
                </a:solidFill>
              </a:rPr>
              <a:t>Cultural tenants, event venues and hospitality contribute to the destination. Programming includes art fairs and performances.</a:t>
            </a:r>
          </a:p>
        </p:txBody>
      </p:sp>
      <p:sp>
        <p:nvSpPr>
          <p:cNvPr id="11" name="Balboa lesson: coordinate places without assu">
            <a:extLst xmlns:a="http://schemas.openxmlformats.org/drawingml/2006/main">
              <a:ext uri="{FF2B5EF4-FFF2-40B4-BE49-F238E27FC236}">
                <a16:creationId xmlns:a16="http://schemas.microsoft.com/office/drawing/2014/main" id="{65173163-A4C5-4E53-B226-A0A2804979B8}"/>
              </a:ext>
            </a:extLst>
          </p:cNvPr>
          <p:cNvSpPr>
            <a:spLocks xmlns:a="http://schemas.openxmlformats.org/drawingml/2006/main" noGrp="1"/>
          </p:cNvSpPr>
          <p:nvPr/>
        </p:nvSpPr>
        <p:spPr>
          <a:xfrm xmlns:a="http://schemas.openxmlformats.org/drawingml/2006/main">
            <a:off x="685800" y="7143750"/>
            <a:ext cx="138112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550" b="1">
                <a:solidFill>
                  <a:srgbClr val="173D35"/>
                </a:solidFill>
              </a:defRPr>
            </a:defPPr>
            <a:lvl1pPr>
              <a:defRPr sz="2550" b="1">
                <a:solidFill>
                  <a:srgbClr val="173D35"/>
                </a:solidFill>
              </a:defRPr>
            </a:lvl1pPr>
            <a:lvl2pPr>
              <a:defRPr sz="2550" b="1">
                <a:solidFill>
                  <a:srgbClr val="173D35"/>
                </a:solidFill>
              </a:defRPr>
            </a:lvl2pPr>
            <a:lvl3pPr>
              <a:defRPr sz="2550" b="1">
                <a:solidFill>
                  <a:srgbClr val="173D35"/>
                </a:solidFill>
              </a:defRPr>
            </a:lvl3pPr>
            <a:lvl4pPr>
              <a:defRPr sz="2550" b="1">
                <a:solidFill>
                  <a:srgbClr val="173D35"/>
                </a:solidFill>
              </a:defRPr>
            </a:lvl4pPr>
            <a:lvl5pPr>
              <a:defRPr sz="2550" b="1">
                <a:solidFill>
                  <a:srgbClr val="173D35"/>
                </a:solidFill>
              </a:defRPr>
            </a:lvl5pPr>
            <a:lvl6pPr>
              <a:defRPr sz="2550" b="1">
                <a:solidFill>
                  <a:srgbClr val="173D35"/>
                </a:solidFill>
              </a:defRPr>
            </a:lvl6pPr>
            <a:lvl7pPr>
              <a:defRPr sz="2550" b="1">
                <a:solidFill>
                  <a:srgbClr val="173D35"/>
                </a:solidFill>
              </a:defRPr>
            </a:lvl7pPr>
            <a:lvl8pPr>
              <a:defRPr sz="2550" b="1">
                <a:solidFill>
                  <a:srgbClr val="173D35"/>
                </a:solidFill>
              </a:defRPr>
            </a:lvl8pPr>
            <a:lvl9pPr>
              <a:defRPr sz="2550" b="1">
                <a:solidFill>
                  <a:srgbClr val="173D35"/>
                </a:solidFill>
              </a:defRPr>
            </a:lvl9pPr>
          </a:lstStyle>
          <a:p xmlns:a="http://schemas.openxmlformats.org/drawingml/2006/main">
            <a:pPr>
              <a:defRPr sz="2550" b="1">
                <a:solidFill>
                  <a:srgbClr val="173D35"/>
                </a:solidFill>
              </a:defRPr>
            </a:pPr>
            <a:r>
              <a:rPr sz="2550" b="1">
                <a:solidFill>
                  <a:srgbClr val="173D35"/>
                </a:solidFill>
              </a:rPr>
              <a:t>Balboa lesson: coordinate places without assuming common ownership</a:t>
            </a:r>
          </a:p>
        </p:txBody>
      </p:sp>
    </p:spTree>
    <p:extLst>
      <p:ext uri="{BB962C8B-B14F-4D97-AF65-F5344CB8AC3E}">
        <p14:creationId xmlns:p14="http://schemas.microsoft.com/office/powerpoint/2010/main" val="969640690"/>
      </p:ext>
    </p:extLst>
  </p:cSld>
</p:sld>
</file>

<file path=ppt/slides/slide23.xml><?xml version="1.0" encoding="utf-8"?>
<p:sld xmlns:p="http://schemas.openxmlformats.org/presentationml/2006/main">
  <p:cSld>
    <p:bg>
      <p:bgPr>
        <a:solidFill xmlns:a="http://schemas.openxmlformats.org/drawingml/2006/main">
          <a:srgbClr val="F5F3ED"/>
        </a:solidFill>
      </p:bgPr>
    </p:bg>
    <p:spTree>
      <p:nvGrpSpPr>
        <p:cNvPr id="1" name=""/>
        <p:cNvGrpSpPr/>
        <p:nvPr/>
      </p:nvGrpSpPr>
      <p:grpSpPr>
        <a:xfrm xmlns:a="http://schemas.openxmlformats.org/drawingml/2006/main"/>
      </p:grpSpPr>
      <p:sp>
        <p:nvSpPr>
          <p:cNvPr id="7" name="BENCHMARK FINANCIAL EVIDENCE">
            <a:extLst xmlns:a="http://schemas.openxmlformats.org/drawingml/2006/main">
              <a:ext uri="{FF2B5EF4-FFF2-40B4-BE49-F238E27FC236}">
                <a16:creationId xmlns:a16="http://schemas.microsoft.com/office/drawing/2014/main" id="{0BA06366-DD20-480E-A10B-B4446860165B}"/>
              </a:ext>
            </a:extLst>
          </p:cNvPr>
          <p:cNvSpPr>
            <a:spLocks xmlns:a="http://schemas.openxmlformats.org/drawingml/2006/main" noGrp="1"/>
          </p:cNvSpPr>
          <p:nvPr/>
        </p:nvSpPr>
        <p:spPr>
          <a:xfrm xmlns:a="http://schemas.openxmlformats.org/drawingml/2006/main">
            <a:off x="685800" y="400050"/>
            <a:ext cx="13335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50" b="1">
                <a:solidFill>
                  <a:srgbClr val="61716B"/>
                </a:solidFill>
                <a:latin typeface="Helvetica Neue"/>
                <a:ea typeface="Helvetica Neue"/>
                <a:cs typeface="Helvetica Neue"/>
              </a:defRPr>
            </a:pPr>
            <a:r>
              <a:rPr sz="1350" b="1">
                <a:solidFill>
                  <a:srgbClr val="61716B"/>
                </a:solidFill>
                <a:latin typeface="Helvetica Neue"/>
                <a:ea typeface="Helvetica Neue"/>
                <a:cs typeface="Helvetica Neue"/>
              </a:rPr>
              <a:t>BENCHMARK FINANCIAL EVIDENCE</a:t>
            </a:r>
          </a:p>
        </p:txBody>
      </p:sp>
      <p:sp>
        <p:nvSpPr>
          <p:cNvPr id="2" name="Commercial income requires an operating busin">
            <a:extLst xmlns:a="http://schemas.openxmlformats.org/drawingml/2006/main">
              <a:ext uri="{FF2B5EF4-FFF2-40B4-BE49-F238E27FC236}">
                <a16:creationId xmlns:a16="http://schemas.microsoft.com/office/drawing/2014/main" id="{AE0A246A-D192-4A04-802D-E809CC9537A9}"/>
              </a:ext>
            </a:extLst>
          </p:cNvPr>
          <p:cNvSpPr>
            <a:spLocks xmlns:a="http://schemas.openxmlformats.org/drawingml/2006/main" noGrp="1"/>
          </p:cNvSpPr>
          <p:nvPr/>
        </p:nvSpPr>
        <p:spPr>
          <a:xfrm xmlns:a="http://schemas.openxmlformats.org/drawingml/2006/main">
            <a:off x="685800" y="914400"/>
            <a:ext cx="13868400"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900" b="1">
                <a:solidFill>
                  <a:srgbClr val="173D35"/>
                </a:solidFill>
                <a:latin typeface="Helvetica Neue"/>
                <a:ea typeface="Helvetica Neue"/>
                <a:cs typeface="Helvetica Neue"/>
              </a:defRPr>
            </a:pPr>
            <a:r>
              <a:rPr sz="3900" b="1">
                <a:solidFill>
                  <a:srgbClr val="173D35"/>
                </a:solidFill>
                <a:latin typeface="Helvetica Neue"/>
                <a:ea typeface="Helvetica Neue"/>
                <a:cs typeface="Helvetica Neue"/>
              </a:rPr>
              <a:t>Commercial income requires an operating business</a:t>
            </a:r>
          </a:p>
        </p:txBody>
      </p:sp>
      <p:sp>
        <p:nvSpPr>
          <p:cNvPr id="3" name="16">
            <a:extLst xmlns:a="http://schemas.openxmlformats.org/drawingml/2006/main">
              <a:ext uri="{FF2B5EF4-FFF2-40B4-BE49-F238E27FC236}">
                <a16:creationId xmlns:a16="http://schemas.microsoft.com/office/drawing/2014/main" id="{333280D7-7323-425D-84EF-27FD3AD396C8}"/>
              </a:ext>
            </a:extLst>
          </p:cNvPr>
          <p:cNvSpPr>
            <a:spLocks xmlns:a="http://schemas.openxmlformats.org/drawingml/2006/main" noGrp="1"/>
          </p:cNvSpPr>
          <p:nvPr/>
        </p:nvSpPr>
        <p:spPr>
          <a:xfrm xmlns:a="http://schemas.openxmlformats.org/drawingml/2006/main">
            <a:off x="14097000" y="8105775"/>
            <a:ext cx="457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275" b="0">
                <a:solidFill>
                  <a:srgbClr val="61716B"/>
                </a:solidFill>
                <a:latin typeface="Helvetica Neue"/>
                <a:ea typeface="Helvetica Neue"/>
                <a:cs typeface="Helvetica Neue"/>
              </a:defRPr>
            </a:pPr>
            <a:r>
              <a:rPr sz="1275" b="0">
                <a:solidFill>
                  <a:srgbClr val="61716B"/>
                </a:solidFill>
                <a:latin typeface="Helvetica Neue"/>
                <a:ea typeface="Helvetica Neue"/>
                <a:cs typeface="Helvetica Neue"/>
              </a:rPr>
              <a:t>23</a:t>
            </a:r>
          </a:p>
        </p:txBody>
      </p:sp>
      <p:graphicFrame>
        <p:nvGraphicFramePr>
          <p:cNvPr id="10" name="">
            <a:extLst xmlns:a="http://schemas.openxmlformats.org/drawingml/2006/main">
              <a:ext uri="{FF2B5EF4-FFF2-40B4-BE49-F238E27FC236}">
                <a16:creationId xmlns:a16="http://schemas.microsoft.com/office/drawing/2014/main" id="{A905CEEE-4150-4BE0-94ED-624F08B75EC9}"/>
              </a:ext>
            </a:extLst>
          </p:cNvPr>
          <p:cNvGraphicFramePr/>
          <p:nvPr/>
        </p:nvGraphicFramePr>
        <p:xfrm>
          <a:off xmlns:a="http://schemas.openxmlformats.org/drawingml/2006/main" x="685800" y="2266950"/>
          <a:ext xmlns:a="http://schemas.openxmlformats.org/drawingml/2006/main" cx="13868400" cy="4267200"/>
        </p:xfrm>
        <a:graphic xmlns:a="http://schemas.openxmlformats.org/drawingml/2006/main">
          <a:graphicData uri="http://schemas.openxmlformats.org/drawingml/2006/table">
            <a:tbl>
              <a:tblPr/>
              <a:tblGrid>
                <a:gridCol w="3381375"/>
                <a:gridCol w="5143500"/>
                <a:gridCol w="5343525"/>
              </a:tblGrid>
              <a:tr h="1066800">
                <a:tc>
                  <a:txBody>
                    <a:bodyPr/>
                    <a:lstStyle/>
                    <a:p>
                      <a:r>
                        <a:rPr sz="1950" b="1">
                          <a:solidFill>
                            <a:srgbClr val="FFFFFF"/>
                          </a:solidFill>
                          <a:latin typeface="Helvetica Neue"/>
                          <a:ea typeface="Helvetica Neue"/>
                          <a:cs typeface="Helvetica Neue"/>
                        </a:rPr>
                        <a:t>Operator / period</a:t>
                      </a:r>
                    </a:p>
                  </a:txBody>
                  <a:tcPr marL="171450" marR="133350" marT="114300" marB="95250" anchor="ctr">
                    <a:solidFill>
                      <a:srgbClr val="173D35"/>
                    </a:solidFill>
                  </a:tcPr>
                </a:tc>
                <a:tc>
                  <a:txBody>
                    <a:bodyPr/>
                    <a:lstStyle/>
                    <a:p>
                      <a:r>
                        <a:rPr sz="1950" b="1">
                          <a:solidFill>
                            <a:srgbClr val="FFFFFF"/>
                          </a:solidFill>
                          <a:latin typeface="Helvetica Neue"/>
                          <a:ea typeface="Helvetica Neue"/>
                          <a:cs typeface="Helvetica Neue"/>
                        </a:rPr>
                        <a:t>Reported income</a:t>
                      </a:r>
                    </a:p>
                  </a:txBody>
                  <a:tcPr marL="171450" marR="133350" marT="114300" marB="95250" anchor="ctr">
                    <a:solidFill>
                      <a:srgbClr val="173D35"/>
                    </a:solidFill>
                  </a:tcPr>
                </a:tc>
                <a:tc>
                  <a:txBody>
                    <a:bodyPr/>
                    <a:lstStyle/>
                    <a:p>
                      <a:r>
                        <a:rPr sz="1950" b="1">
                          <a:solidFill>
                            <a:srgbClr val="FFFFFF"/>
                          </a:solidFill>
                          <a:latin typeface="Helvetica Neue"/>
                          <a:ea typeface="Helvetica Neue"/>
                          <a:cs typeface="Helvetica Neue"/>
                        </a:rPr>
                        <a:t>Meaning for Balboa Park</a:t>
                      </a:r>
                    </a:p>
                  </a:txBody>
                  <a:tcPr marL="171450" marR="133350" marT="114300" marB="95250" anchor="ctr">
                    <a:solidFill>
                      <a:srgbClr val="173D35"/>
                    </a:solidFill>
                  </a:tcPr>
                </a:tc>
              </a:tr>
              <a:tr h="1066800">
                <a:tc>
                  <a:txBody>
                    <a:bodyPr/>
                    <a:lstStyle/>
                    <a:p>
                      <a:r>
                        <a:rPr sz="1950">
                          <a:solidFill>
                            <a:srgbClr val="173D35"/>
                          </a:solidFill>
                          <a:latin typeface="Helvetica Neue"/>
                          <a:ea typeface="Helvetica Neue"/>
                          <a:cs typeface="Helvetica Neue"/>
                        </a:rPr>
                        <a:t>Lincoln Center / FY2025</a:t>
                      </a:r>
                    </a:p>
                  </a:txBody>
                  <a:tcPr marL="171450" marR="133350" marT="114300" marB="95250" anchor="ctr">
                    <a:solidFill>
                      <a:srgbClr val="FFFFFF"/>
                    </a:solidFill>
                  </a:tcPr>
                </a:tc>
                <a:tc>
                  <a:txBody>
                    <a:bodyPr/>
                    <a:lstStyle/>
                    <a:p>
                      <a:r>
                        <a:rPr sz="1950">
                          <a:solidFill>
                            <a:srgbClr val="173D35"/>
                          </a:solidFill>
                          <a:latin typeface="Helvetica Neue"/>
                          <a:ea typeface="Helvetica Neue"/>
                          <a:cs typeface="Helvetica Neue"/>
                        </a:rPr>
                        <a:t>US$50.77m halls and related income (general operations)</a:t>
                      </a:r>
                    </a:p>
                    <a:p>
                      <a:r>
                        <a:rPr sz="1950">
                          <a:solidFill>
                            <a:srgbClr val="173D35"/>
                          </a:solidFill>
                          <a:latin typeface="Helvetica Neue"/>
                          <a:ea typeface="Helvetica Neue"/>
                          <a:cs typeface="Helvetica Neue"/>
                        </a:rPr>
                        <a:t>US$35.41m facilities services</a:t>
                      </a:r>
                    </a:p>
                  </a:txBody>
                  <a:tcPr marL="171450" marR="133350" marT="114300" marB="95250" anchor="ctr">
                    <a:solidFill>
                      <a:srgbClr val="FFFFFF"/>
                    </a:solidFill>
                  </a:tcPr>
                </a:tc>
                <a:tc>
                  <a:txBody>
                    <a:bodyPr/>
                    <a:lstStyle/>
                    <a:p>
                      <a:r>
                        <a:rPr sz="1950">
                          <a:solidFill>
                            <a:srgbClr val="173D35"/>
                          </a:solidFill>
                          <a:latin typeface="Helvetica Neue"/>
                          <a:ea typeface="Helvetica Neue"/>
                          <a:cs typeface="Helvetica Neue"/>
                        </a:rPr>
                        <a:t>Venues and shared services can generate substantial income, with substantial delivery costs.</a:t>
                      </a:r>
                    </a:p>
                  </a:txBody>
                  <a:tcPr marL="171450" marR="133350" marT="114300" marB="95250" anchor="ctr">
                    <a:solidFill>
                      <a:srgbClr val="FFFFFF"/>
                    </a:solidFill>
                  </a:tcPr>
                </a:tc>
              </a:tr>
              <a:tr h="1066800">
                <a:tc>
                  <a:txBody>
                    <a:bodyPr/>
                    <a:lstStyle/>
                    <a:p>
                      <a:r>
                        <a:rPr sz="1950">
                          <a:solidFill>
                            <a:srgbClr val="173D35"/>
                          </a:solidFill>
                          <a:latin typeface="Helvetica Neue"/>
                          <a:ea typeface="Helvetica Neue"/>
                          <a:cs typeface="Helvetica Neue"/>
                        </a:rPr>
                        <a:t>Fed Square / FY2024–25</a:t>
                      </a:r>
                    </a:p>
                  </a:txBody>
                  <a:tcPr marL="171450" marR="133350" marT="114300" marB="95250" anchor="ctr">
                    <a:solidFill>
                      <a:srgbClr val="F5F3ED"/>
                    </a:solidFill>
                  </a:tcPr>
                </a:tc>
                <a:tc>
                  <a:txBody>
                    <a:bodyPr/>
                    <a:lstStyle/>
                    <a:p>
                      <a:r>
                        <a:rPr sz="1950">
                          <a:solidFill>
                            <a:srgbClr val="173D35"/>
                          </a:solidFill>
                          <a:latin typeface="Helvetica Neue"/>
                          <a:ea typeface="Helvetica Neue"/>
                          <a:cs typeface="Helvetica Neue"/>
                        </a:rPr>
                        <a:t>A$4.32m events</a:t>
                      </a:r>
                    </a:p>
                    <a:p>
                      <a:r>
                        <a:rPr sz="1950">
                          <a:solidFill>
                            <a:srgbClr val="173D35"/>
                          </a:solidFill>
                          <a:latin typeface="Helvetica Neue"/>
                          <a:ea typeface="Helvetica Neue"/>
                          <a:cs typeface="Helvetica Neue"/>
                        </a:rPr>
                        <a:t>A$0.54m sponsorship</a:t>
                      </a:r>
                    </a:p>
                  </a:txBody>
                  <a:tcPr marL="171450" marR="133350" marT="114300" marB="95250" anchor="ctr">
                    <a:solidFill>
                      <a:srgbClr val="F5F3ED"/>
                    </a:solidFill>
                  </a:tcPr>
                </a:tc>
                <a:tc>
                  <a:txBody>
                    <a:bodyPr/>
                    <a:lstStyle/>
                    <a:p>
                      <a:r>
                        <a:rPr sz="1950">
                          <a:solidFill>
                            <a:srgbClr val="173D35"/>
                          </a:solidFill>
                          <a:latin typeface="Helvetica Neue"/>
                          <a:ea typeface="Helvetica Neue"/>
                          <a:cs typeface="Helvetica Neue"/>
                        </a:rPr>
                        <a:t>An active sales and venue operation supports commercial income. These figures are revenue, before costs.</a:t>
                      </a:r>
                    </a:p>
                  </a:txBody>
                  <a:tcPr marL="171450" marR="133350" marT="114300" marB="95250" anchor="ctr">
                    <a:solidFill>
                      <a:srgbClr val="F5F3ED"/>
                    </a:solidFill>
                  </a:tcPr>
                </a:tc>
              </a:tr>
              <a:tr h="1066800">
                <a:tc>
                  <a:txBody>
                    <a:bodyPr/>
                    <a:lstStyle/>
                    <a:p>
                      <a:r>
                        <a:rPr sz="1950">
                          <a:solidFill>
                            <a:srgbClr val="173D35"/>
                          </a:solidFill>
                          <a:latin typeface="Helvetica Neue"/>
                          <a:ea typeface="Helvetica Neue"/>
                          <a:cs typeface="Helvetica Neue"/>
                        </a:rPr>
                        <a:t>South Bank BID / 2026–27 plan</a:t>
                      </a:r>
                    </a:p>
                  </a:txBody>
                  <a:tcPr marL="171450" marR="133350" marT="114300" marB="95250" anchor="ctr">
                    <a:solidFill>
                      <a:srgbClr val="FFFFFF"/>
                    </a:solidFill>
                  </a:tcPr>
                </a:tc>
                <a:tc>
                  <a:txBody>
                    <a:bodyPr/>
                    <a:lstStyle/>
                    <a:p>
                      <a:r>
                        <a:rPr sz="1950">
                          <a:solidFill>
                            <a:srgbClr val="173D35"/>
                          </a:solidFill>
                          <a:latin typeface="Helvetica Neue"/>
                          <a:ea typeface="Helvetica Neue"/>
                          <a:cs typeface="Helvetica Neue"/>
                        </a:rPr>
                        <a:t>£1.58m planned total income</a:t>
                      </a:r>
                    </a:p>
                    <a:p>
                      <a:r>
                        <a:rPr sz="1950">
                          <a:solidFill>
                            <a:srgbClr val="173D35"/>
                          </a:solidFill>
                          <a:latin typeface="Helvetica Neue"/>
                          <a:ea typeface="Helvetica Neue"/>
                          <a:cs typeface="Helvetica Neue"/>
                        </a:rPr>
                        <a:t>£1.50m from existing and new-development levies</a:t>
                      </a:r>
                    </a:p>
                  </a:txBody>
                  <a:tcPr marL="171450" marR="133350" marT="114300" marB="95250" anchor="ctr">
                    <a:solidFill>
                      <a:srgbClr val="FFFFFF"/>
                    </a:solidFill>
                  </a:tcPr>
                </a:tc>
                <a:tc>
                  <a:txBody>
                    <a:bodyPr/>
                    <a:lstStyle/>
                    <a:p>
                      <a:r>
                        <a:rPr sz="1950">
                          <a:solidFill>
                            <a:srgbClr val="173D35"/>
                          </a:solidFill>
                          <a:latin typeface="Helvetica Neue"/>
                          <a:ea typeface="Helvetica Neue"/>
                          <a:cs typeface="Helvetica Neue"/>
                        </a:rPr>
                        <a:t>A UK levy funds common services. Balboa would need its own agreed funding mechanism.</a:t>
                      </a:r>
                    </a:p>
                  </a:txBody>
                  <a:tcPr marL="171450" marR="133350" marT="114300" marB="95250" anchor="ctr">
                    <a:solidFill>
                      <a:srgbClr val="FFFFFF"/>
                    </a:solidFill>
                  </a:tcPr>
                </a:tc>
              </a:tr>
            </a:tbl>
          </a:graphicData>
        </a:graphic>
      </p:graphicFrame>
      <p:sp>
        <p:nvSpPr>
          <p:cNvPr id="5" name="The calendar supports a staffed sales and ser">
            <a:extLst xmlns:a="http://schemas.openxmlformats.org/drawingml/2006/main">
              <a:ext uri="{FF2B5EF4-FFF2-40B4-BE49-F238E27FC236}">
                <a16:creationId xmlns:a16="http://schemas.microsoft.com/office/drawing/2014/main" id="{2CF6A688-42DB-4678-83EF-DF88E2C3EB4A}"/>
              </a:ext>
            </a:extLst>
          </p:cNvPr>
          <p:cNvSpPr>
            <a:spLocks xmlns:a="http://schemas.openxmlformats.org/drawingml/2006/main" noGrp="1"/>
          </p:cNvSpPr>
          <p:nvPr/>
        </p:nvSpPr>
        <p:spPr>
          <a:xfrm xmlns:a="http://schemas.openxmlformats.org/drawingml/2006/main">
            <a:off x="685800" y="7019925"/>
            <a:ext cx="13668375"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700" b="1">
                <a:solidFill>
                  <a:srgbClr val="173D35"/>
                </a:solidFill>
                <a:latin typeface="Helvetica Neue"/>
                <a:ea typeface="Helvetica Neue"/>
                <a:cs typeface="Helvetica Neue"/>
              </a:defRPr>
            </a:pPr>
            <a:r>
              <a:rPr sz="2700" b="1">
                <a:solidFill>
                  <a:srgbClr val="173D35"/>
                </a:solidFill>
                <a:latin typeface="Helvetica Neue"/>
                <a:ea typeface="Helvetica Neue"/>
                <a:cs typeface="Helvetica Neue"/>
              </a:rPr>
              <a:t>The calendar supports a staffed sales and service operation.</a:t>
            </a:r>
          </a:p>
        </p:txBody>
      </p:sp>
      <p:sp>
        <p:nvSpPr>
          <p:cNvPr id="6" name="Original currencies. Actuals and plans are di">
            <a:extLst xmlns:a="http://schemas.openxmlformats.org/drawingml/2006/main">
              <a:ext uri="{FF2B5EF4-FFF2-40B4-BE49-F238E27FC236}">
                <a16:creationId xmlns:a16="http://schemas.microsoft.com/office/drawing/2014/main" id="{4DEC328A-4D32-4FF1-8A8C-B04023C9E134}"/>
              </a:ext>
            </a:extLst>
          </p:cNvPr>
          <p:cNvSpPr>
            <a:spLocks xmlns:a="http://schemas.openxmlformats.org/drawingml/2006/main" noGrp="1"/>
          </p:cNvSpPr>
          <p:nvPr/>
        </p:nvSpPr>
        <p:spPr>
          <a:xfrm xmlns:a="http://schemas.openxmlformats.org/drawingml/2006/main">
            <a:off x="685800" y="8077200"/>
            <a:ext cx="130968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200" b="0">
                <a:solidFill>
                  <a:srgbClr val="61716B"/>
                </a:solidFill>
                <a:latin typeface="Helvetica Neue"/>
                <a:ea typeface="Helvetica Neue"/>
                <a:cs typeface="Helvetica Neue"/>
              </a:defRPr>
            </a:pPr>
            <a:r>
              <a:rPr sz="1200" b="0">
                <a:solidFill>
                  <a:srgbClr val="61716B"/>
                </a:solidFill>
                <a:latin typeface="Helvetica Neue"/>
                <a:ea typeface="Helvetica Neue"/>
                <a:cs typeface="Helvetica Neue"/>
              </a:rPr>
              <a:t>Original currencies. Actuals and plans are distinct. No conversion or direct revenue-per-visitor comparison.</a:t>
            </a:r>
          </a:p>
        </p:txBody>
      </p:sp>
    </p:spTree>
    <p:extLst>
      <p:ext uri="{BB962C8B-B14F-4D97-AF65-F5344CB8AC3E}">
        <p14:creationId xmlns:p14="http://schemas.microsoft.com/office/powerpoint/2010/main" val="1347978697"/>
      </p:ext>
    </p:extLst>
  </p:cSld>
</p:sld>
</file>

<file path=ppt/slides/slide24.xml><?xml version="1.0" encoding="utf-8"?>
<p:sld xmlns:p="http://schemas.openxmlformats.org/presentationml/2006/main">
  <p:cSld>
    <p:bg>
      <p:bgPr>
        <a:solidFill xmlns:a="http://schemas.openxmlformats.org/drawingml/2006/main">
          <a:srgbClr val="F5F3ED"/>
        </a:solidFill>
      </p:bgPr>
    </p:bg>
    <p:spTree>
      <p:nvGrpSpPr>
        <p:cNvPr id="1" name=""/>
        <p:cNvGrpSpPr/>
        <p:nvPr/>
      </p:nvGrpSpPr>
      <p:grpSpPr>
        <a:xfrm xmlns:a="http://schemas.openxmlformats.org/drawingml/2006/main"/>
      </p:grpSpPr>
      <p:sp>
        <p:nvSpPr>
          <p:cNvPr id="11" name="BENCHMARK SCALE AND COMMERCIAL EVIDENCE">
            <a:extLst xmlns:a="http://schemas.openxmlformats.org/drawingml/2006/main">
              <a:ext uri="{FF2B5EF4-FFF2-40B4-BE49-F238E27FC236}">
                <a16:creationId xmlns:a16="http://schemas.microsoft.com/office/drawing/2014/main" id="{C1D2B3A3-8C84-4039-AA87-CB6C8D405483}"/>
              </a:ext>
            </a:extLst>
          </p:cNvPr>
          <p:cNvSpPr>
            <a:spLocks xmlns:a="http://schemas.openxmlformats.org/drawingml/2006/main" noGrp="1"/>
          </p:cNvSpPr>
          <p:nvPr/>
        </p:nvSpPr>
        <p:spPr>
          <a:xfrm xmlns:a="http://schemas.openxmlformats.org/drawingml/2006/main">
            <a:off x="685800" y="400050"/>
            <a:ext cx="13335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50" b="1">
                <a:solidFill>
                  <a:srgbClr val="61716B"/>
                </a:solidFill>
                <a:latin typeface="Helvetica Neue"/>
                <a:ea typeface="Helvetica Neue"/>
                <a:cs typeface="Helvetica Neue"/>
              </a:defRPr>
            </a:pPr>
            <a:r>
              <a:rPr sz="1350" b="1">
                <a:solidFill>
                  <a:srgbClr val="61716B"/>
                </a:solidFill>
                <a:latin typeface="Helvetica Neue"/>
                <a:ea typeface="Helvetica Neue"/>
                <a:cs typeface="Helvetica Neue"/>
              </a:rPr>
              <a:t>BENCHMARK SCALE AND COMMERCIAL EVIDENCE</a:t>
            </a:r>
          </a:p>
        </p:txBody>
      </p:sp>
      <p:sp>
        <p:nvSpPr>
          <p:cNvPr id="2" name="Large audiences still need a diversified fund">
            <a:extLst xmlns:a="http://schemas.openxmlformats.org/drawingml/2006/main">
              <a:ext uri="{FF2B5EF4-FFF2-40B4-BE49-F238E27FC236}">
                <a16:creationId xmlns:a16="http://schemas.microsoft.com/office/drawing/2014/main" id="{0EB1F954-3A76-4DD1-A26F-9A8B2A100FCD}"/>
              </a:ext>
            </a:extLst>
          </p:cNvPr>
          <p:cNvSpPr>
            <a:spLocks xmlns:a="http://schemas.openxmlformats.org/drawingml/2006/main" noGrp="1"/>
          </p:cNvSpPr>
          <p:nvPr/>
        </p:nvSpPr>
        <p:spPr>
          <a:xfrm xmlns:a="http://schemas.openxmlformats.org/drawingml/2006/main">
            <a:off x="685800" y="914400"/>
            <a:ext cx="13868400"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900" b="1">
                <a:solidFill>
                  <a:srgbClr val="173D35"/>
                </a:solidFill>
                <a:latin typeface="Helvetica Neue"/>
                <a:ea typeface="Helvetica Neue"/>
                <a:cs typeface="Helvetica Neue"/>
              </a:defRPr>
            </a:pPr>
            <a:r>
              <a:rPr sz="3900" b="1">
                <a:solidFill>
                  <a:srgbClr val="173D35"/>
                </a:solidFill>
                <a:latin typeface="Helvetica Neue"/>
                <a:ea typeface="Helvetica Neue"/>
                <a:cs typeface="Helvetica Neue"/>
              </a:rPr>
              <a:t>Large audiences still need a diversified funding model</a:t>
            </a:r>
          </a:p>
        </p:txBody>
      </p:sp>
      <p:sp>
        <p:nvSpPr>
          <p:cNvPr id="3" name="17">
            <a:extLst xmlns:a="http://schemas.openxmlformats.org/drawingml/2006/main">
              <a:ext uri="{FF2B5EF4-FFF2-40B4-BE49-F238E27FC236}">
                <a16:creationId xmlns:a16="http://schemas.microsoft.com/office/drawing/2014/main" id="{2EC61D9E-E6FB-4F24-89F5-5D3D31C4468C}"/>
              </a:ext>
            </a:extLst>
          </p:cNvPr>
          <p:cNvSpPr>
            <a:spLocks xmlns:a="http://schemas.openxmlformats.org/drawingml/2006/main" noGrp="1"/>
          </p:cNvSpPr>
          <p:nvPr/>
        </p:nvSpPr>
        <p:spPr>
          <a:xfrm xmlns:a="http://schemas.openxmlformats.org/drawingml/2006/main">
            <a:off x="14097000" y="8105775"/>
            <a:ext cx="457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275" b="0">
                <a:solidFill>
                  <a:srgbClr val="61716B"/>
                </a:solidFill>
                <a:latin typeface="Helvetica Neue"/>
                <a:ea typeface="Helvetica Neue"/>
                <a:cs typeface="Helvetica Neue"/>
              </a:defRPr>
            </a:pPr>
            <a:r>
              <a:rPr sz="1275" b="0">
                <a:solidFill>
                  <a:srgbClr val="61716B"/>
                </a:solidFill>
                <a:latin typeface="Helvetica Neue"/>
                <a:ea typeface="Helvetica Neue"/>
                <a:cs typeface="Helvetica Neue"/>
              </a:rPr>
              <a:t>24</a:t>
            </a:r>
          </a:p>
        </p:txBody>
      </p:sp>
      <p:sp>
        <p:nvSpPr>
          <p:cNvPr id="4" name="MuseumsQuartier, Vienna">
            <a:extLst xmlns:a="http://schemas.openxmlformats.org/drawingml/2006/main">
              <a:ext uri="{FF2B5EF4-FFF2-40B4-BE49-F238E27FC236}">
                <a16:creationId xmlns:a16="http://schemas.microsoft.com/office/drawing/2014/main" id="{706BE0DF-892D-4483-94B8-0CDD1E6D6472}"/>
              </a:ext>
            </a:extLst>
          </p:cNvPr>
          <p:cNvSpPr>
            <a:spLocks xmlns:a="http://schemas.openxmlformats.org/drawingml/2006/main" noGrp="1"/>
          </p:cNvSpPr>
          <p:nvPr/>
        </p:nvSpPr>
        <p:spPr>
          <a:xfrm xmlns:a="http://schemas.openxmlformats.org/drawingml/2006/main">
            <a:off x="685800" y="2362200"/>
            <a:ext cx="64770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875" b="1">
                <a:solidFill>
                  <a:srgbClr val="BE573C"/>
                </a:solidFill>
                <a:latin typeface="Helvetica Neue"/>
                <a:ea typeface="Helvetica Neue"/>
                <a:cs typeface="Helvetica Neue"/>
              </a:defRPr>
            </a:pPr>
            <a:r>
              <a:rPr sz="1875" b="1">
                <a:solidFill>
                  <a:srgbClr val="BE573C"/>
                </a:solidFill>
                <a:latin typeface="Helvetica Neue"/>
                <a:ea typeface="Helvetica Neue"/>
                <a:cs typeface="Helvetica Neue"/>
              </a:rPr>
              <a:t>MuseumsQuartier, Vienna</a:t>
            </a:r>
          </a:p>
        </p:txBody>
      </p:sp>
      <p:sp>
        <p:nvSpPr>
          <p:cNvPr id="5" name="61 cultural institutions and over 5 million v">
            <a:extLst xmlns:a="http://schemas.openxmlformats.org/drawingml/2006/main">
              <a:ext uri="{FF2B5EF4-FFF2-40B4-BE49-F238E27FC236}">
                <a16:creationId xmlns:a16="http://schemas.microsoft.com/office/drawing/2014/main" id="{4FC28F8D-945C-446D-9101-FAE3BCF932E6}"/>
              </a:ext>
            </a:extLst>
          </p:cNvPr>
          <p:cNvSpPr>
            <a:spLocks xmlns:a="http://schemas.openxmlformats.org/drawingml/2006/main" noGrp="1"/>
          </p:cNvSpPr>
          <p:nvPr/>
        </p:nvSpPr>
        <p:spPr>
          <a:xfrm xmlns:a="http://schemas.openxmlformats.org/drawingml/2006/main">
            <a:off x="685800" y="2838450"/>
            <a:ext cx="6477000" cy="2095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250" b="0">
                <a:solidFill>
                  <a:srgbClr val="173D35"/>
                </a:solidFill>
                <a:latin typeface="Helvetica Neue"/>
                <a:ea typeface="Helvetica Neue"/>
                <a:cs typeface="Helvetica Neue"/>
              </a:defRPr>
            </a:pPr>
            <a:r>
              <a:rPr sz="2250" b="0">
                <a:solidFill>
                  <a:srgbClr val="173D35"/>
                </a:solidFill>
                <a:latin typeface="Helvetica Neue"/>
                <a:ea typeface="Helvetica Neue"/>
                <a:cs typeface="Helvetica Neue"/>
              </a:rPr>
              <a:t>61 cultural institutions and over 5 million visitors in current operator materials.</a:t>
            </a:r>
          </a:p>
          <a:p xmlns:a="http://schemas.openxmlformats.org/drawingml/2006/main">
            <a:r>
              <a:t/>
            </a:r>
          </a:p>
          <a:p xmlns:a="http://schemas.openxmlformats.org/drawingml/2006/main">
            <a:pPr>
              <a:buNone/>
              <a:defRPr sz="2250" b="0">
                <a:solidFill>
                  <a:srgbClr val="173D35"/>
                </a:solidFill>
                <a:latin typeface="Helvetica Neue"/>
                <a:ea typeface="Helvetica Neue"/>
                <a:cs typeface="Helvetica Neue"/>
              </a:defRPr>
            </a:pPr>
            <a:r>
              <a:rPr sz="2250" b="0">
                <a:solidFill>
                  <a:srgbClr val="173D35"/>
                </a:solidFill>
                <a:latin typeface="Helvetica Neue"/>
                <a:ea typeface="Helvetica Neue"/>
                <a:cs typeface="Helvetica Neue"/>
              </a:rPr>
              <a:t>The federal portal lists €3.963m budgeted operating support. The portal does not specify a fiscal year for that amount.</a:t>
            </a:r>
          </a:p>
        </p:txBody>
      </p:sp>
      <p:sp>
        <p:nvSpPr>
          <p:cNvPr id="6" name="Forest Park, St. Louis">
            <a:extLst xmlns:a="http://schemas.openxmlformats.org/drawingml/2006/main">
              <a:ext uri="{FF2B5EF4-FFF2-40B4-BE49-F238E27FC236}">
                <a16:creationId xmlns:a16="http://schemas.microsoft.com/office/drawing/2014/main" id="{D4BC62AD-3F07-4C9B-8776-5B7683A2487E}"/>
              </a:ext>
            </a:extLst>
          </p:cNvPr>
          <p:cNvSpPr>
            <a:spLocks xmlns:a="http://schemas.openxmlformats.org/drawingml/2006/main" noGrp="1"/>
          </p:cNvSpPr>
          <p:nvPr/>
        </p:nvSpPr>
        <p:spPr>
          <a:xfrm xmlns:a="http://schemas.openxmlformats.org/drawingml/2006/main">
            <a:off x="8096250" y="2362200"/>
            <a:ext cx="6334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875" b="1">
                <a:solidFill>
                  <a:srgbClr val="BE573C"/>
                </a:solidFill>
                <a:latin typeface="Helvetica Neue"/>
                <a:ea typeface="Helvetica Neue"/>
                <a:cs typeface="Helvetica Neue"/>
              </a:defRPr>
            </a:pPr>
            <a:r>
              <a:rPr sz="1875" b="1">
                <a:solidFill>
                  <a:srgbClr val="BE573C"/>
                </a:solidFill>
                <a:latin typeface="Helvetica Neue"/>
                <a:ea typeface="Helvetica Neue"/>
                <a:cs typeface="Helvetica Neue"/>
              </a:rPr>
              <a:t>Forest Park, St. Louis</a:t>
            </a:r>
          </a:p>
        </p:txBody>
      </p:sp>
      <p:sp>
        <p:nvSpPr>
          <p:cNvPr id="7" name="15.5 million annual visits in the 2024 partne">
            <a:extLst xmlns:a="http://schemas.openxmlformats.org/drawingml/2006/main">
              <a:ext uri="{FF2B5EF4-FFF2-40B4-BE49-F238E27FC236}">
                <a16:creationId xmlns:a16="http://schemas.microsoft.com/office/drawing/2014/main" id="{C9D35A6C-D6CC-42AE-A7DD-896F3A33BACA}"/>
              </a:ext>
            </a:extLst>
          </p:cNvPr>
          <p:cNvSpPr>
            <a:spLocks xmlns:a="http://schemas.openxmlformats.org/drawingml/2006/main" noGrp="1"/>
          </p:cNvSpPr>
          <p:nvPr/>
        </p:nvSpPr>
        <p:spPr>
          <a:xfrm xmlns:a="http://schemas.openxmlformats.org/drawingml/2006/main">
            <a:off x="8096250" y="2838450"/>
            <a:ext cx="6334125" cy="2095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250" b="0">
                <a:solidFill>
                  <a:srgbClr val="173D35"/>
                </a:solidFill>
                <a:latin typeface="Helvetica Neue"/>
                <a:ea typeface="Helvetica Neue"/>
                <a:cs typeface="Helvetica Neue"/>
              </a:defRPr>
            </a:pPr>
            <a:r>
              <a:rPr sz="2250" b="0">
                <a:solidFill>
                  <a:srgbClr val="173D35"/>
                </a:solidFill>
                <a:latin typeface="Helvetica Neue"/>
                <a:ea typeface="Helvetica Neue"/>
                <a:cs typeface="Helvetica Neue"/>
              </a:rPr>
              <a:t>15.5 million annual visits in the 2024 partnership announcement.</a:t>
            </a:r>
          </a:p>
          <a:p xmlns:a="http://schemas.openxmlformats.org/drawingml/2006/main">
            <a:r>
              <a:t/>
            </a:r>
          </a:p>
          <a:p xmlns:a="http://schemas.openxmlformats.org/drawingml/2006/main">
            <a:pPr>
              <a:buNone/>
              <a:defRPr sz="2250" b="0">
                <a:solidFill>
                  <a:srgbClr val="173D35"/>
                </a:solidFill>
                <a:latin typeface="Helvetica Neue"/>
                <a:ea typeface="Helvetica Neue"/>
                <a:cs typeface="Helvetica Neue"/>
              </a:defRPr>
            </a:pPr>
            <a:r>
              <a:rPr sz="2250" b="0">
                <a:solidFill>
                  <a:srgbClr val="173D35"/>
                </a:solidFill>
                <a:latin typeface="Helvetica Neue"/>
                <a:ea typeface="Helvetica Neue"/>
                <a:cs typeface="Helvetica Neue"/>
              </a:rPr>
              <a:t>The US$100m Imagine the Glade campaign had secured over 60% at its February 2025 announcement. This is a capital campaign.</a:t>
            </a:r>
          </a:p>
        </p:txBody>
      </p:sp>
      <p:sp>
        <p:nvSpPr>
          <p:cNvPr id="8" name="Fed Square reports +16% booked events after i">
            <a:extLst xmlns:a="http://schemas.openxmlformats.org/drawingml/2006/main">
              <a:ext uri="{FF2B5EF4-FFF2-40B4-BE49-F238E27FC236}">
                <a16:creationId xmlns:a16="http://schemas.microsoft.com/office/drawing/2014/main" id="{8552CC42-DB0A-4238-BA71-CF161FD3B48C}"/>
              </a:ext>
            </a:extLst>
          </p:cNvPr>
          <p:cNvSpPr>
            <a:spLocks xmlns:a="http://schemas.openxmlformats.org/drawingml/2006/main" noGrp="1"/>
          </p:cNvSpPr>
          <p:nvPr/>
        </p:nvSpPr>
        <p:spPr>
          <a:xfrm xmlns:a="http://schemas.openxmlformats.org/drawingml/2006/main">
            <a:off x="685800" y="6276975"/>
            <a:ext cx="13620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150" b="1">
                <a:solidFill>
                  <a:srgbClr val="173D35"/>
                </a:solidFill>
                <a:latin typeface="Helvetica Neue"/>
                <a:ea typeface="Helvetica Neue"/>
                <a:cs typeface="Helvetica Neue"/>
              </a:defRPr>
            </a:pPr>
            <a:r>
              <a:rPr sz="3150" b="1">
                <a:solidFill>
                  <a:srgbClr val="173D35"/>
                </a:solidFill>
                <a:latin typeface="Helvetica Neue"/>
                <a:ea typeface="Helvetica Neue"/>
                <a:cs typeface="Helvetica Neue"/>
              </a:rPr>
              <a:t>Fed Square reports +16% booked events after its B2B strategy</a:t>
            </a:r>
          </a:p>
        </p:txBody>
      </p:sp>
      <p:sp>
        <p:nvSpPr>
          <p:cNvPr id="9" name="It also reports five multi-venue bookings in ">
            <a:extLst xmlns:a="http://schemas.openxmlformats.org/drawingml/2006/main">
              <a:ext uri="{FF2B5EF4-FFF2-40B4-BE49-F238E27FC236}">
                <a16:creationId xmlns:a16="http://schemas.microsoft.com/office/drawing/2014/main" id="{B060BB08-141A-4ABC-805D-8239C8D3CF22}"/>
              </a:ext>
            </a:extLst>
          </p:cNvPr>
          <p:cNvSpPr>
            <a:spLocks xmlns:a="http://schemas.openxmlformats.org/drawingml/2006/main" noGrp="1"/>
          </p:cNvSpPr>
          <p:nvPr/>
        </p:nvSpPr>
        <p:spPr>
          <a:xfrm xmlns:a="http://schemas.openxmlformats.org/drawingml/2006/main">
            <a:off x="685800" y="7343775"/>
            <a:ext cx="13620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025" b="0">
                <a:solidFill>
                  <a:srgbClr val="173D35"/>
                </a:solidFill>
                <a:latin typeface="Helvetica Neue"/>
                <a:ea typeface="Helvetica Neue"/>
                <a:cs typeface="Helvetica Neue"/>
              </a:defRPr>
            </a:pPr>
            <a:r>
              <a:rPr sz="2025" b="0">
                <a:solidFill>
                  <a:srgbClr val="173D35"/>
                </a:solidFill>
                <a:latin typeface="Helvetica Neue"/>
                <a:ea typeface="Helvetica Neue"/>
                <a:cs typeface="Helvetica Neue"/>
              </a:rPr>
              <a:t>It also reports five multi-venue bookings in 2024–25, a concrete example of institutions selling together.</a:t>
            </a:r>
          </a:p>
        </p:txBody>
      </p:sp>
      <p:sp>
        <p:nvSpPr>
          <p:cNvPr id="10" name="Operator-reported scale and outcomes. Campaig">
            <a:extLst xmlns:a="http://schemas.openxmlformats.org/drawingml/2006/main">
              <a:ext uri="{FF2B5EF4-FFF2-40B4-BE49-F238E27FC236}">
                <a16:creationId xmlns:a16="http://schemas.microsoft.com/office/drawing/2014/main" id="{0313D7CB-1ABF-491C-98F5-00E6B4A5CCEE}"/>
              </a:ext>
            </a:extLst>
          </p:cNvPr>
          <p:cNvSpPr>
            <a:spLocks xmlns:a="http://schemas.openxmlformats.org/drawingml/2006/main" noGrp="1"/>
          </p:cNvSpPr>
          <p:nvPr/>
        </p:nvSpPr>
        <p:spPr>
          <a:xfrm xmlns:a="http://schemas.openxmlformats.org/drawingml/2006/main">
            <a:off x="685800" y="8077200"/>
            <a:ext cx="130968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200" b="0">
                <a:solidFill>
                  <a:srgbClr val="61716B"/>
                </a:solidFill>
                <a:latin typeface="Helvetica Neue"/>
                <a:ea typeface="Helvetica Neue"/>
                <a:cs typeface="Helvetica Neue"/>
              </a:defRPr>
            </a:pPr>
            <a:r>
              <a:rPr sz="1200" b="0">
                <a:solidFill>
                  <a:srgbClr val="61716B"/>
                </a:solidFill>
                <a:latin typeface="Helvetica Neue"/>
                <a:ea typeface="Helvetica Neue"/>
                <a:cs typeface="Helvetica Neue"/>
              </a:rPr>
              <a:t>Operator-reported scale and outcomes. Campaign funds and recurring operating income serve different purposes.</a:t>
            </a:r>
          </a:p>
        </p:txBody>
      </p:sp>
    </p:spTree>
    <p:extLst>
      <p:ext uri="{BB962C8B-B14F-4D97-AF65-F5344CB8AC3E}">
        <p14:creationId xmlns:p14="http://schemas.microsoft.com/office/powerpoint/2010/main" val="135233407"/>
      </p:ext>
    </p:extLst>
  </p:cSld>
</p:sld>
</file>

<file path=ppt/slides/slide25.xml><?xml version="1.0" encoding="utf-8"?>
<p:sld xmlns:p="http://schemas.openxmlformats.org/presentationml/2006/main">
  <p:cSld>
    <p:bg>
      <p:bgPr>
        <a:solidFill xmlns:a="http://schemas.openxmlformats.org/drawingml/2006/main">
          <a:srgbClr val="F5F3ED"/>
        </a:solidFill>
      </p:bgPr>
    </p:bg>
    <p:spTree>
      <p:nvGrpSpPr>
        <p:cNvPr id="1" name=""/>
        <p:cNvGrpSpPr/>
        <p:nvPr/>
      </p:nvGrpSpPr>
      <p:grpSpPr>
        <a:xfrm xmlns:a="http://schemas.openxmlformats.org/drawingml/2006/main"/>
      </p:grpSpPr>
      <p:sp>
        <p:nvSpPr>
          <p:cNvPr id="6" name="GOVERNANCE BENCHMARKING">
            <a:extLst xmlns:a="http://schemas.openxmlformats.org/drawingml/2006/main">
              <a:ext uri="{FF2B5EF4-FFF2-40B4-BE49-F238E27FC236}">
                <a16:creationId xmlns:a16="http://schemas.microsoft.com/office/drawing/2014/main" id="{C7BD9395-927E-4674-B074-5549617844B6}"/>
              </a:ext>
            </a:extLst>
          </p:cNvPr>
          <p:cNvSpPr>
            <a:spLocks xmlns:a="http://schemas.openxmlformats.org/drawingml/2006/main" noGrp="1"/>
          </p:cNvSpPr>
          <p:nvPr/>
        </p:nvSpPr>
        <p:spPr>
          <a:xfrm xmlns:a="http://schemas.openxmlformats.org/drawingml/2006/main">
            <a:off x="685800" y="400050"/>
            <a:ext cx="13335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50" b="1">
                <a:solidFill>
                  <a:srgbClr val="61716B"/>
                </a:solidFill>
                <a:latin typeface="Helvetica Neue"/>
                <a:ea typeface="Helvetica Neue"/>
                <a:cs typeface="Helvetica Neue"/>
              </a:defRPr>
            </a:pPr>
            <a:r>
              <a:rPr sz="1350" b="1">
                <a:solidFill>
                  <a:srgbClr val="61716B"/>
                </a:solidFill>
                <a:latin typeface="Helvetica Neue"/>
                <a:ea typeface="Helvetica Neue"/>
                <a:cs typeface="Helvetica Neue"/>
              </a:rPr>
              <a:t>GOVERNANCE BENCHMARKING</a:t>
            </a:r>
          </a:p>
        </p:txBody>
      </p:sp>
      <p:sp>
        <p:nvSpPr>
          <p:cNvPr id="2" name="Lincoln Park and Forest Park are the closest ">
            <a:extLst xmlns:a="http://schemas.openxmlformats.org/drawingml/2006/main">
              <a:ext uri="{FF2B5EF4-FFF2-40B4-BE49-F238E27FC236}">
                <a16:creationId xmlns:a16="http://schemas.microsoft.com/office/drawing/2014/main" id="{6D735797-3C4B-4292-98D8-0F1C4A1DD2E2}"/>
              </a:ext>
            </a:extLst>
          </p:cNvPr>
          <p:cNvSpPr>
            <a:spLocks xmlns:a="http://schemas.openxmlformats.org/drawingml/2006/main" noGrp="1"/>
          </p:cNvSpPr>
          <p:nvPr/>
        </p:nvSpPr>
        <p:spPr>
          <a:xfrm xmlns:a="http://schemas.openxmlformats.org/drawingml/2006/main">
            <a:off x="685800" y="914400"/>
            <a:ext cx="13868400"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900" b="1">
                <a:solidFill>
                  <a:srgbClr val="173D35"/>
                </a:solidFill>
                <a:latin typeface="Helvetica Neue"/>
                <a:ea typeface="Helvetica Neue"/>
                <a:cs typeface="Helvetica Neue"/>
              </a:defRPr>
            </a:pPr>
            <a:r>
              <a:rPr sz="3900" b="1">
                <a:solidFill>
                  <a:srgbClr val="173D35"/>
                </a:solidFill>
                <a:latin typeface="Helvetica Neue"/>
                <a:ea typeface="Helvetica Neue"/>
                <a:cs typeface="Helvetica Neue"/>
              </a:rPr>
              <a:t>Lincoln Park and Forest Park are the closest park comparisons</a:t>
            </a:r>
          </a:p>
        </p:txBody>
      </p:sp>
      <p:sp>
        <p:nvSpPr>
          <p:cNvPr id="3" name="18">
            <a:extLst xmlns:a="http://schemas.openxmlformats.org/drawingml/2006/main">
              <a:ext uri="{FF2B5EF4-FFF2-40B4-BE49-F238E27FC236}">
                <a16:creationId xmlns:a16="http://schemas.microsoft.com/office/drawing/2014/main" id="{3910FEEC-1D20-4B68-ABA4-25A792874951}"/>
              </a:ext>
            </a:extLst>
          </p:cNvPr>
          <p:cNvSpPr>
            <a:spLocks xmlns:a="http://schemas.openxmlformats.org/drawingml/2006/main" noGrp="1"/>
          </p:cNvSpPr>
          <p:nvPr/>
        </p:nvSpPr>
        <p:spPr>
          <a:xfrm xmlns:a="http://schemas.openxmlformats.org/drawingml/2006/main">
            <a:off x="14097000" y="8105775"/>
            <a:ext cx="457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275" b="0">
                <a:solidFill>
                  <a:srgbClr val="61716B"/>
                </a:solidFill>
                <a:latin typeface="Helvetica Neue"/>
                <a:ea typeface="Helvetica Neue"/>
                <a:cs typeface="Helvetica Neue"/>
              </a:defRPr>
            </a:pPr>
            <a:r>
              <a:rPr sz="1275" b="0">
                <a:solidFill>
                  <a:srgbClr val="61716B"/>
                </a:solidFill>
                <a:latin typeface="Helvetica Neue"/>
                <a:ea typeface="Helvetica Neue"/>
                <a:cs typeface="Helvetica Neue"/>
              </a:rPr>
              <a:t>25</a:t>
            </a:r>
          </a:p>
        </p:txBody>
      </p:sp>
      <p:graphicFrame>
        <p:nvGraphicFramePr>
          <p:cNvPr id="9" name="">
            <a:extLst xmlns:a="http://schemas.openxmlformats.org/drawingml/2006/main">
              <a:ext uri="{FF2B5EF4-FFF2-40B4-BE49-F238E27FC236}">
                <a16:creationId xmlns:a16="http://schemas.microsoft.com/office/drawing/2014/main" id="{93ECB90D-1830-427D-951C-EFAADB3DE233}"/>
              </a:ext>
            </a:extLst>
          </p:cNvPr>
          <p:cNvGraphicFramePr/>
          <p:nvPr/>
        </p:nvGraphicFramePr>
        <p:xfrm>
          <a:off xmlns:a="http://schemas.openxmlformats.org/drawingml/2006/main" x="685800" y="2266950"/>
          <a:ext xmlns:a="http://schemas.openxmlformats.org/drawingml/2006/main" cx="13868400" cy="5381625"/>
        </p:xfrm>
        <a:graphic xmlns:a="http://schemas.openxmlformats.org/drawingml/2006/main">
          <a:graphicData uri="http://schemas.openxmlformats.org/drawingml/2006/table">
            <a:tbl>
              <a:tblPr/>
              <a:tblGrid>
                <a:gridCol w="3781425"/>
                <a:gridCol w="5667375"/>
                <a:gridCol w="4419600"/>
              </a:tblGrid>
              <a:tr h="768804">
                <a:tc>
                  <a:txBody>
                    <a:bodyPr/>
                    <a:lstStyle/>
                    <a:p>
                      <a:r>
                        <a:rPr sz="1725" b="1">
                          <a:solidFill>
                            <a:srgbClr val="FFFFFF"/>
                          </a:solidFill>
                          <a:latin typeface="Helvetica Neue"/>
                          <a:ea typeface="Helvetica Neue"/>
                          <a:cs typeface="Helvetica Neue"/>
                        </a:rPr>
                        <a:t>Place and country</a:t>
                      </a:r>
                    </a:p>
                  </a:txBody>
                  <a:tcPr marL="171450" marR="133350" marT="114300" marB="95250" anchor="ctr">
                    <a:solidFill>
                      <a:srgbClr val="173D35"/>
                    </a:solidFill>
                  </a:tcPr>
                </a:tc>
                <a:tc>
                  <a:txBody>
                    <a:bodyPr/>
                    <a:lstStyle/>
                    <a:p>
                      <a:r>
                        <a:rPr sz="1725" b="1">
                          <a:solidFill>
                            <a:srgbClr val="FFFFFF"/>
                          </a:solidFill>
                          <a:latin typeface="Helvetica Neue"/>
                          <a:ea typeface="Helvetica Neue"/>
                          <a:cs typeface="Helvetica Neue"/>
                        </a:rPr>
                        <a:t>Public authority and institutions</a:t>
                      </a:r>
                    </a:p>
                  </a:txBody>
                  <a:tcPr marL="171450" marR="133350" marT="114300" marB="95250" anchor="ctr">
                    <a:solidFill>
                      <a:srgbClr val="173D35"/>
                    </a:solidFill>
                  </a:tcPr>
                </a:tc>
                <a:tc>
                  <a:txBody>
                    <a:bodyPr/>
                    <a:lstStyle/>
                    <a:p>
                      <a:r>
                        <a:rPr sz="1725" b="1">
                          <a:solidFill>
                            <a:srgbClr val="FFFFFF"/>
                          </a:solidFill>
                          <a:latin typeface="Helvetica Neue"/>
                          <a:ea typeface="Helvetica Neue"/>
                          <a:cs typeface="Helvetica Neue"/>
                        </a:rPr>
                        <a:t>Fit with Balboa Park</a:t>
                      </a:r>
                    </a:p>
                  </a:txBody>
                  <a:tcPr marL="171450" marR="133350" marT="114300" marB="95250" anchor="ctr">
                    <a:solidFill>
                      <a:srgbClr val="173D35"/>
                    </a:solidFill>
                  </a:tcPr>
                </a:tc>
              </a:tr>
              <a:tr h="768804">
                <a:tc>
                  <a:txBody>
                    <a:bodyPr/>
                    <a:lstStyle/>
                    <a:p>
                      <a:r>
                        <a:rPr sz="1725">
                          <a:solidFill>
                            <a:srgbClr val="173D35"/>
                          </a:solidFill>
                          <a:latin typeface="Helvetica Neue"/>
                          <a:ea typeface="Helvetica Neue"/>
                          <a:cs typeface="Helvetica Neue"/>
                        </a:rPr>
                        <a:t>Lincoln Park · Chicago, USA</a:t>
                      </a:r>
                    </a:p>
                  </a:txBody>
                  <a:tcPr marL="171450" marR="133350" marT="114300" marB="95250" anchor="ctr">
                    <a:solidFill>
                      <a:srgbClr val="FFFFFF"/>
                    </a:solidFill>
                  </a:tcPr>
                </a:tc>
                <a:tc>
                  <a:txBody>
                    <a:bodyPr/>
                    <a:lstStyle/>
                    <a:p>
                      <a:r>
                        <a:rPr sz="1725">
                          <a:solidFill>
                            <a:srgbClr val="173D35"/>
                          </a:solidFill>
                          <a:latin typeface="Helvetica Neue"/>
                          <a:ea typeface="Helvetica Neue"/>
                          <a:cs typeface="Helvetica Neue"/>
                        </a:rPr>
                        <a:t>Park District + conservancy with defined site roles + separately operated zoo and museums</a:t>
                      </a:r>
                    </a:p>
                  </a:txBody>
                  <a:tcPr marL="171450" marR="133350" marT="114300" marB="95250" anchor="ctr">
                    <a:solidFill>
                      <a:srgbClr val="FFFFFF"/>
                    </a:solidFill>
                  </a:tcPr>
                </a:tc>
                <a:tc>
                  <a:txBody>
                    <a:bodyPr/>
                    <a:lstStyle/>
                    <a:p>
                      <a:r>
                        <a:rPr sz="1725">
                          <a:solidFill>
                            <a:srgbClr val="173D35"/>
                          </a:solidFill>
                          <a:latin typeface="Helvetica Neue"/>
                          <a:ea typeface="Helvetica Neue"/>
                          <a:cs typeface="Helvetica Neue"/>
                        </a:rPr>
                        <a:t>Close fit in scale and institutional mix. Public authority is a park district.</a:t>
                      </a:r>
                    </a:p>
                  </a:txBody>
                  <a:tcPr marL="171450" marR="133350" marT="114300" marB="95250" anchor="ctr">
                    <a:solidFill>
                      <a:srgbClr val="FFFFFF"/>
                    </a:solidFill>
                  </a:tcPr>
                </a:tc>
              </a:tr>
              <a:tr h="768804">
                <a:tc>
                  <a:txBody>
                    <a:bodyPr/>
                    <a:lstStyle/>
                    <a:p>
                      <a:r>
                        <a:rPr sz="1725">
                          <a:solidFill>
                            <a:srgbClr val="173D35"/>
                          </a:solidFill>
                          <a:latin typeface="Helvetica Neue"/>
                          <a:ea typeface="Helvetica Neue"/>
                          <a:cs typeface="Helvetica Neue"/>
                        </a:rPr>
                        <a:t>Forest Park · St. Louis, USA</a:t>
                      </a:r>
                    </a:p>
                  </a:txBody>
                  <a:tcPr marL="171450" marR="133350" marT="114300" marB="95250" anchor="ctr">
                    <a:solidFill>
                      <a:srgbClr val="F5F3ED"/>
                    </a:solidFill>
                  </a:tcPr>
                </a:tc>
                <a:tc>
                  <a:txBody>
                    <a:bodyPr/>
                    <a:lstStyle/>
                    <a:p>
                      <a:r>
                        <a:rPr sz="1725">
                          <a:solidFill>
                            <a:srgbClr val="173D35"/>
                          </a:solidFill>
                          <a:latin typeface="Helvetica Neue"/>
                          <a:ea typeface="Helvetica Neue"/>
                          <a:cs typeface="Helvetica Neue"/>
                        </a:rPr>
                        <a:t>Municipal park + separate conservancy + museums, zoo and other institutions</a:t>
                      </a:r>
                    </a:p>
                  </a:txBody>
                  <a:tcPr marL="171450" marR="133350" marT="114300" marB="95250" anchor="ctr">
                    <a:solidFill>
                      <a:srgbClr val="F5F3ED"/>
                    </a:solidFill>
                  </a:tcPr>
                </a:tc>
                <a:tc>
                  <a:txBody>
                    <a:bodyPr/>
                    <a:lstStyle/>
                    <a:p>
                      <a:r>
                        <a:rPr sz="1725">
                          <a:solidFill>
                            <a:srgbClr val="173D35"/>
                          </a:solidFill>
                          <a:latin typeface="Helvetica Neue"/>
                          <a:ea typeface="Helvetica Neue"/>
                          <a:cs typeface="Helvetica Neue"/>
                        </a:rPr>
                        <a:t>Close fit. City and institutions retain booking responsibilities.</a:t>
                      </a:r>
                    </a:p>
                  </a:txBody>
                  <a:tcPr marL="171450" marR="133350" marT="114300" marB="95250" anchor="ctr">
                    <a:solidFill>
                      <a:srgbClr val="F5F3ED"/>
                    </a:solidFill>
                  </a:tcPr>
                </a:tc>
              </a:tr>
              <a:tr h="768804">
                <a:tc>
                  <a:txBody>
                    <a:bodyPr/>
                    <a:lstStyle/>
                    <a:p>
                      <a:r>
                        <a:rPr sz="1725">
                          <a:solidFill>
                            <a:srgbClr val="173D35"/>
                          </a:solidFill>
                          <a:latin typeface="Helvetica Neue"/>
                          <a:ea typeface="Helvetica Neue"/>
                          <a:cs typeface="Helvetica Neue"/>
                        </a:rPr>
                        <a:t>Lincoln Center · New York, USA</a:t>
                      </a:r>
                    </a:p>
                  </a:txBody>
                  <a:tcPr marL="171450" marR="133350" marT="114300" marB="95250" anchor="ctr">
                    <a:solidFill>
                      <a:srgbClr val="FFFFFF"/>
                    </a:solidFill>
                  </a:tcPr>
                </a:tc>
                <a:tc>
                  <a:txBody>
                    <a:bodyPr/>
                    <a:lstStyle/>
                    <a:p>
                      <a:r>
                        <a:rPr sz="1725">
                          <a:solidFill>
                            <a:srgbClr val="173D35"/>
                          </a:solidFill>
                          <a:latin typeface="Helvetica Neue"/>
                          <a:ea typeface="Helvetica Neue"/>
                          <a:cs typeface="Helvetica Neue"/>
                        </a:rPr>
                        <a:t>Arts campus with resident organizations and a common-service nonprofit</a:t>
                      </a:r>
                    </a:p>
                  </a:txBody>
                  <a:tcPr marL="171450" marR="133350" marT="114300" marB="95250" anchor="ctr">
                    <a:solidFill>
                      <a:srgbClr val="FFFFFF"/>
                    </a:solidFill>
                  </a:tcPr>
                </a:tc>
                <a:tc>
                  <a:txBody>
                    <a:bodyPr/>
                    <a:lstStyle/>
                    <a:p>
                      <a:r>
                        <a:rPr sz="1725">
                          <a:solidFill>
                            <a:srgbClr val="173D35"/>
                          </a:solidFill>
                          <a:latin typeface="Helvetica Neue"/>
                          <a:ea typeface="Helvetica Neue"/>
                          <a:cs typeface="Helvetica Neue"/>
                        </a:rPr>
                        <a:t>Useful for shared services. Much smaller and less park-like.</a:t>
                      </a:r>
                    </a:p>
                  </a:txBody>
                  <a:tcPr marL="171450" marR="133350" marT="114300" marB="95250" anchor="ctr">
                    <a:solidFill>
                      <a:srgbClr val="FFFFFF"/>
                    </a:solidFill>
                  </a:tcPr>
                </a:tc>
              </a:tr>
              <a:tr h="768804">
                <a:tc>
                  <a:txBody>
                    <a:bodyPr/>
                    <a:lstStyle/>
                    <a:p>
                      <a:r>
                        <a:rPr sz="1725">
                          <a:solidFill>
                            <a:srgbClr val="173D35"/>
                          </a:solidFill>
                          <a:latin typeface="Helvetica Neue"/>
                          <a:ea typeface="Helvetica Neue"/>
                          <a:cs typeface="Helvetica Neue"/>
                        </a:rPr>
                        <a:t>MuseumsQuartier · Vienna, Austria</a:t>
                      </a:r>
                    </a:p>
                  </a:txBody>
                  <a:tcPr marL="171450" marR="133350" marT="114300" marB="95250" anchor="ctr">
                    <a:solidFill>
                      <a:srgbClr val="F5F3ED"/>
                    </a:solidFill>
                  </a:tcPr>
                </a:tc>
                <a:tc>
                  <a:txBody>
                    <a:bodyPr/>
                    <a:lstStyle/>
                    <a:p>
                      <a:r>
                        <a:rPr sz="1725">
                          <a:solidFill>
                            <a:srgbClr val="173D35"/>
                          </a:solidFill>
                          <a:latin typeface="Helvetica Neue"/>
                          <a:ea typeface="Helvetica Neue"/>
                          <a:cs typeface="Helvetica Neue"/>
                        </a:rPr>
                        <a:t>Operator owned 75% by Austria and 25% by Vienna, with cultural institutions</a:t>
                      </a:r>
                    </a:p>
                  </a:txBody>
                  <a:tcPr marL="171450" marR="133350" marT="114300" marB="95250" anchor="ctr">
                    <a:solidFill>
                      <a:srgbClr val="F5F3ED"/>
                    </a:solidFill>
                  </a:tcPr>
                </a:tc>
                <a:tc>
                  <a:txBody>
                    <a:bodyPr/>
                    <a:lstStyle/>
                    <a:p>
                      <a:r>
                        <a:rPr sz="1725">
                          <a:solidFill>
                            <a:srgbClr val="173D35"/>
                          </a:solidFill>
                          <a:latin typeface="Helvetica Neue"/>
                          <a:ea typeface="Helvetica Neue"/>
                          <a:cs typeface="Helvetica Neue"/>
                        </a:rPr>
                        <a:t>City participation and shared spaces. More centralized property authority.</a:t>
                      </a:r>
                    </a:p>
                  </a:txBody>
                  <a:tcPr marL="171450" marR="133350" marT="114300" marB="95250" anchor="ctr">
                    <a:solidFill>
                      <a:srgbClr val="F5F3ED"/>
                    </a:solidFill>
                  </a:tcPr>
                </a:tc>
              </a:tr>
              <a:tr h="768804">
                <a:tc>
                  <a:txBody>
                    <a:bodyPr/>
                    <a:lstStyle/>
                    <a:p>
                      <a:r>
                        <a:rPr sz="1725">
                          <a:solidFill>
                            <a:srgbClr val="173D35"/>
                          </a:solidFill>
                          <a:latin typeface="Helvetica Neue"/>
                          <a:ea typeface="Helvetica Neue"/>
                          <a:cs typeface="Helvetica Neue"/>
                        </a:rPr>
                        <a:t>Fed Square · Melbourne, Australia</a:t>
                      </a:r>
                    </a:p>
                  </a:txBody>
                  <a:tcPr marL="171450" marR="133350" marT="114300" marB="95250" anchor="ctr">
                    <a:solidFill>
                      <a:srgbClr val="FFFFFF"/>
                    </a:solidFill>
                  </a:tcPr>
                </a:tc>
                <a:tc>
                  <a:txBody>
                    <a:bodyPr/>
                    <a:lstStyle/>
                    <a:p>
                      <a:r>
                        <a:rPr sz="1725">
                          <a:solidFill>
                            <a:srgbClr val="173D35"/>
                          </a:solidFill>
                          <a:latin typeface="Helvetica Neue"/>
                          <a:ea typeface="Helvetica Neue"/>
                          <a:cs typeface="Helvetica Neue"/>
                        </a:rPr>
                        <a:t>State-established operator with cultural tenants and a civic square</a:t>
                      </a:r>
                    </a:p>
                  </a:txBody>
                  <a:tcPr marL="171450" marR="133350" marT="114300" marB="95250" anchor="ctr">
                    <a:solidFill>
                      <a:srgbClr val="FFFFFF"/>
                    </a:solidFill>
                  </a:tcPr>
                </a:tc>
                <a:tc>
                  <a:txBody>
                    <a:bodyPr/>
                    <a:lstStyle/>
                    <a:p>
                      <a:r>
                        <a:rPr sz="1725">
                          <a:solidFill>
                            <a:srgbClr val="173D35"/>
                          </a:solidFill>
                          <a:latin typeface="Helvetica Neue"/>
                          <a:ea typeface="Helvetica Neue"/>
                          <a:cs typeface="Helvetica Neue"/>
                        </a:rPr>
                        <a:t>Relevant event business. Different authority and compact footprint.</a:t>
                      </a:r>
                    </a:p>
                  </a:txBody>
                  <a:tcPr marL="171450" marR="133350" marT="114300" marB="95250" anchor="ctr">
                    <a:solidFill>
                      <a:srgbClr val="FFFFFF"/>
                    </a:solidFill>
                  </a:tcPr>
                </a:tc>
              </a:tr>
              <a:tr h="768804">
                <a:tc>
                  <a:txBody>
                    <a:bodyPr/>
                    <a:lstStyle/>
                    <a:p>
                      <a:r>
                        <a:rPr sz="1725">
                          <a:solidFill>
                            <a:srgbClr val="173D35"/>
                          </a:solidFill>
                          <a:latin typeface="Helvetica Neue"/>
                          <a:ea typeface="Helvetica Neue"/>
                          <a:cs typeface="Helvetica Neue"/>
                        </a:rPr>
                        <a:t>South Bank · London, UK</a:t>
                      </a:r>
                    </a:p>
                  </a:txBody>
                  <a:tcPr marL="171450" marR="133350" marT="114300" marB="95250" anchor="ctr">
                    <a:solidFill>
                      <a:srgbClr val="F5F3ED"/>
                    </a:solidFill>
                  </a:tcPr>
                </a:tc>
                <a:tc>
                  <a:txBody>
                    <a:bodyPr/>
                    <a:lstStyle/>
                    <a:p>
                      <a:r>
                        <a:rPr sz="1725">
                          <a:solidFill>
                            <a:srgbClr val="173D35"/>
                          </a:solidFill>
                          <a:latin typeface="Helvetica Neue"/>
                          <a:ea typeface="Helvetica Neue"/>
                          <a:cs typeface="Helvetica Neue"/>
                        </a:rPr>
                        <a:t>BID, local authorities, landowners and independently run cultural venues</a:t>
                      </a:r>
                    </a:p>
                  </a:txBody>
                  <a:tcPr marL="171450" marR="133350" marT="114300" marB="95250" anchor="ctr">
                    <a:solidFill>
                      <a:srgbClr val="F5F3ED"/>
                    </a:solidFill>
                  </a:tcPr>
                </a:tc>
                <a:tc>
                  <a:txBody>
                    <a:bodyPr/>
                    <a:lstStyle/>
                    <a:p>
                      <a:r>
                        <a:rPr sz="1725">
                          <a:solidFill>
                            <a:srgbClr val="173D35"/>
                          </a:solidFill>
                          <a:latin typeface="Helvetica Neue"/>
                          <a:ea typeface="Helvetica Neue"/>
                          <a:cs typeface="Helvetica Neue"/>
                        </a:rPr>
                        <a:t>Relevant coalition. A district rather than one municipal park.</a:t>
                      </a:r>
                    </a:p>
                  </a:txBody>
                  <a:tcPr marL="171450" marR="133350" marT="114300" marB="95250" anchor="ctr">
                    <a:solidFill>
                      <a:srgbClr val="F5F3ED"/>
                    </a:solidFill>
                  </a:tcPr>
                </a:tc>
              </a:tr>
            </a:tbl>
          </a:graphicData>
        </a:graphic>
      </p:graphicFrame>
      <p:sp>
        <p:nvSpPr>
          <p:cNvPr id="5" name="Comparative interpretation based on operator ">
            <a:extLst xmlns:a="http://schemas.openxmlformats.org/drawingml/2006/main">
              <a:ext uri="{FF2B5EF4-FFF2-40B4-BE49-F238E27FC236}">
                <a16:creationId xmlns:a16="http://schemas.microsoft.com/office/drawing/2014/main" id="{2DED51B1-E1D3-4A06-BB87-862CBEC8B9D1}"/>
              </a:ext>
            </a:extLst>
          </p:cNvPr>
          <p:cNvSpPr>
            <a:spLocks xmlns:a="http://schemas.openxmlformats.org/drawingml/2006/main" noGrp="1"/>
          </p:cNvSpPr>
          <p:nvPr/>
        </p:nvSpPr>
        <p:spPr>
          <a:xfrm xmlns:a="http://schemas.openxmlformats.org/drawingml/2006/main">
            <a:off x="685800" y="8077200"/>
            <a:ext cx="130968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200" b="0">
                <a:solidFill>
                  <a:srgbClr val="61716B"/>
                </a:solidFill>
                <a:latin typeface="Helvetica Neue"/>
                <a:ea typeface="Helvetica Neue"/>
                <a:cs typeface="Helvetica Neue"/>
              </a:defRPr>
            </a:pPr>
            <a:r>
              <a:rPr sz="1200" b="0">
                <a:solidFill>
                  <a:srgbClr val="61716B"/>
                </a:solidFill>
                <a:latin typeface="Helvetica Neue"/>
                <a:ea typeface="Helvetica Neue"/>
                <a:cs typeface="Helvetica Neue"/>
              </a:rPr>
              <a:t>Comparative interpretation based on operator sources. None duplicates Balboa’s full ownership, scale and institutional structure.</a:t>
            </a:r>
          </a:p>
        </p:txBody>
      </p:sp>
    </p:spTree>
    <p:extLst>
      <p:ext uri="{BB962C8B-B14F-4D97-AF65-F5344CB8AC3E}">
        <p14:creationId xmlns:p14="http://schemas.microsoft.com/office/powerpoint/2010/main" val="1042349772"/>
      </p:ext>
    </p:extLst>
  </p:cSld>
</p:sld>
</file>

<file path=ppt/slides/slide26.xml><?xml version="1.0" encoding="utf-8"?>
<p:sld xmlns:p="http://schemas.openxmlformats.org/presentationml/2006/main">
  <p:cSld>
    <p:bg>
      <p:bgPr>
        <a:solidFill xmlns:a="http://schemas.openxmlformats.org/drawingml/2006/main">
          <a:srgbClr val="F5F3ED"/>
        </a:solidFill>
      </p:bgPr>
    </p:bg>
    <p:spTree>
      <p:nvGrpSpPr>
        <p:cNvPr id="1" name=""/>
        <p:cNvGrpSpPr/>
        <p:nvPr/>
      </p:nvGrpSpPr>
      <p:grpSpPr>
        <a:xfrm xmlns:a="http://schemas.openxmlformats.org/drawingml/2006/main"/>
      </p:grpSpPr>
      <p:sp>
        <p:nvSpPr>
          <p:cNvPr id="7" name="SOFTWARE AND WORKFLOW BENCHMARKS">
            <a:extLst xmlns:a="http://schemas.openxmlformats.org/drawingml/2006/main">
              <a:ext uri="{FF2B5EF4-FFF2-40B4-BE49-F238E27FC236}">
                <a16:creationId xmlns:a16="http://schemas.microsoft.com/office/drawing/2014/main" id="{5E46790C-4A93-4F36-BA91-E1D13930A478}"/>
              </a:ext>
            </a:extLst>
          </p:cNvPr>
          <p:cNvSpPr>
            <a:spLocks xmlns:a="http://schemas.openxmlformats.org/drawingml/2006/main" noGrp="1"/>
          </p:cNvSpPr>
          <p:nvPr/>
        </p:nvSpPr>
        <p:spPr>
          <a:xfrm xmlns:a="http://schemas.openxmlformats.org/drawingml/2006/main">
            <a:off x="685800" y="400050"/>
            <a:ext cx="13335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50" b="1">
                <a:solidFill>
                  <a:srgbClr val="61716B"/>
                </a:solidFill>
                <a:latin typeface="Helvetica Neue"/>
                <a:ea typeface="Helvetica Neue"/>
                <a:cs typeface="Helvetica Neue"/>
              </a:defRPr>
            </a:pPr>
            <a:r>
              <a:rPr sz="1350" b="1">
                <a:solidFill>
                  <a:srgbClr val="61716B"/>
                </a:solidFill>
                <a:latin typeface="Helvetica Neue"/>
                <a:ea typeface="Helvetica Neue"/>
                <a:cs typeface="Helvetica Neue"/>
              </a:rPr>
              <a:t>SOFTWARE AND WORKFLOW BENCHMARKS</a:t>
            </a:r>
          </a:p>
        </p:txBody>
      </p:sp>
      <p:sp>
        <p:nvSpPr>
          <p:cNvPr id="2" name="Comparable calendar and event tools already e">
            <a:extLst xmlns:a="http://schemas.openxmlformats.org/drawingml/2006/main">
              <a:ext uri="{FF2B5EF4-FFF2-40B4-BE49-F238E27FC236}">
                <a16:creationId xmlns:a16="http://schemas.microsoft.com/office/drawing/2014/main" id="{86B58A0F-B74E-4145-8221-2D537C632DBA}"/>
              </a:ext>
            </a:extLst>
          </p:cNvPr>
          <p:cNvSpPr>
            <a:spLocks xmlns:a="http://schemas.openxmlformats.org/drawingml/2006/main" noGrp="1"/>
          </p:cNvSpPr>
          <p:nvPr/>
        </p:nvSpPr>
        <p:spPr>
          <a:xfrm xmlns:a="http://schemas.openxmlformats.org/drawingml/2006/main">
            <a:off x="685800" y="914400"/>
            <a:ext cx="13868400"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900" b="1">
                <a:solidFill>
                  <a:srgbClr val="173D35"/>
                </a:solidFill>
                <a:latin typeface="Helvetica Neue"/>
                <a:ea typeface="Helvetica Neue"/>
                <a:cs typeface="Helvetica Neue"/>
              </a:defRPr>
            </a:pPr>
            <a:r>
              <a:rPr sz="3900" b="1">
                <a:solidFill>
                  <a:srgbClr val="173D35"/>
                </a:solidFill>
                <a:latin typeface="Helvetica Neue"/>
                <a:ea typeface="Helvetica Neue"/>
                <a:cs typeface="Helvetica Neue"/>
              </a:rPr>
              <a:t>Comparable calendar and event tools already exist</a:t>
            </a:r>
          </a:p>
        </p:txBody>
      </p:sp>
      <p:sp>
        <p:nvSpPr>
          <p:cNvPr id="3" name="19">
            <a:extLst xmlns:a="http://schemas.openxmlformats.org/drawingml/2006/main">
              <a:ext uri="{FF2B5EF4-FFF2-40B4-BE49-F238E27FC236}">
                <a16:creationId xmlns:a16="http://schemas.microsoft.com/office/drawing/2014/main" id="{1D12B3DA-D6A0-4687-AC77-D2D3E92FD686}"/>
              </a:ext>
            </a:extLst>
          </p:cNvPr>
          <p:cNvSpPr>
            <a:spLocks xmlns:a="http://schemas.openxmlformats.org/drawingml/2006/main" noGrp="1"/>
          </p:cNvSpPr>
          <p:nvPr/>
        </p:nvSpPr>
        <p:spPr>
          <a:xfrm xmlns:a="http://schemas.openxmlformats.org/drawingml/2006/main">
            <a:off x="14097000" y="8105775"/>
            <a:ext cx="457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275" b="0">
                <a:solidFill>
                  <a:srgbClr val="61716B"/>
                </a:solidFill>
                <a:latin typeface="Helvetica Neue"/>
                <a:ea typeface="Helvetica Neue"/>
                <a:cs typeface="Helvetica Neue"/>
              </a:defRPr>
            </a:pPr>
            <a:r>
              <a:rPr sz="1275" b="0">
                <a:solidFill>
                  <a:srgbClr val="61716B"/>
                </a:solidFill>
                <a:latin typeface="Helvetica Neue"/>
                <a:ea typeface="Helvetica Neue"/>
                <a:cs typeface="Helvetica Neue"/>
              </a:rPr>
              <a:t>26</a:t>
            </a:r>
          </a:p>
        </p:txBody>
      </p:sp>
      <p:graphicFrame>
        <p:nvGraphicFramePr>
          <p:cNvPr id="10" name="">
            <a:extLst xmlns:a="http://schemas.openxmlformats.org/drawingml/2006/main">
              <a:ext uri="{FF2B5EF4-FFF2-40B4-BE49-F238E27FC236}">
                <a16:creationId xmlns:a16="http://schemas.microsoft.com/office/drawing/2014/main" id="{68A1074A-90F3-41E9-B53F-187E91C49F4D}"/>
              </a:ext>
            </a:extLst>
          </p:cNvPr>
          <p:cNvGraphicFramePr/>
          <p:nvPr/>
        </p:nvGraphicFramePr>
        <p:xfrm>
          <a:off xmlns:a="http://schemas.openxmlformats.org/drawingml/2006/main" x="685800" y="2276475"/>
          <a:ext xmlns:a="http://schemas.openxmlformats.org/drawingml/2006/main" cx="13868400" cy="4286250"/>
        </p:xfrm>
        <a:graphic xmlns:a="http://schemas.openxmlformats.org/drawingml/2006/main">
          <a:graphicData uri="http://schemas.openxmlformats.org/drawingml/2006/table">
            <a:tbl>
              <a:tblPr/>
              <a:tblGrid>
                <a:gridCol w="3619500"/>
                <a:gridCol w="5248275"/>
                <a:gridCol w="5000625"/>
              </a:tblGrid>
              <a:tr h="1071563">
                <a:tc>
                  <a:txBody>
                    <a:bodyPr/>
                    <a:lstStyle/>
                    <a:p>
                      <a:r>
                        <a:rPr sz="1875" b="1">
                          <a:solidFill>
                            <a:srgbClr val="FFFFFF"/>
                          </a:solidFill>
                          <a:latin typeface="Helvetica Neue"/>
                          <a:ea typeface="Helvetica Neue"/>
                          <a:cs typeface="Helvetica Neue"/>
                        </a:rPr>
                        <a:t>Example</a:t>
                      </a:r>
                    </a:p>
                  </a:txBody>
                  <a:tcPr marL="171450" marR="133350" marT="114300" marB="95250" anchor="ctr">
                    <a:solidFill>
                      <a:srgbClr val="173D35"/>
                    </a:solidFill>
                  </a:tcPr>
                </a:tc>
                <a:tc>
                  <a:txBody>
                    <a:bodyPr/>
                    <a:lstStyle/>
                    <a:p>
                      <a:r>
                        <a:rPr sz="1875" b="1">
                          <a:solidFill>
                            <a:srgbClr val="FFFFFF"/>
                          </a:solidFill>
                          <a:latin typeface="Helvetica Neue"/>
                          <a:ea typeface="Helvetica Neue"/>
                          <a:cs typeface="Helvetica Neue"/>
                        </a:rPr>
                        <a:t>Documented use</a:t>
                      </a:r>
                    </a:p>
                  </a:txBody>
                  <a:tcPr marL="171450" marR="133350" marT="114300" marB="95250" anchor="ctr">
                    <a:solidFill>
                      <a:srgbClr val="173D35"/>
                    </a:solidFill>
                  </a:tcPr>
                </a:tc>
                <a:tc>
                  <a:txBody>
                    <a:bodyPr/>
                    <a:lstStyle/>
                    <a:p>
                      <a:r>
                        <a:rPr sz="1875" b="1">
                          <a:solidFill>
                            <a:srgbClr val="FFFFFF"/>
                          </a:solidFill>
                          <a:latin typeface="Helvetica Neue"/>
                          <a:ea typeface="Helvetica Neue"/>
                          <a:cs typeface="Helvetica Neue"/>
                        </a:rPr>
                        <a:t>What transfers to Balboa</a:t>
                      </a:r>
                    </a:p>
                  </a:txBody>
                  <a:tcPr marL="171450" marR="133350" marT="114300" marB="95250" anchor="ctr">
                    <a:solidFill>
                      <a:srgbClr val="173D35"/>
                    </a:solidFill>
                  </a:tcPr>
                </a:tc>
              </a:tr>
              <a:tr h="1071563">
                <a:tc>
                  <a:txBody>
                    <a:bodyPr/>
                    <a:lstStyle/>
                    <a:p>
                      <a:r>
                        <a:rPr sz="1875">
                          <a:solidFill>
                            <a:srgbClr val="173D35"/>
                          </a:solidFill>
                          <a:latin typeface="Helvetica Neue"/>
                          <a:ea typeface="Helvetica Neue"/>
                          <a:cs typeface="Helvetica Neue"/>
                        </a:rPr>
                        <a:t>Carnegie Museums</a:t>
                      </a:r>
                    </a:p>
                    <a:p>
                      <a:r>
                        <a:rPr sz="1875">
                          <a:solidFill>
                            <a:srgbClr val="173D35"/>
                          </a:solidFill>
                          <a:latin typeface="Helvetica Neue"/>
                          <a:ea typeface="Helvetica Neue"/>
                          <a:cs typeface="Helvetica Neue"/>
                        </a:rPr>
                        <a:t>Pittsburgh, USA</a:t>
                      </a:r>
                    </a:p>
                  </a:txBody>
                  <a:tcPr marL="171450" marR="133350" marT="114300" marB="95250" anchor="ctr">
                    <a:solidFill>
                      <a:srgbClr val="FFFFFF"/>
                    </a:solidFill>
                  </a:tcPr>
                </a:tc>
                <a:tc>
                  <a:txBody>
                    <a:bodyPr/>
                    <a:lstStyle/>
                    <a:p>
                      <a:r>
                        <a:rPr sz="1875">
                          <a:solidFill>
                            <a:srgbClr val="173D35"/>
                          </a:solidFill>
                          <a:latin typeface="Helvetica Neue"/>
                          <a:ea typeface="Helvetica Neue"/>
                          <a:cs typeface="Helvetica Neue"/>
                        </a:rPr>
                        <a:t>Momentus Elite across 4 museums at 3 locations, over 350 events annually and 25 team members</a:t>
                      </a:r>
                    </a:p>
                  </a:txBody>
                  <a:tcPr marL="171450" marR="133350" marT="114300" marB="95250" anchor="ctr">
                    <a:solidFill>
                      <a:srgbClr val="FFFFFF"/>
                    </a:solidFill>
                  </a:tcPr>
                </a:tc>
                <a:tc>
                  <a:txBody>
                    <a:bodyPr/>
                    <a:lstStyle/>
                    <a:p>
                      <a:r>
                        <a:rPr sz="1875">
                          <a:solidFill>
                            <a:srgbClr val="173D35"/>
                          </a:solidFill>
                          <a:latin typeface="Helvetica Neue"/>
                          <a:ea typeface="Helvetica Neue"/>
                          <a:cs typeface="Helvetica Neue"/>
                        </a:rPr>
                        <a:t>Master calendar, lead forms, multiple holds, task allocation and separate museum/caterer financials.</a:t>
                      </a:r>
                    </a:p>
                  </a:txBody>
                  <a:tcPr marL="171450" marR="133350" marT="114300" marB="95250" anchor="ctr">
                    <a:solidFill>
                      <a:srgbClr val="FFFFFF"/>
                    </a:solidFill>
                  </a:tcPr>
                </a:tc>
              </a:tr>
              <a:tr h="1071563">
                <a:tc>
                  <a:txBody>
                    <a:bodyPr/>
                    <a:lstStyle/>
                    <a:p>
                      <a:r>
                        <a:rPr sz="1875">
                          <a:solidFill>
                            <a:srgbClr val="173D35"/>
                          </a:solidFill>
                          <a:latin typeface="Helvetica Neue"/>
                          <a:ea typeface="Helvetica Neue"/>
                          <a:cs typeface="Helvetica Neue"/>
                        </a:rPr>
                        <a:t>Royal Agricultural Society of NSW</a:t>
                      </a:r>
                    </a:p>
                    <a:p>
                      <a:r>
                        <a:rPr sz="1875">
                          <a:solidFill>
                            <a:srgbClr val="173D35"/>
                          </a:solidFill>
                          <a:latin typeface="Helvetica Neue"/>
                          <a:ea typeface="Helvetica Neue"/>
                          <a:cs typeface="Helvetica Neue"/>
                        </a:rPr>
                        <a:t>Sydney, Australia</a:t>
                      </a:r>
                    </a:p>
                  </a:txBody>
                  <a:tcPr marL="171450" marR="133350" marT="114300" marB="95250" anchor="ctr">
                    <a:solidFill>
                      <a:srgbClr val="F5F3ED"/>
                    </a:solidFill>
                  </a:tcPr>
                </a:tc>
                <a:tc>
                  <a:txBody>
                    <a:bodyPr/>
                    <a:lstStyle/>
                    <a:p>
                      <a:r>
                        <a:rPr sz="1875">
                          <a:solidFill>
                            <a:srgbClr val="173D35"/>
                          </a:solidFill>
                          <a:latin typeface="Helvetica Neue"/>
                          <a:ea typeface="Helvetica Neue"/>
                          <a:cs typeface="Helvetica Neue"/>
                        </a:rPr>
                        <a:t>Momentus portals for performer schedules, contracts and parking allocations at the Royal Easter Show</a:t>
                      </a:r>
                    </a:p>
                  </a:txBody>
                  <a:tcPr marL="171450" marR="133350" marT="114300" marB="95250" anchor="ctr">
                    <a:solidFill>
                      <a:srgbClr val="F5F3ED"/>
                    </a:solidFill>
                  </a:tcPr>
                </a:tc>
                <a:tc>
                  <a:txBody>
                    <a:bodyPr/>
                    <a:lstStyle/>
                    <a:p>
                      <a:r>
                        <a:rPr sz="1875">
                          <a:solidFill>
                            <a:srgbClr val="173D35"/>
                          </a:solidFill>
                          <a:latin typeface="Helvetica Neue"/>
                          <a:ea typeface="Helvetica Neue"/>
                          <a:cs typeface="Helvetica Neue"/>
                        </a:rPr>
                        <a:t>Role-specific views, self-service submissions and operational dashboards.</a:t>
                      </a:r>
                    </a:p>
                  </a:txBody>
                  <a:tcPr marL="171450" marR="133350" marT="114300" marB="95250" anchor="ctr">
                    <a:solidFill>
                      <a:srgbClr val="F5F3ED"/>
                    </a:solidFill>
                  </a:tcPr>
                </a:tc>
              </a:tr>
              <a:tr h="1071563">
                <a:tc>
                  <a:txBody>
                    <a:bodyPr/>
                    <a:lstStyle/>
                    <a:p>
                      <a:r>
                        <a:rPr sz="1875">
                          <a:solidFill>
                            <a:srgbClr val="173D35"/>
                          </a:solidFill>
                          <a:latin typeface="Helvetica Neue"/>
                          <a:ea typeface="Helvetica Neue"/>
                          <a:cs typeface="Helvetica Neue"/>
                        </a:rPr>
                        <a:t>Saint Louis Art Museum</a:t>
                      </a:r>
                    </a:p>
                    <a:p>
                      <a:r>
                        <a:rPr sz="1875">
                          <a:solidFill>
                            <a:srgbClr val="173D35"/>
                          </a:solidFill>
                          <a:latin typeface="Helvetica Neue"/>
                          <a:ea typeface="Helvetica Neue"/>
                          <a:cs typeface="Helvetica Neue"/>
                        </a:rPr>
                        <a:t>Forest Park, USA</a:t>
                      </a:r>
                    </a:p>
                  </a:txBody>
                  <a:tcPr marL="171450" marR="133350" marT="114300" marB="95250" anchor="ctr">
                    <a:solidFill>
                      <a:srgbClr val="FFFFFF"/>
                    </a:solidFill>
                  </a:tcPr>
                </a:tc>
                <a:tc>
                  <a:txBody>
                    <a:bodyPr/>
                    <a:lstStyle/>
                    <a:p>
                      <a:r>
                        <a:rPr sz="1875">
                          <a:solidFill>
                            <a:srgbClr val="173D35"/>
                          </a:solidFill>
                          <a:latin typeface="Helvetica Neue"/>
                          <a:ea typeface="Helvetica Neue"/>
                          <a:cs typeface="Helvetica Neue"/>
                        </a:rPr>
                        <a:t>Momentus publishes a named customer testimonial from the museum</a:t>
                      </a:r>
                    </a:p>
                  </a:txBody>
                  <a:tcPr marL="171450" marR="133350" marT="114300" marB="95250" anchor="ctr">
                    <a:solidFill>
                      <a:srgbClr val="FFFFFF"/>
                    </a:solidFill>
                  </a:tcPr>
                </a:tc>
                <a:tc>
                  <a:txBody>
                    <a:bodyPr/>
                    <a:lstStyle/>
                    <a:p>
                      <a:r>
                        <a:rPr sz="1875">
                          <a:solidFill>
                            <a:srgbClr val="173D35"/>
                          </a:solidFill>
                          <a:latin typeface="Helvetica Neue"/>
                          <a:ea typeface="Helvetica Neue"/>
                          <a:cs typeface="Helvetica Neue"/>
                        </a:rPr>
                        <a:t>Evidence that an institution in the closest park comparator uses venue software. No proof of park-wide integration.</a:t>
                      </a:r>
                    </a:p>
                  </a:txBody>
                  <a:tcPr marL="171450" marR="133350" marT="114300" marB="95250" anchor="ctr">
                    <a:solidFill>
                      <a:srgbClr val="FFFFFF"/>
                    </a:solidFill>
                  </a:tcPr>
                </a:tc>
              </a:tr>
            </a:tbl>
          </a:graphicData>
        </a:graphic>
      </p:graphicFrame>
      <p:sp>
        <p:nvSpPr>
          <p:cNvPr id="5" name="The remaining challenge is shared rules acros">
            <a:extLst xmlns:a="http://schemas.openxmlformats.org/drawingml/2006/main">
              <a:ext uri="{FF2B5EF4-FFF2-40B4-BE49-F238E27FC236}">
                <a16:creationId xmlns:a16="http://schemas.microsoft.com/office/drawing/2014/main" id="{140FDA21-EC47-473D-9FB5-A2A8B017D87E}"/>
              </a:ext>
            </a:extLst>
          </p:cNvPr>
          <p:cNvSpPr>
            <a:spLocks xmlns:a="http://schemas.openxmlformats.org/drawingml/2006/main" noGrp="1"/>
          </p:cNvSpPr>
          <p:nvPr/>
        </p:nvSpPr>
        <p:spPr>
          <a:xfrm xmlns:a="http://schemas.openxmlformats.org/drawingml/2006/main">
            <a:off x="685800" y="6962775"/>
            <a:ext cx="1386840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850" b="1">
                <a:solidFill>
                  <a:srgbClr val="173D35"/>
                </a:solidFill>
                <a:latin typeface="Helvetica Neue"/>
                <a:ea typeface="Helvetica Neue"/>
                <a:cs typeface="Helvetica Neue"/>
              </a:defRPr>
            </a:pPr>
            <a:r>
              <a:rPr sz="2850" b="1">
                <a:solidFill>
                  <a:srgbClr val="173D35"/>
                </a:solidFill>
                <a:latin typeface="Helvetica Neue"/>
                <a:ea typeface="Helvetica Neue"/>
                <a:cs typeface="Helvetica Neue"/>
              </a:rPr>
              <a:t>The remaining challenge is shared rules across independent organizations</a:t>
            </a:r>
          </a:p>
        </p:txBody>
      </p:sp>
      <p:sp>
        <p:nvSpPr>
          <p:cNvPr id="6" name="Vendor-published customer evidence. Adoption ">
            <a:extLst xmlns:a="http://schemas.openxmlformats.org/drawingml/2006/main">
              <a:ext uri="{FF2B5EF4-FFF2-40B4-BE49-F238E27FC236}">
                <a16:creationId xmlns:a16="http://schemas.microsoft.com/office/drawing/2014/main" id="{08D4F1FE-E657-4856-944E-8DDE27300E53}"/>
              </a:ext>
            </a:extLst>
          </p:cNvPr>
          <p:cNvSpPr>
            <a:spLocks xmlns:a="http://schemas.openxmlformats.org/drawingml/2006/main" noGrp="1"/>
          </p:cNvSpPr>
          <p:nvPr/>
        </p:nvSpPr>
        <p:spPr>
          <a:xfrm xmlns:a="http://schemas.openxmlformats.org/drawingml/2006/main">
            <a:off x="685800" y="8077200"/>
            <a:ext cx="130968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200" b="0">
                <a:solidFill>
                  <a:srgbClr val="61716B"/>
                </a:solidFill>
                <a:latin typeface="Helvetica Neue"/>
                <a:ea typeface="Helvetica Neue"/>
                <a:cs typeface="Helvetica Neue"/>
              </a:defRPr>
            </a:pPr>
            <a:r>
              <a:rPr sz="1200" b="0">
                <a:solidFill>
                  <a:srgbClr val="61716B"/>
                </a:solidFill>
                <a:latin typeface="Helvetica Neue"/>
                <a:ea typeface="Helvetica Neue"/>
                <a:cs typeface="Helvetica Neue"/>
              </a:rPr>
              <a:t>Vendor-published customer evidence. Adoption does not establish independently measured ROI or a full Balboa-like deployment.</a:t>
            </a:r>
          </a:p>
        </p:txBody>
      </p:sp>
    </p:spTree>
    <p:extLst>
      <p:ext uri="{BB962C8B-B14F-4D97-AF65-F5344CB8AC3E}">
        <p14:creationId xmlns:p14="http://schemas.microsoft.com/office/powerpoint/2010/main" val="1541891034"/>
      </p:ext>
    </p:extLst>
  </p:cSld>
</p:sld>
</file>

<file path=ppt/slides/slide27.xml><?xml version="1.0" encoding="utf-8"?>
<p:sld xmlns:p="http://schemas.openxmlformats.org/presentationml/2006/main">
  <p:cSld>
    <p:bg>
      <p:bgPr>
        <a:solidFill xmlns:a="http://schemas.openxmlformats.org/drawingml/2006/main">
          <a:srgbClr val="F5F3ED"/>
        </a:solidFill>
      </p:bgPr>
    </p:bg>
    <p:spTree>
      <p:nvGrpSpPr>
        <p:cNvPr id="1" name=""/>
        <p:cNvGrpSpPr/>
        <p:nvPr/>
      </p:nvGrpSpPr>
      <p:grpSpPr>
        <a:xfrm xmlns:a="http://schemas.openxmlformats.org/drawingml/2006/main"/>
      </p:grpSpPr>
      <p:sp>
        <p:nvSpPr>
          <p:cNvPr id="6" name="CALENDAR CAPABILITY COMPARISON">
            <a:extLst xmlns:a="http://schemas.openxmlformats.org/drawingml/2006/main">
              <a:ext uri="{FF2B5EF4-FFF2-40B4-BE49-F238E27FC236}">
                <a16:creationId xmlns:a16="http://schemas.microsoft.com/office/drawing/2014/main" id="{37D6F49C-61E1-49BF-92F5-6BB8C0C03E3C}"/>
              </a:ext>
            </a:extLst>
          </p:cNvPr>
          <p:cNvSpPr>
            <a:spLocks xmlns:a="http://schemas.openxmlformats.org/drawingml/2006/main" noGrp="1"/>
          </p:cNvSpPr>
          <p:nvPr/>
        </p:nvSpPr>
        <p:spPr>
          <a:xfrm xmlns:a="http://schemas.openxmlformats.org/drawingml/2006/main">
            <a:off x="685800" y="400050"/>
            <a:ext cx="13335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50" b="1">
                <a:solidFill>
                  <a:srgbClr val="61716B"/>
                </a:solidFill>
                <a:latin typeface="Helvetica Neue"/>
                <a:ea typeface="Helvetica Neue"/>
                <a:cs typeface="Helvetica Neue"/>
              </a:defRPr>
            </a:pPr>
            <a:r>
              <a:rPr sz="1350" b="1">
                <a:solidFill>
                  <a:srgbClr val="61716B"/>
                </a:solidFill>
                <a:latin typeface="Helvetica Neue"/>
                <a:ea typeface="Helvetica Neue"/>
                <a:cs typeface="Helvetica Neue"/>
              </a:rPr>
              <a:t>CALENDAR CAPABILITY COMPARISON</a:t>
            </a:r>
          </a:p>
        </p:txBody>
      </p:sp>
      <p:sp>
        <p:nvSpPr>
          <p:cNvPr id="2" name="Public discovery and internal operations need">
            <a:extLst xmlns:a="http://schemas.openxmlformats.org/drawingml/2006/main">
              <a:ext uri="{FF2B5EF4-FFF2-40B4-BE49-F238E27FC236}">
                <a16:creationId xmlns:a16="http://schemas.microsoft.com/office/drawing/2014/main" id="{1F650AD6-868B-42BF-BA9C-1936D102D9FE}"/>
              </a:ext>
            </a:extLst>
          </p:cNvPr>
          <p:cNvSpPr>
            <a:spLocks xmlns:a="http://schemas.openxmlformats.org/drawingml/2006/main" noGrp="1"/>
          </p:cNvSpPr>
          <p:nvPr/>
        </p:nvSpPr>
        <p:spPr>
          <a:xfrm xmlns:a="http://schemas.openxmlformats.org/drawingml/2006/main">
            <a:off x="685800" y="914400"/>
            <a:ext cx="13868400"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900" b="1">
                <a:solidFill>
                  <a:srgbClr val="173D35"/>
                </a:solidFill>
                <a:latin typeface="Helvetica Neue"/>
                <a:ea typeface="Helvetica Neue"/>
                <a:cs typeface="Helvetica Neue"/>
              </a:defRPr>
            </a:pPr>
            <a:r>
              <a:rPr sz="3900" b="1">
                <a:solidFill>
                  <a:srgbClr val="173D35"/>
                </a:solidFill>
                <a:latin typeface="Helvetica Neue"/>
                <a:ea typeface="Helvetica Neue"/>
                <a:cs typeface="Helvetica Neue"/>
              </a:rPr>
              <a:t>Public discovery and internal operations need separate evidence</a:t>
            </a:r>
          </a:p>
        </p:txBody>
      </p:sp>
      <p:sp>
        <p:nvSpPr>
          <p:cNvPr id="3" name="20">
            <a:extLst xmlns:a="http://schemas.openxmlformats.org/drawingml/2006/main">
              <a:ext uri="{FF2B5EF4-FFF2-40B4-BE49-F238E27FC236}">
                <a16:creationId xmlns:a16="http://schemas.microsoft.com/office/drawing/2014/main" id="{9135322E-661A-4903-9AE5-8D221947516B}"/>
              </a:ext>
            </a:extLst>
          </p:cNvPr>
          <p:cNvSpPr>
            <a:spLocks xmlns:a="http://schemas.openxmlformats.org/drawingml/2006/main" noGrp="1"/>
          </p:cNvSpPr>
          <p:nvPr/>
        </p:nvSpPr>
        <p:spPr>
          <a:xfrm xmlns:a="http://schemas.openxmlformats.org/drawingml/2006/main">
            <a:off x="14097000" y="8105775"/>
            <a:ext cx="457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275" b="0">
                <a:solidFill>
                  <a:srgbClr val="61716B"/>
                </a:solidFill>
                <a:latin typeface="Helvetica Neue"/>
                <a:ea typeface="Helvetica Neue"/>
                <a:cs typeface="Helvetica Neue"/>
              </a:defRPr>
            </a:pPr>
            <a:r>
              <a:rPr sz="1275" b="0">
                <a:solidFill>
                  <a:srgbClr val="61716B"/>
                </a:solidFill>
                <a:latin typeface="Helvetica Neue"/>
                <a:ea typeface="Helvetica Neue"/>
                <a:cs typeface="Helvetica Neue"/>
              </a:rPr>
              <a:t>27</a:t>
            </a:r>
          </a:p>
        </p:txBody>
      </p:sp>
      <p:graphicFrame>
        <p:nvGraphicFramePr>
          <p:cNvPr id="9" name="">
            <a:extLst xmlns:a="http://schemas.openxmlformats.org/drawingml/2006/main">
              <a:ext uri="{FF2B5EF4-FFF2-40B4-BE49-F238E27FC236}">
                <a16:creationId xmlns:a16="http://schemas.microsoft.com/office/drawing/2014/main" id="{F41BC454-A51D-4B31-A862-E32D1457B3D0}"/>
              </a:ext>
            </a:extLst>
          </p:cNvPr>
          <p:cNvGraphicFramePr/>
          <p:nvPr/>
        </p:nvGraphicFramePr>
        <p:xfrm>
          <a:off xmlns:a="http://schemas.openxmlformats.org/drawingml/2006/main" x="685800" y="2286000"/>
          <a:ext xmlns:a="http://schemas.openxmlformats.org/drawingml/2006/main" cx="13868400" cy="5381625"/>
        </p:xfrm>
        <a:graphic xmlns:a="http://schemas.openxmlformats.org/drawingml/2006/main">
          <a:graphicData uri="http://schemas.openxmlformats.org/drawingml/2006/table">
            <a:tbl>
              <a:tblPr/>
              <a:tblGrid>
                <a:gridCol w="3381375"/>
                <a:gridCol w="4514850"/>
                <a:gridCol w="5972175"/>
              </a:tblGrid>
              <a:tr h="768804">
                <a:tc>
                  <a:txBody>
                    <a:bodyPr/>
                    <a:lstStyle/>
                    <a:p>
                      <a:r>
                        <a:rPr sz="1725" b="1">
                          <a:solidFill>
                            <a:srgbClr val="FFFFFF"/>
                          </a:solidFill>
                          <a:latin typeface="Helvetica Neue"/>
                          <a:ea typeface="Helvetica Neue"/>
                          <a:cs typeface="Helvetica Neue"/>
                        </a:rPr>
                        <a:t>Benchmark</a:t>
                      </a:r>
                    </a:p>
                  </a:txBody>
                  <a:tcPr marL="171450" marR="133350" marT="114300" marB="95250" anchor="ctr">
                    <a:solidFill>
                      <a:srgbClr val="173D35"/>
                    </a:solidFill>
                  </a:tcPr>
                </a:tc>
                <a:tc>
                  <a:txBody>
                    <a:bodyPr/>
                    <a:lstStyle/>
                    <a:p>
                      <a:r>
                        <a:rPr sz="1725" b="1">
                          <a:solidFill>
                            <a:srgbClr val="FFFFFF"/>
                          </a:solidFill>
                          <a:latin typeface="Helvetica Neue"/>
                          <a:ea typeface="Helvetica Neue"/>
                          <a:cs typeface="Helvetica Neue"/>
                        </a:rPr>
                        <a:t>Visitor-facing discovery</a:t>
                      </a:r>
                    </a:p>
                  </a:txBody>
                  <a:tcPr marL="171450" marR="133350" marT="114300" marB="95250" anchor="ctr">
                    <a:solidFill>
                      <a:srgbClr val="173D35"/>
                    </a:solidFill>
                  </a:tcPr>
                </a:tc>
                <a:tc>
                  <a:txBody>
                    <a:bodyPr/>
                    <a:lstStyle/>
                    <a:p>
                      <a:r>
                        <a:rPr sz="1725" b="1">
                          <a:solidFill>
                            <a:srgbClr val="FFFFFF"/>
                          </a:solidFill>
                          <a:latin typeface="Helvetica Neue"/>
                          <a:ea typeface="Helvetica Neue"/>
                          <a:cs typeface="Helvetica Neue"/>
                        </a:rPr>
                        <a:t>Internal coordination evidence</a:t>
                      </a:r>
                    </a:p>
                  </a:txBody>
                  <a:tcPr marL="171450" marR="133350" marT="114300" marB="95250" anchor="ctr">
                    <a:solidFill>
                      <a:srgbClr val="173D35"/>
                    </a:solidFill>
                  </a:tcPr>
                </a:tc>
              </a:tr>
              <a:tr h="768804">
                <a:tc>
                  <a:txBody>
                    <a:bodyPr/>
                    <a:lstStyle/>
                    <a:p>
                      <a:r>
                        <a:rPr sz="1725">
                          <a:solidFill>
                            <a:srgbClr val="173D35"/>
                          </a:solidFill>
                          <a:latin typeface="Helvetica Neue"/>
                          <a:ea typeface="Helvetica Neue"/>
                          <a:cs typeface="Helvetica Neue"/>
                        </a:rPr>
                        <a:t>Lincoln Park, Chicago, USA</a:t>
                      </a:r>
                    </a:p>
                  </a:txBody>
                  <a:tcPr marL="171450" marR="133350" marT="114300" marB="95250" anchor="ctr">
                    <a:solidFill>
                      <a:srgbClr val="FFFFFF"/>
                    </a:solidFill>
                  </a:tcPr>
                </a:tc>
                <a:tc>
                  <a:txBody>
                    <a:bodyPr/>
                    <a:lstStyle/>
                    <a:p>
                      <a:r>
                        <a:rPr sz="1725">
                          <a:solidFill>
                            <a:srgbClr val="173D35"/>
                          </a:solidFill>
                          <a:latin typeface="Helvetica Neue"/>
                          <a:ea typeface="Helvetica Neue"/>
                          <a:cs typeface="Helvetica Neue"/>
                        </a:rPr>
                        <a:t>Conservancy calendar and Zeffy reservations. Separate zoo programming.</a:t>
                      </a:r>
                    </a:p>
                  </a:txBody>
                  <a:tcPr marL="171450" marR="133350" marT="114300" marB="95250" anchor="ctr">
                    <a:solidFill>
                      <a:srgbClr val="FFFFFF"/>
                    </a:solidFill>
                  </a:tcPr>
                </a:tc>
                <a:tc>
                  <a:txBody>
                    <a:bodyPr/>
                    <a:lstStyle/>
                    <a:p>
                      <a:r>
                        <a:rPr sz="1725">
                          <a:solidFill>
                            <a:srgbClr val="173D35"/>
                          </a:solidFill>
                          <a:latin typeface="Helvetica Neue"/>
                          <a:ea typeface="Helvetica Neue"/>
                          <a:cs typeface="Helvetica Neue"/>
                        </a:rPr>
                        <a:t>Delegated site permits and District application verified. Shared internal calendar unverified.</a:t>
                      </a:r>
                    </a:p>
                  </a:txBody>
                  <a:tcPr marL="171450" marR="133350" marT="114300" marB="95250" anchor="ctr">
                    <a:solidFill>
                      <a:srgbClr val="FFFFFF"/>
                    </a:solidFill>
                  </a:tcPr>
                </a:tc>
              </a:tr>
              <a:tr h="768804">
                <a:tc>
                  <a:txBody>
                    <a:bodyPr/>
                    <a:lstStyle/>
                    <a:p>
                      <a:r>
                        <a:rPr sz="1725">
                          <a:solidFill>
                            <a:srgbClr val="173D35"/>
                          </a:solidFill>
                          <a:latin typeface="Helvetica Neue"/>
                          <a:ea typeface="Helvetica Neue"/>
                          <a:cs typeface="Helvetica Neue"/>
                        </a:rPr>
                        <a:t>Lincoln Center, USA</a:t>
                      </a:r>
                    </a:p>
                  </a:txBody>
                  <a:tcPr marL="171450" marR="133350" marT="114300" marB="95250" anchor="ctr">
                    <a:solidFill>
                      <a:srgbClr val="F5F3ED"/>
                    </a:solidFill>
                  </a:tcPr>
                </a:tc>
                <a:tc>
                  <a:txBody>
                    <a:bodyPr/>
                    <a:lstStyle/>
                    <a:p>
                      <a:r>
                        <a:rPr sz="1725">
                          <a:solidFill>
                            <a:srgbClr val="173D35"/>
                          </a:solidFill>
                          <a:latin typeface="Helvetica Neue"/>
                          <a:ea typeface="Helvetica Neue"/>
                          <a:cs typeface="Helvetica Neue"/>
                        </a:rPr>
                        <a:t>Public calendar with venue and access filters</a:t>
                      </a:r>
                    </a:p>
                  </a:txBody>
                  <a:tcPr marL="171450" marR="133350" marT="114300" marB="95250" anchor="ctr">
                    <a:solidFill>
                      <a:srgbClr val="F5F3ED"/>
                    </a:solidFill>
                  </a:tcPr>
                </a:tc>
                <a:tc>
                  <a:txBody>
                    <a:bodyPr/>
                    <a:lstStyle/>
                    <a:p>
                      <a:r>
                        <a:rPr sz="1725">
                          <a:solidFill>
                            <a:srgbClr val="173D35"/>
                          </a:solidFill>
                          <a:latin typeface="Helvetica Neue"/>
                          <a:ea typeface="Helvetica Neue"/>
                          <a:cs typeface="Helvetica Neue"/>
                        </a:rPr>
                        <a:t>Shared facilities documented. Weekly calendar practice is project testimony, pending operator verification.</a:t>
                      </a:r>
                    </a:p>
                  </a:txBody>
                  <a:tcPr marL="171450" marR="133350" marT="114300" marB="95250" anchor="ctr">
                    <a:solidFill>
                      <a:srgbClr val="F5F3ED"/>
                    </a:solidFill>
                  </a:tcPr>
                </a:tc>
              </a:tr>
              <a:tr h="768804">
                <a:tc>
                  <a:txBody>
                    <a:bodyPr/>
                    <a:lstStyle/>
                    <a:p>
                      <a:r>
                        <a:rPr sz="1725">
                          <a:solidFill>
                            <a:srgbClr val="173D35"/>
                          </a:solidFill>
                          <a:latin typeface="Helvetica Neue"/>
                          <a:ea typeface="Helvetica Neue"/>
                          <a:cs typeface="Helvetica Neue"/>
                        </a:rPr>
                        <a:t>MuseumsQuartier, Austria</a:t>
                      </a:r>
                    </a:p>
                  </a:txBody>
                  <a:tcPr marL="171450" marR="133350" marT="114300" marB="95250" anchor="ctr">
                    <a:solidFill>
                      <a:srgbClr val="FFFFFF"/>
                    </a:solidFill>
                  </a:tcPr>
                </a:tc>
                <a:tc>
                  <a:txBody>
                    <a:bodyPr/>
                    <a:lstStyle/>
                    <a:p>
                      <a:r>
                        <a:rPr sz="1725">
                          <a:solidFill>
                            <a:srgbClr val="173D35"/>
                          </a:solidFill>
                          <a:latin typeface="Helvetica Neue"/>
                          <a:ea typeface="Helvetica Neue"/>
                          <a:cs typeface="Helvetica Neue"/>
                        </a:rPr>
                        <a:t>Program listings and venue inquiry</a:t>
                      </a:r>
                    </a:p>
                  </a:txBody>
                  <a:tcPr marL="171450" marR="133350" marT="114300" marB="95250" anchor="ctr">
                    <a:solidFill>
                      <a:srgbClr val="FFFFFF"/>
                    </a:solidFill>
                  </a:tcPr>
                </a:tc>
                <a:tc>
                  <a:txBody>
                    <a:bodyPr/>
                    <a:lstStyle/>
                    <a:p>
                      <a:r>
                        <a:rPr sz="1725">
                          <a:solidFill>
                            <a:srgbClr val="173D35"/>
                          </a:solidFill>
                          <a:latin typeface="Helvetica Neue"/>
                          <a:ea typeface="Helvetica Neue"/>
                          <a:cs typeface="Helvetica Neue"/>
                        </a:rPr>
                        <a:t>Event rental team and site rules verified. Internal calendar vendor unverified.</a:t>
                      </a:r>
                    </a:p>
                  </a:txBody>
                  <a:tcPr marL="171450" marR="133350" marT="114300" marB="95250" anchor="ctr">
                    <a:solidFill>
                      <a:srgbClr val="FFFFFF"/>
                    </a:solidFill>
                  </a:tcPr>
                </a:tc>
              </a:tr>
              <a:tr h="768804">
                <a:tc>
                  <a:txBody>
                    <a:bodyPr/>
                    <a:lstStyle/>
                    <a:p>
                      <a:r>
                        <a:rPr sz="1725">
                          <a:solidFill>
                            <a:srgbClr val="173D35"/>
                          </a:solidFill>
                          <a:latin typeface="Helvetica Neue"/>
                          <a:ea typeface="Helvetica Neue"/>
                          <a:cs typeface="Helvetica Neue"/>
                        </a:rPr>
                        <a:t>South Bank, UK</a:t>
                      </a:r>
                    </a:p>
                  </a:txBody>
                  <a:tcPr marL="171450" marR="133350" marT="114300" marB="95250" anchor="ctr">
                    <a:solidFill>
                      <a:srgbClr val="F5F3ED"/>
                    </a:solidFill>
                  </a:tcPr>
                </a:tc>
                <a:tc>
                  <a:txBody>
                    <a:bodyPr/>
                    <a:lstStyle/>
                    <a:p>
                      <a:r>
                        <a:rPr sz="1725">
                          <a:solidFill>
                            <a:srgbClr val="173D35"/>
                          </a:solidFill>
                          <a:latin typeface="Helvetica Neue"/>
                          <a:ea typeface="Helvetica Neue"/>
                          <a:cs typeface="Helvetica Neue"/>
                        </a:rPr>
                        <a:t>District “What’s on” listings</a:t>
                      </a:r>
                    </a:p>
                  </a:txBody>
                  <a:tcPr marL="171450" marR="133350" marT="114300" marB="95250" anchor="ctr">
                    <a:solidFill>
                      <a:srgbClr val="F5F3ED"/>
                    </a:solidFill>
                  </a:tcPr>
                </a:tc>
                <a:tc>
                  <a:txBody>
                    <a:bodyPr/>
                    <a:lstStyle/>
                    <a:p>
                      <a:r>
                        <a:rPr sz="1725">
                          <a:solidFill>
                            <a:srgbClr val="173D35"/>
                          </a:solidFill>
                          <a:latin typeface="Helvetica Neue"/>
                          <a:ea typeface="Helvetica Neue"/>
                          <a:cs typeface="Helvetica Neue"/>
                        </a:rPr>
                        <a:t>Place-management partnerships verified. Shared internal scheduling tool unverified.</a:t>
                      </a:r>
                    </a:p>
                  </a:txBody>
                  <a:tcPr marL="171450" marR="133350" marT="114300" marB="95250" anchor="ctr">
                    <a:solidFill>
                      <a:srgbClr val="F5F3ED"/>
                    </a:solidFill>
                  </a:tcPr>
                </a:tc>
              </a:tr>
              <a:tr h="768804">
                <a:tc>
                  <a:txBody>
                    <a:bodyPr/>
                    <a:lstStyle/>
                    <a:p>
                      <a:r>
                        <a:rPr sz="1725">
                          <a:solidFill>
                            <a:srgbClr val="173D35"/>
                          </a:solidFill>
                          <a:latin typeface="Helvetica Neue"/>
                          <a:ea typeface="Helvetica Neue"/>
                          <a:cs typeface="Helvetica Neue"/>
                        </a:rPr>
                        <a:t>Fed Square, Australia</a:t>
                      </a:r>
                    </a:p>
                  </a:txBody>
                  <a:tcPr marL="171450" marR="133350" marT="114300" marB="95250" anchor="ctr">
                    <a:solidFill>
                      <a:srgbClr val="FFFFFF"/>
                    </a:solidFill>
                  </a:tcPr>
                </a:tc>
                <a:tc>
                  <a:txBody>
                    <a:bodyPr/>
                    <a:lstStyle/>
                    <a:p>
                      <a:r>
                        <a:rPr sz="1725">
                          <a:solidFill>
                            <a:srgbClr val="173D35"/>
                          </a:solidFill>
                          <a:latin typeface="Helvetica Neue"/>
                          <a:ea typeface="Helvetica Neue"/>
                          <a:cs typeface="Helvetica Neue"/>
                        </a:rPr>
                        <a:t>Events, venue options and event-service inquiry</a:t>
                      </a:r>
                    </a:p>
                  </a:txBody>
                  <a:tcPr marL="171450" marR="133350" marT="114300" marB="95250" anchor="ctr">
                    <a:solidFill>
                      <a:srgbClr val="FFFFFF"/>
                    </a:solidFill>
                  </a:tcPr>
                </a:tc>
                <a:tc>
                  <a:txBody>
                    <a:bodyPr/>
                    <a:lstStyle/>
                    <a:p>
                      <a:r>
                        <a:rPr sz="1725">
                          <a:solidFill>
                            <a:srgbClr val="173D35"/>
                          </a:solidFill>
                          <a:latin typeface="Helvetica Neue"/>
                          <a:ea typeface="Helvetica Neue"/>
                          <a:cs typeface="Helvetica Neue"/>
                        </a:rPr>
                        <a:t>Event-management services and Linksafe induction verified. Linksafe is not a scheduling system.</a:t>
                      </a:r>
                    </a:p>
                  </a:txBody>
                  <a:tcPr marL="171450" marR="133350" marT="114300" marB="95250" anchor="ctr">
                    <a:solidFill>
                      <a:srgbClr val="FFFFFF"/>
                    </a:solidFill>
                  </a:tcPr>
                </a:tc>
              </a:tr>
              <a:tr h="768804">
                <a:tc>
                  <a:txBody>
                    <a:bodyPr/>
                    <a:lstStyle/>
                    <a:p>
                      <a:r>
                        <a:rPr sz="1725">
                          <a:solidFill>
                            <a:srgbClr val="173D35"/>
                          </a:solidFill>
                          <a:latin typeface="Helvetica Neue"/>
                          <a:ea typeface="Helvetica Neue"/>
                          <a:cs typeface="Helvetica Neue"/>
                        </a:rPr>
                        <a:t>Forest Park, USA</a:t>
                      </a:r>
                    </a:p>
                  </a:txBody>
                  <a:tcPr marL="171450" marR="133350" marT="114300" marB="95250" anchor="ctr">
                    <a:solidFill>
                      <a:srgbClr val="F5F3ED"/>
                    </a:solidFill>
                  </a:tcPr>
                </a:tc>
                <a:tc>
                  <a:txBody>
                    <a:bodyPr/>
                    <a:lstStyle/>
                    <a:p>
                      <a:r>
                        <a:rPr sz="1725">
                          <a:solidFill>
                            <a:srgbClr val="173D35"/>
                          </a:solidFill>
                          <a:latin typeface="Helvetica Neue"/>
                          <a:ea typeface="Helvetica Neue"/>
                          <a:cs typeface="Helvetica Neue"/>
                        </a:rPr>
                        <a:t>Public calendar, interactive map and rentals directory</a:t>
                      </a:r>
                    </a:p>
                  </a:txBody>
                  <a:tcPr marL="171450" marR="133350" marT="114300" marB="95250" anchor="ctr">
                    <a:solidFill>
                      <a:srgbClr val="F5F3ED"/>
                    </a:solidFill>
                  </a:tcPr>
                </a:tc>
                <a:tc>
                  <a:txBody>
                    <a:bodyPr/>
                    <a:lstStyle/>
                    <a:p>
                      <a:r>
                        <a:rPr sz="1725">
                          <a:solidFill>
                            <a:srgbClr val="173D35"/>
                          </a:solidFill>
                          <a:latin typeface="Helvetica Neue"/>
                          <a:ea typeface="Helvetica Neue"/>
                          <a:cs typeface="Helvetica Neue"/>
                        </a:rPr>
                        <a:t>City / institution routing verified. No verified park-wide internal platform.</a:t>
                      </a:r>
                    </a:p>
                  </a:txBody>
                  <a:tcPr marL="171450" marR="133350" marT="114300" marB="95250" anchor="ctr">
                    <a:solidFill>
                      <a:srgbClr val="F5F3ED"/>
                    </a:solidFill>
                  </a:tcPr>
                </a:tc>
              </a:tr>
            </a:tbl>
          </a:graphicData>
        </a:graphic>
      </p:graphicFrame>
      <p:sp>
        <p:nvSpPr>
          <p:cNvPr id="5" name="Unknown means not established in the reviewed">
            <a:extLst xmlns:a="http://schemas.openxmlformats.org/drawingml/2006/main">
              <a:ext uri="{FF2B5EF4-FFF2-40B4-BE49-F238E27FC236}">
                <a16:creationId xmlns:a16="http://schemas.microsoft.com/office/drawing/2014/main" id="{F41A5340-F06A-4F9B-9C6A-EF1D8C8A612A}"/>
              </a:ext>
            </a:extLst>
          </p:cNvPr>
          <p:cNvSpPr>
            <a:spLocks xmlns:a="http://schemas.openxmlformats.org/drawingml/2006/main" noGrp="1"/>
          </p:cNvSpPr>
          <p:nvPr/>
        </p:nvSpPr>
        <p:spPr>
          <a:xfrm xmlns:a="http://schemas.openxmlformats.org/drawingml/2006/main">
            <a:off x="685800" y="8077200"/>
            <a:ext cx="130968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200" b="0">
                <a:solidFill>
                  <a:srgbClr val="61716B"/>
                </a:solidFill>
                <a:latin typeface="Helvetica Neue"/>
                <a:ea typeface="Helvetica Neue"/>
                <a:cs typeface="Helvetica Neue"/>
              </a:defRPr>
            </a:pPr>
            <a:r>
              <a:rPr sz="1200" b="0">
                <a:solidFill>
                  <a:srgbClr val="61716B"/>
                </a:solidFill>
                <a:latin typeface="Helvetica Neue"/>
                <a:ea typeface="Helvetica Neue"/>
                <a:cs typeface="Helvetica Neue"/>
              </a:rPr>
              <a:t>Unknown means not established in the reviewed sources, not that the capability is absent.</a:t>
            </a:r>
          </a:p>
        </p:txBody>
      </p:sp>
    </p:spTree>
    <p:extLst>
      <p:ext uri="{BB962C8B-B14F-4D97-AF65-F5344CB8AC3E}">
        <p14:creationId xmlns:p14="http://schemas.microsoft.com/office/powerpoint/2010/main" val="1921272365"/>
      </p:ext>
    </p:extLst>
  </p:cSld>
</p:sld>
</file>

<file path=ppt/slides/slide28.xml><?xml version="1.0" encoding="utf-8"?>
<p:sld xmlns:p="http://schemas.openxmlformats.org/presentationml/2006/main">
  <p:cSld>
    <p:bg>
      <p:bgPr>
        <a:solidFill xmlns:a="http://schemas.openxmlformats.org/drawingml/2006/main">
          <a:srgbClr val="F5F3ED"/>
        </a:solidFill>
      </p:bgPr>
    </p:bg>
    <p:spTree>
      <p:nvGrpSpPr>
        <p:cNvPr id="1" name=""/>
        <p:cNvGrpSpPr/>
        <p:nvPr/>
      </p:nvGrpSpPr>
      <p:grpSpPr>
        <a:xfrm xmlns:a="http://schemas.openxmlformats.org/drawingml/2006/main"/>
      </p:grpSpPr>
      <p:sp>
        <p:nvSpPr>
          <p:cNvPr id="6" name="CALENDAR EVIDENCE">
            <a:extLst xmlns:a="http://schemas.openxmlformats.org/drawingml/2006/main">
              <a:ext uri="{FF2B5EF4-FFF2-40B4-BE49-F238E27FC236}">
                <a16:creationId xmlns:a16="http://schemas.microsoft.com/office/drawing/2014/main" id="{38191B37-F65E-4D61-BE3D-F1325452DEED}"/>
              </a:ext>
            </a:extLst>
          </p:cNvPr>
          <p:cNvSpPr>
            <a:spLocks xmlns:a="http://schemas.openxmlformats.org/drawingml/2006/main" noGrp="1"/>
          </p:cNvSpPr>
          <p:nvPr/>
        </p:nvSpPr>
        <p:spPr>
          <a:xfrm xmlns:a="http://schemas.openxmlformats.org/drawingml/2006/main">
            <a:off x="685800" y="400050"/>
            <a:ext cx="13335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1">
                <a:solidFill>
                  <a:srgbClr val="61716B"/>
                </a:solidFill>
              </a:defRPr>
            </a:defPPr>
            <a:lvl1pPr>
              <a:defRPr sz="1350" b="1">
                <a:solidFill>
                  <a:srgbClr val="61716B"/>
                </a:solidFill>
              </a:defRPr>
            </a:lvl1pPr>
            <a:lvl2pPr>
              <a:defRPr sz="1350" b="1">
                <a:solidFill>
                  <a:srgbClr val="61716B"/>
                </a:solidFill>
              </a:defRPr>
            </a:lvl2pPr>
            <a:lvl3pPr>
              <a:defRPr sz="1350" b="1">
                <a:solidFill>
                  <a:srgbClr val="61716B"/>
                </a:solidFill>
              </a:defRPr>
            </a:lvl3pPr>
            <a:lvl4pPr>
              <a:defRPr sz="1350" b="1">
                <a:solidFill>
                  <a:srgbClr val="61716B"/>
                </a:solidFill>
              </a:defRPr>
            </a:lvl4pPr>
            <a:lvl5pPr>
              <a:defRPr sz="1350" b="1">
                <a:solidFill>
                  <a:srgbClr val="61716B"/>
                </a:solidFill>
              </a:defRPr>
            </a:lvl5pPr>
            <a:lvl6pPr>
              <a:defRPr sz="1350" b="1">
                <a:solidFill>
                  <a:srgbClr val="61716B"/>
                </a:solidFill>
              </a:defRPr>
            </a:lvl6pPr>
            <a:lvl7pPr>
              <a:defRPr sz="1350" b="1">
                <a:solidFill>
                  <a:srgbClr val="61716B"/>
                </a:solidFill>
              </a:defRPr>
            </a:lvl7pPr>
            <a:lvl8pPr>
              <a:defRPr sz="1350" b="1">
                <a:solidFill>
                  <a:srgbClr val="61716B"/>
                </a:solidFill>
              </a:defRPr>
            </a:lvl8pPr>
            <a:lvl9pPr>
              <a:defRPr sz="1350" b="1">
                <a:solidFill>
                  <a:srgbClr val="61716B"/>
                </a:solidFill>
              </a:defRPr>
            </a:lvl9pPr>
          </a:lstStyle>
          <a:p xmlns:a="http://schemas.openxmlformats.org/drawingml/2006/main">
            <a:pPr>
              <a:defRPr sz="1350" b="1">
                <a:solidFill>
                  <a:srgbClr val="61716B"/>
                </a:solidFill>
              </a:defRPr>
            </a:pPr>
            <a:r>
              <a:rPr sz="1350" b="1">
                <a:solidFill>
                  <a:srgbClr val="61716B"/>
                </a:solidFill>
              </a:rPr>
              <a:t>CALENDAR EVIDENCE</a:t>
            </a:r>
          </a:p>
        </p:txBody>
      </p:sp>
      <p:sp>
        <p:nvSpPr>
          <p:cNvPr id="2" name="Which places have central calendar management">
            <a:extLst xmlns:a="http://schemas.openxmlformats.org/drawingml/2006/main">
              <a:ext uri="{FF2B5EF4-FFF2-40B4-BE49-F238E27FC236}">
                <a16:creationId xmlns:a16="http://schemas.microsoft.com/office/drawing/2014/main" id="{70C1C036-4FCD-4BF7-9F62-0F3968CD2208}"/>
              </a:ext>
            </a:extLst>
          </p:cNvPr>
          <p:cNvSpPr>
            <a:spLocks xmlns:a="http://schemas.openxmlformats.org/drawingml/2006/main" noGrp="1"/>
          </p:cNvSpPr>
          <p:nvPr/>
        </p:nvSpPr>
        <p:spPr>
          <a:xfrm xmlns:a="http://schemas.openxmlformats.org/drawingml/2006/main">
            <a:off x="685800" y="914400"/>
            <a:ext cx="13868400"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900" b="1">
                <a:solidFill>
                  <a:srgbClr val="173D35"/>
                </a:solidFill>
              </a:defRPr>
            </a:defPPr>
            <a:lvl1pPr>
              <a:defRPr sz="3900" b="1">
                <a:solidFill>
                  <a:srgbClr val="173D35"/>
                </a:solidFill>
              </a:defRPr>
            </a:lvl1pPr>
            <a:lvl2pPr>
              <a:defRPr sz="3900" b="1">
                <a:solidFill>
                  <a:srgbClr val="173D35"/>
                </a:solidFill>
              </a:defRPr>
            </a:lvl2pPr>
            <a:lvl3pPr>
              <a:defRPr sz="3900" b="1">
                <a:solidFill>
                  <a:srgbClr val="173D35"/>
                </a:solidFill>
              </a:defRPr>
            </a:lvl3pPr>
            <a:lvl4pPr>
              <a:defRPr sz="3900" b="1">
                <a:solidFill>
                  <a:srgbClr val="173D35"/>
                </a:solidFill>
              </a:defRPr>
            </a:lvl4pPr>
            <a:lvl5pPr>
              <a:defRPr sz="3900" b="1">
                <a:solidFill>
                  <a:srgbClr val="173D35"/>
                </a:solidFill>
              </a:defRPr>
            </a:lvl5pPr>
            <a:lvl6pPr>
              <a:defRPr sz="3900" b="1">
                <a:solidFill>
                  <a:srgbClr val="173D35"/>
                </a:solidFill>
              </a:defRPr>
            </a:lvl6pPr>
            <a:lvl7pPr>
              <a:defRPr sz="3900" b="1">
                <a:solidFill>
                  <a:srgbClr val="173D35"/>
                </a:solidFill>
              </a:defRPr>
            </a:lvl7pPr>
            <a:lvl8pPr>
              <a:defRPr sz="3900" b="1">
                <a:solidFill>
                  <a:srgbClr val="173D35"/>
                </a:solidFill>
              </a:defRPr>
            </a:lvl8pPr>
            <a:lvl9pPr>
              <a:defRPr sz="3900" b="1">
                <a:solidFill>
                  <a:srgbClr val="173D35"/>
                </a:solidFill>
              </a:defRPr>
            </a:lvl9pPr>
          </a:lstStyle>
          <a:p xmlns:a="http://schemas.openxmlformats.org/drawingml/2006/main">
            <a:pPr>
              <a:defRPr sz="3900" b="1">
                <a:solidFill>
                  <a:srgbClr val="173D35"/>
                </a:solidFill>
              </a:defRPr>
            </a:pPr>
            <a:r>
              <a:rPr sz="3900" b="1">
                <a:solidFill>
                  <a:srgbClr val="173D35"/>
                </a:solidFill>
              </a:rPr>
              <a:t>Which places have central calendar management?</a:t>
            </a:r>
          </a:p>
        </p:txBody>
      </p:sp>
      <p:sp>
        <p:nvSpPr>
          <p:cNvPr id="3" name="Yes = documented internal calendar. No = conf">
            <a:extLst xmlns:a="http://schemas.openxmlformats.org/drawingml/2006/main">
              <a:ext uri="{FF2B5EF4-FFF2-40B4-BE49-F238E27FC236}">
                <a16:creationId xmlns:a16="http://schemas.microsoft.com/office/drawing/2014/main" id="{D68C8E0B-C280-4FDB-B533-EDE095363CC8}"/>
              </a:ext>
            </a:extLst>
          </p:cNvPr>
          <p:cNvSpPr>
            <a:spLocks xmlns:a="http://schemas.openxmlformats.org/drawingml/2006/main" noGrp="1"/>
          </p:cNvSpPr>
          <p:nvPr/>
        </p:nvSpPr>
        <p:spPr>
          <a:xfrm xmlns:a="http://schemas.openxmlformats.org/drawingml/2006/main">
            <a:off x="685800" y="8077200"/>
            <a:ext cx="130968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125" b="0">
                <a:solidFill>
                  <a:srgbClr val="61716B"/>
                </a:solidFill>
              </a:defRPr>
            </a:defPPr>
            <a:lvl1pPr>
              <a:defRPr sz="1125" b="0">
                <a:solidFill>
                  <a:srgbClr val="61716B"/>
                </a:solidFill>
              </a:defRPr>
            </a:lvl1pPr>
            <a:lvl2pPr>
              <a:defRPr sz="1125" b="0">
                <a:solidFill>
                  <a:srgbClr val="61716B"/>
                </a:solidFill>
              </a:defRPr>
            </a:lvl2pPr>
            <a:lvl3pPr>
              <a:defRPr sz="1125" b="0">
                <a:solidFill>
                  <a:srgbClr val="61716B"/>
                </a:solidFill>
              </a:defRPr>
            </a:lvl3pPr>
            <a:lvl4pPr>
              <a:defRPr sz="1125" b="0">
                <a:solidFill>
                  <a:srgbClr val="61716B"/>
                </a:solidFill>
              </a:defRPr>
            </a:lvl4pPr>
            <a:lvl5pPr>
              <a:defRPr sz="1125" b="0">
                <a:solidFill>
                  <a:srgbClr val="61716B"/>
                </a:solidFill>
              </a:defRPr>
            </a:lvl5pPr>
            <a:lvl6pPr>
              <a:defRPr sz="1125" b="0">
                <a:solidFill>
                  <a:srgbClr val="61716B"/>
                </a:solidFill>
              </a:defRPr>
            </a:lvl6pPr>
            <a:lvl7pPr>
              <a:defRPr sz="1125" b="0">
                <a:solidFill>
                  <a:srgbClr val="61716B"/>
                </a:solidFill>
              </a:defRPr>
            </a:lvl7pPr>
            <a:lvl8pPr>
              <a:defRPr sz="1125" b="0">
                <a:solidFill>
                  <a:srgbClr val="61716B"/>
                </a:solidFill>
              </a:defRPr>
            </a:lvl8pPr>
            <a:lvl9pPr>
              <a:defRPr sz="1125" b="0">
                <a:solidFill>
                  <a:srgbClr val="61716B"/>
                </a:solidFill>
              </a:defRPr>
            </a:lvl9pPr>
          </a:lstStyle>
          <a:p xmlns:a="http://schemas.openxmlformats.org/drawingml/2006/main">
            <a:pPr>
              <a:defRPr sz="1125" b="0">
                <a:solidFill>
                  <a:srgbClr val="61716B"/>
                </a:solidFill>
              </a:defRPr>
            </a:pPr>
            <a:r>
              <a:rPr sz="1125" b="0">
                <a:solidFill>
                  <a:srgbClr val="61716B"/>
                </a:solidFill>
              </a:rPr>
              <a:t>Yes = documented internal calendar. No = confirmed absence. Not verified = insufficient evidence, not absence.</a:t>
            </a:r>
          </a:p>
        </p:txBody>
      </p:sp>
      <p:sp>
        <p:nvSpPr>
          <p:cNvPr id="4" name="page-number">
            <a:extLst xmlns:a="http://schemas.openxmlformats.org/drawingml/2006/main">
              <a:ext uri="{FF2B5EF4-FFF2-40B4-BE49-F238E27FC236}">
                <a16:creationId xmlns:a16="http://schemas.microsoft.com/office/drawing/2014/main" id="{72DF3D04-F9E1-4E42-8368-AAD92340F430}"/>
              </a:ext>
            </a:extLst>
          </p:cNvPr>
          <p:cNvSpPr>
            <a:spLocks xmlns:a="http://schemas.openxmlformats.org/drawingml/2006/main" noGrp="1"/>
          </p:cNvSpPr>
          <p:nvPr/>
        </p:nvSpPr>
        <p:spPr>
          <a:xfrm xmlns:a="http://schemas.openxmlformats.org/drawingml/2006/main">
            <a:off x="14097000" y="8105775"/>
            <a:ext cx="457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0">
                <a:solidFill>
                  <a:srgbClr val="61716B"/>
                </a:solidFill>
              </a:defRPr>
            </a:defPPr>
            <a:lvl1pPr>
              <a:defRPr sz="1275" b="0">
                <a:solidFill>
                  <a:srgbClr val="61716B"/>
                </a:solidFill>
              </a:defRPr>
            </a:lvl1pPr>
            <a:lvl2pPr>
              <a:defRPr sz="1275" b="0">
                <a:solidFill>
                  <a:srgbClr val="61716B"/>
                </a:solidFill>
              </a:defRPr>
            </a:lvl2pPr>
            <a:lvl3pPr>
              <a:defRPr sz="1275" b="0">
                <a:solidFill>
                  <a:srgbClr val="61716B"/>
                </a:solidFill>
              </a:defRPr>
            </a:lvl3pPr>
            <a:lvl4pPr>
              <a:defRPr sz="1275" b="0">
                <a:solidFill>
                  <a:srgbClr val="61716B"/>
                </a:solidFill>
              </a:defRPr>
            </a:lvl4pPr>
            <a:lvl5pPr>
              <a:defRPr sz="1275" b="0">
                <a:solidFill>
                  <a:srgbClr val="61716B"/>
                </a:solidFill>
              </a:defRPr>
            </a:lvl5pPr>
            <a:lvl6pPr>
              <a:defRPr sz="1275" b="0">
                <a:solidFill>
                  <a:srgbClr val="61716B"/>
                </a:solidFill>
              </a:defRPr>
            </a:lvl6pPr>
            <a:lvl7pPr>
              <a:defRPr sz="1275" b="0">
                <a:solidFill>
                  <a:srgbClr val="61716B"/>
                </a:solidFill>
              </a:defRPr>
            </a:lvl7pPr>
            <a:lvl8pPr>
              <a:defRPr sz="1275" b="0">
                <a:solidFill>
                  <a:srgbClr val="61716B"/>
                </a:solidFill>
              </a:defRPr>
            </a:lvl8pPr>
            <a:lvl9pPr>
              <a:defRPr sz="1275" b="0">
                <a:solidFill>
                  <a:srgbClr val="61716B"/>
                </a:solidFill>
              </a:defRPr>
            </a:lvl9pPr>
          </a:lstStyle>
          <a:p xmlns:a="http://schemas.openxmlformats.org/drawingml/2006/main">
            <a:pPr>
              <a:defRPr sz="1275" b="0">
                <a:solidFill>
                  <a:srgbClr val="61716B"/>
                </a:solidFill>
              </a:defRPr>
            </a:pPr>
            <a:r>
              <a:rPr sz="1275" b="0">
                <a:solidFill>
                  <a:srgbClr val="61716B"/>
                </a:solidFill>
              </a:rPr>
              <a:t>28</a:t>
            </a:r>
          </a:p>
        </p:txBody>
      </p:sp>
      <p:graphicFrame>
        <p:nvGraphicFramePr>
          <p:cNvPr id="5" name="">
            <a:extLst xmlns:a="http://schemas.openxmlformats.org/drawingml/2006/main">
              <a:ext uri="{FF2B5EF4-FFF2-40B4-BE49-F238E27FC236}">
                <a16:creationId xmlns:a16="http://schemas.microsoft.com/office/drawing/2014/main" id="{830DE31B-C95F-4368-86D0-C2D50851B318}"/>
              </a:ext>
            </a:extLst>
          </p:cNvPr>
          <p:cNvGraphicFramePr/>
          <p:nvPr/>
        </p:nvGraphicFramePr>
        <p:xfrm>
          <a:off xmlns:a="http://schemas.openxmlformats.org/drawingml/2006/main" x="685800" y="2286000"/>
          <a:ext xmlns:a="http://schemas.openxmlformats.org/drawingml/2006/main" cx="13868400" cy="5334000"/>
        </p:xfrm>
        <a:graphic xmlns:a="http://schemas.openxmlformats.org/drawingml/2006/main">
          <a:graphicData uri="http://schemas.openxmlformats.org/drawingml/2006/table">
            <a:tbl>
              <a:tblPr/>
              <a:tblGrid>
                <a:gridCol w="3619500"/>
                <a:gridCol w="4000500"/>
                <a:gridCol w="6248400"/>
              </a:tblGrid>
              <a:tr h="444500">
                <a:tc>
                  <a:txBody>
                    <a:bodyPr/>
                    <a:lstStyle/>
                    <a:p>
                      <a:r>
                        <a:rPr sz="1725" b="1">
                          <a:solidFill>
                            <a:srgbClr val="FFFFFF"/>
                          </a:solidFill>
                        </a:rPr>
                        <a:t>Place</a:t>
                      </a:r>
                    </a:p>
                  </a:txBody>
                  <a:tcPr marL="91440" marR="91440" marT="45720" marB="45720">
                    <a:solidFill>
                      <a:srgbClr val="173D35"/>
                    </a:solidFill>
                  </a:tcPr>
                </a:tc>
                <a:tc>
                  <a:txBody>
                    <a:bodyPr/>
                    <a:lstStyle/>
                    <a:p>
                      <a:r>
                        <a:rPr sz="1725" b="1">
                          <a:solidFill>
                            <a:srgbClr val="FFFFFF"/>
                          </a:solidFill>
                        </a:rPr>
                        <a:t>Central calendar management</a:t>
                      </a:r>
                    </a:p>
                  </a:txBody>
                  <a:tcPr marL="91440" marR="91440" marT="45720" marB="45720">
                    <a:solidFill>
                      <a:srgbClr val="173D35"/>
                    </a:solidFill>
                  </a:tcPr>
                </a:tc>
                <a:tc>
                  <a:txBody>
                    <a:bodyPr/>
                    <a:lstStyle/>
                    <a:p>
                      <a:r>
                        <a:rPr sz="1725" b="1">
                          <a:solidFill>
                            <a:srgbClr val="FFFFFF"/>
                          </a:solidFill>
                        </a:rPr>
                        <a:t>Evidence boundary</a:t>
                      </a:r>
                    </a:p>
                  </a:txBody>
                  <a:tcPr marL="91440" marR="91440" marT="45720" marB="45720">
                    <a:solidFill>
                      <a:srgbClr val="173D35"/>
                    </a:solidFill>
                  </a:tcPr>
                </a:tc>
              </a:tr>
              <a:tr h="444500">
                <a:tc>
                  <a:txBody>
                    <a:bodyPr/>
                    <a:lstStyle/>
                    <a:p>
                      <a:r>
                        <a:rPr sz="1725" b="0">
                          <a:solidFill>
                            <a:srgbClr val="173D35"/>
                          </a:solidFill>
                        </a:rPr>
                        <a:t>Central Park, New York</a:t>
                      </a:r>
                    </a:p>
                  </a:txBody>
                  <a:tcPr marL="91440" marR="91440" marT="45720" marB="45720">
                    <a:solidFill>
                      <a:srgbClr val="FFFFFF"/>
                    </a:solidFill>
                  </a:tcPr>
                </a:tc>
                <a:tc>
                  <a:txBody>
                    <a:bodyPr/>
                    <a:lstStyle/>
                    <a:p>
                      <a:r>
                        <a:rPr sz="1725" b="0">
                          <a:solidFill>
                            <a:srgbClr val="173D35"/>
                          </a:solidFill>
                        </a:rPr>
                        <a:t>Yes, documented in 2016</a:t>
                      </a:r>
                    </a:p>
                  </a:txBody>
                  <a:tcPr marL="91440" marR="91440" marT="45720" marB="45720">
                    <a:solidFill>
                      <a:srgbClr val="FFFFFF"/>
                    </a:solidFill>
                  </a:tcPr>
                </a:tc>
                <a:tc>
                  <a:txBody>
                    <a:bodyPr/>
                    <a:lstStyle/>
                    <a:p>
                      <a:r>
                        <a:rPr sz="1725" b="0">
                          <a:solidFill>
                            <a:srgbClr val="173D35"/>
                          </a:solidFill>
                        </a:rPr>
                        <a:t>Internal weekly event calendar. Current process unconfirmed.</a:t>
                      </a:r>
                    </a:p>
                  </a:txBody>
                  <a:tcPr marL="91440" marR="91440" marT="45720" marB="45720">
                    <a:solidFill>
                      <a:srgbClr val="FFFFFF"/>
                    </a:solidFill>
                  </a:tcPr>
                </a:tc>
              </a:tr>
              <a:tr h="444500">
                <a:tc>
                  <a:txBody>
                    <a:bodyPr/>
                    <a:lstStyle/>
                    <a:p>
                      <a:r>
                        <a:rPr sz="1725" b="0">
                          <a:solidFill>
                            <a:srgbClr val="173D35"/>
                          </a:solidFill>
                        </a:rPr>
                        <a:t>Lincoln Center, New York</a:t>
                      </a:r>
                    </a:p>
                  </a:txBody>
                  <a:tcPr marL="91440" marR="91440" marT="45720" marB="45720">
                    <a:solidFill>
                      <a:srgbClr val="F5F3ED"/>
                    </a:solidFill>
                  </a:tcPr>
                </a:tc>
                <a:tc>
                  <a:txBody>
                    <a:bodyPr/>
                    <a:lstStyle/>
                    <a:p>
                      <a:r>
                        <a:rPr sz="1725" b="0">
                          <a:solidFill>
                            <a:srgbClr val="173D35"/>
                          </a:solidFill>
                        </a:rPr>
                        <a:t>Not verified</a:t>
                      </a:r>
                    </a:p>
                  </a:txBody>
                  <a:tcPr marL="91440" marR="91440" marT="45720" marB="45720">
                    <a:solidFill>
                      <a:srgbClr val="F5F3ED"/>
                    </a:solidFill>
                  </a:tcPr>
                </a:tc>
                <a:tc>
                  <a:txBody>
                    <a:bodyPr/>
                    <a:lstStyle/>
                    <a:p>
                      <a:r>
                        <a:rPr sz="1725" b="0">
                          <a:solidFill>
                            <a:srgbClr val="173D35"/>
                          </a:solidFill>
                        </a:rPr>
                        <a:t>Project testimony, not direct operator confirmation.</a:t>
                      </a:r>
                    </a:p>
                  </a:txBody>
                  <a:tcPr marL="91440" marR="91440" marT="45720" marB="45720">
                    <a:solidFill>
                      <a:srgbClr val="F5F3ED"/>
                    </a:solidFill>
                  </a:tcPr>
                </a:tc>
              </a:tr>
              <a:tr h="444500">
                <a:tc>
                  <a:txBody>
                    <a:bodyPr/>
                    <a:lstStyle/>
                    <a:p>
                      <a:r>
                        <a:rPr sz="1725" b="0">
                          <a:solidFill>
                            <a:srgbClr val="173D35"/>
                          </a:solidFill>
                        </a:rPr>
                        <a:t>Lincoln Park, Chicago</a:t>
                      </a:r>
                    </a:p>
                  </a:txBody>
                  <a:tcPr marL="91440" marR="91440" marT="45720" marB="45720">
                    <a:solidFill>
                      <a:srgbClr val="FFFFFF"/>
                    </a:solidFill>
                  </a:tcPr>
                </a:tc>
                <a:tc>
                  <a:txBody>
                    <a:bodyPr/>
                    <a:lstStyle/>
                    <a:p>
                      <a:r>
                        <a:rPr sz="1725" b="0">
                          <a:solidFill>
                            <a:srgbClr val="173D35"/>
                          </a:solidFill>
                        </a:rPr>
                        <a:t>Not verified</a:t>
                      </a:r>
                    </a:p>
                  </a:txBody>
                  <a:tcPr marL="91440" marR="91440" marT="45720" marB="45720">
                    <a:solidFill>
                      <a:srgbClr val="FFFFFF"/>
                    </a:solidFill>
                  </a:tcPr>
                </a:tc>
                <a:tc>
                  <a:txBody>
                    <a:bodyPr/>
                    <a:lstStyle/>
                    <a:p>
                      <a:r>
                        <a:rPr sz="1725" b="0">
                          <a:solidFill>
                            <a:srgbClr val="173D35"/>
                          </a:solidFill>
                        </a:rPr>
                        <a:t>Separate permits, institution events and visitor tools.</a:t>
                      </a:r>
                    </a:p>
                  </a:txBody>
                  <a:tcPr marL="91440" marR="91440" marT="45720" marB="45720">
                    <a:solidFill>
                      <a:srgbClr val="FFFFFF"/>
                    </a:solidFill>
                  </a:tcPr>
                </a:tc>
              </a:tr>
              <a:tr h="444500">
                <a:tc>
                  <a:txBody>
                    <a:bodyPr/>
                    <a:lstStyle/>
                    <a:p>
                      <a:r>
                        <a:rPr sz="1725" b="0">
                          <a:solidFill>
                            <a:srgbClr val="173D35"/>
                          </a:solidFill>
                        </a:rPr>
                        <a:t>Forest Park, St. Louis</a:t>
                      </a:r>
                    </a:p>
                  </a:txBody>
                  <a:tcPr marL="91440" marR="91440" marT="45720" marB="45720">
                    <a:solidFill>
                      <a:srgbClr val="F5F3ED"/>
                    </a:solidFill>
                  </a:tcPr>
                </a:tc>
                <a:tc>
                  <a:txBody>
                    <a:bodyPr/>
                    <a:lstStyle/>
                    <a:p>
                      <a:r>
                        <a:rPr sz="1725" b="0">
                          <a:solidFill>
                            <a:srgbClr val="173D35"/>
                          </a:solidFill>
                        </a:rPr>
                        <a:t>Not verified</a:t>
                      </a:r>
                    </a:p>
                  </a:txBody>
                  <a:tcPr marL="91440" marR="91440" marT="45720" marB="45720">
                    <a:solidFill>
                      <a:srgbClr val="F5F3ED"/>
                    </a:solidFill>
                  </a:tcPr>
                </a:tc>
                <a:tc>
                  <a:txBody>
                    <a:bodyPr/>
                    <a:lstStyle/>
                    <a:p>
                      <a:r>
                        <a:rPr sz="1725" b="0">
                          <a:solidFill>
                            <a:srgbClr val="173D35"/>
                          </a:solidFill>
                        </a:rPr>
                        <a:t>Distributed bookings and public calendar.</a:t>
                      </a:r>
                    </a:p>
                  </a:txBody>
                  <a:tcPr marL="91440" marR="91440" marT="45720" marB="45720">
                    <a:solidFill>
                      <a:srgbClr val="F5F3ED"/>
                    </a:solidFill>
                  </a:tcPr>
                </a:tc>
              </a:tr>
              <a:tr h="444500">
                <a:tc>
                  <a:txBody>
                    <a:bodyPr/>
                    <a:lstStyle/>
                    <a:p>
                      <a:r>
                        <a:rPr sz="1725" b="0">
                          <a:solidFill>
                            <a:srgbClr val="173D35"/>
                          </a:solidFill>
                        </a:rPr>
                        <a:t>MuseumsQuartier, Vienna</a:t>
                      </a:r>
                    </a:p>
                  </a:txBody>
                  <a:tcPr marL="91440" marR="91440" marT="45720" marB="45720">
                    <a:solidFill>
                      <a:srgbClr val="FFFFFF"/>
                    </a:solidFill>
                  </a:tcPr>
                </a:tc>
                <a:tc>
                  <a:txBody>
                    <a:bodyPr/>
                    <a:lstStyle/>
                    <a:p>
                      <a:r>
                        <a:rPr sz="1725" b="0">
                          <a:solidFill>
                            <a:srgbClr val="173D35"/>
                          </a:solidFill>
                        </a:rPr>
                        <a:t>Not verified</a:t>
                      </a:r>
                    </a:p>
                  </a:txBody>
                  <a:tcPr marL="91440" marR="91440" marT="45720" marB="45720">
                    <a:solidFill>
                      <a:srgbClr val="FFFFFF"/>
                    </a:solidFill>
                  </a:tcPr>
                </a:tc>
                <a:tc>
                  <a:txBody>
                    <a:bodyPr/>
                    <a:lstStyle/>
                    <a:p>
                      <a:r>
                        <a:rPr sz="1725" b="0">
                          <a:solidFill>
                            <a:srgbClr val="173D35"/>
                          </a:solidFill>
                        </a:rPr>
                        <a:t>Rental team and public listings.</a:t>
                      </a:r>
                    </a:p>
                  </a:txBody>
                  <a:tcPr marL="91440" marR="91440" marT="45720" marB="45720">
                    <a:solidFill>
                      <a:srgbClr val="FFFFFF"/>
                    </a:solidFill>
                  </a:tcPr>
                </a:tc>
              </a:tr>
              <a:tr h="444500">
                <a:tc>
                  <a:txBody>
                    <a:bodyPr/>
                    <a:lstStyle/>
                    <a:p>
                      <a:r>
                        <a:rPr sz="1725" b="0">
                          <a:solidFill>
                            <a:srgbClr val="173D35"/>
                          </a:solidFill>
                        </a:rPr>
                        <a:t>South Bank, London</a:t>
                      </a:r>
                    </a:p>
                  </a:txBody>
                  <a:tcPr marL="91440" marR="91440" marT="45720" marB="45720">
                    <a:solidFill>
                      <a:srgbClr val="F5F3ED"/>
                    </a:solidFill>
                  </a:tcPr>
                </a:tc>
                <a:tc>
                  <a:txBody>
                    <a:bodyPr/>
                    <a:lstStyle/>
                    <a:p>
                      <a:r>
                        <a:rPr sz="1725" b="0">
                          <a:solidFill>
                            <a:srgbClr val="173D35"/>
                          </a:solidFill>
                        </a:rPr>
                        <a:t>Not verified</a:t>
                      </a:r>
                    </a:p>
                  </a:txBody>
                  <a:tcPr marL="91440" marR="91440" marT="45720" marB="45720">
                    <a:solidFill>
                      <a:srgbClr val="F5F3ED"/>
                    </a:solidFill>
                  </a:tcPr>
                </a:tc>
                <a:tc>
                  <a:txBody>
                    <a:bodyPr/>
                    <a:lstStyle/>
                    <a:p>
                      <a:r>
                        <a:rPr sz="1725" b="0">
                          <a:solidFill>
                            <a:srgbClr val="173D35"/>
                          </a:solidFill>
                        </a:rPr>
                        <a:t>District listings and place management.</a:t>
                      </a:r>
                    </a:p>
                  </a:txBody>
                  <a:tcPr marL="91440" marR="91440" marT="45720" marB="45720">
                    <a:solidFill>
                      <a:srgbClr val="F5F3ED"/>
                    </a:solidFill>
                  </a:tcPr>
                </a:tc>
              </a:tr>
              <a:tr h="444500">
                <a:tc>
                  <a:txBody>
                    <a:bodyPr/>
                    <a:lstStyle/>
                    <a:p>
                      <a:r>
                        <a:rPr sz="1725" b="0">
                          <a:solidFill>
                            <a:srgbClr val="173D35"/>
                          </a:solidFill>
                        </a:rPr>
                        <a:t>Fed Square, Melbourne</a:t>
                      </a:r>
                    </a:p>
                  </a:txBody>
                  <a:tcPr marL="91440" marR="91440" marT="45720" marB="45720">
                    <a:solidFill>
                      <a:srgbClr val="FFFFFF"/>
                    </a:solidFill>
                  </a:tcPr>
                </a:tc>
                <a:tc>
                  <a:txBody>
                    <a:bodyPr/>
                    <a:lstStyle/>
                    <a:p>
                      <a:r>
                        <a:rPr sz="1725" b="0">
                          <a:solidFill>
                            <a:srgbClr val="173D35"/>
                          </a:solidFill>
                        </a:rPr>
                        <a:t>Not verified</a:t>
                      </a:r>
                    </a:p>
                  </a:txBody>
                  <a:tcPr marL="91440" marR="91440" marT="45720" marB="45720">
                    <a:solidFill>
                      <a:srgbClr val="FFFFFF"/>
                    </a:solidFill>
                  </a:tcPr>
                </a:tc>
                <a:tc>
                  <a:txBody>
                    <a:bodyPr/>
                    <a:lstStyle/>
                    <a:p>
                      <a:r>
                        <a:rPr sz="1725" b="0">
                          <a:solidFill>
                            <a:srgbClr val="173D35"/>
                          </a:solidFill>
                        </a:rPr>
                        <a:t>Event delivery and induction tools.</a:t>
                      </a:r>
                    </a:p>
                  </a:txBody>
                  <a:tcPr marL="91440" marR="91440" marT="45720" marB="45720">
                    <a:solidFill>
                      <a:srgbClr val="FFFFFF"/>
                    </a:solidFill>
                  </a:tcPr>
                </a:tc>
              </a:tr>
              <a:tr h="444500">
                <a:tc>
                  <a:txBody>
                    <a:bodyPr/>
                    <a:lstStyle/>
                    <a:p>
                      <a:r>
                        <a:rPr sz="1725" b="0">
                          <a:solidFill>
                            <a:srgbClr val="173D35"/>
                          </a:solidFill>
                        </a:rPr>
                        <a:t>Bryant Park, New York</a:t>
                      </a:r>
                    </a:p>
                  </a:txBody>
                  <a:tcPr marL="91440" marR="91440" marT="45720" marB="45720">
                    <a:solidFill>
                      <a:srgbClr val="F5F3ED"/>
                    </a:solidFill>
                  </a:tcPr>
                </a:tc>
                <a:tc>
                  <a:txBody>
                    <a:bodyPr/>
                    <a:lstStyle/>
                    <a:p>
                      <a:r>
                        <a:rPr sz="1725" b="0">
                          <a:solidFill>
                            <a:srgbClr val="173D35"/>
                          </a:solidFill>
                        </a:rPr>
                        <a:t>Not verified</a:t>
                      </a:r>
                    </a:p>
                  </a:txBody>
                  <a:tcPr marL="91440" marR="91440" marT="45720" marB="45720">
                    <a:solidFill>
                      <a:srgbClr val="F5F3ED"/>
                    </a:solidFill>
                  </a:tcPr>
                </a:tc>
                <a:tc>
                  <a:txBody>
                    <a:bodyPr/>
                    <a:lstStyle/>
                    <a:p>
                      <a:r>
                        <a:rPr sz="1725" b="0">
                          <a:solidFill>
                            <a:srgbClr val="173D35"/>
                          </a:solidFill>
                        </a:rPr>
                        <a:t>Integrated event team, internal calendar undisclosed.</a:t>
                      </a:r>
                    </a:p>
                  </a:txBody>
                  <a:tcPr marL="91440" marR="91440" marT="45720" marB="45720">
                    <a:solidFill>
                      <a:srgbClr val="F5F3ED"/>
                    </a:solidFill>
                  </a:tcPr>
                </a:tc>
              </a:tr>
              <a:tr h="444500">
                <a:tc>
                  <a:txBody>
                    <a:bodyPr/>
                    <a:lstStyle/>
                    <a:p>
                      <a:r>
                        <a:rPr sz="1725" b="0">
                          <a:solidFill>
                            <a:srgbClr val="173D35"/>
                          </a:solidFill>
                        </a:rPr>
                        <a:t>The Royal Parks, London</a:t>
                      </a:r>
                    </a:p>
                  </a:txBody>
                  <a:tcPr marL="91440" marR="91440" marT="45720" marB="45720">
                    <a:solidFill>
                      <a:srgbClr val="FFFFFF"/>
                    </a:solidFill>
                  </a:tcPr>
                </a:tc>
                <a:tc>
                  <a:txBody>
                    <a:bodyPr/>
                    <a:lstStyle/>
                    <a:p>
                      <a:r>
                        <a:rPr sz="1725" b="0">
                          <a:solidFill>
                            <a:srgbClr val="173D35"/>
                          </a:solidFill>
                        </a:rPr>
                        <a:t>Not verified</a:t>
                      </a:r>
                    </a:p>
                  </a:txBody>
                  <a:tcPr marL="91440" marR="91440" marT="45720" marB="45720">
                    <a:solidFill>
                      <a:srgbClr val="FFFFFF"/>
                    </a:solidFill>
                  </a:tcPr>
                </a:tc>
                <a:tc>
                  <a:txBody>
                    <a:bodyPr/>
                    <a:lstStyle/>
                    <a:p>
                      <a:r>
                        <a:rPr sz="1725" b="0">
                          <a:solidFill>
                            <a:srgbClr val="173D35"/>
                          </a:solidFill>
                        </a:rPr>
                        <a:t>Central event review, internal calendar undisclosed.</a:t>
                      </a:r>
                    </a:p>
                  </a:txBody>
                  <a:tcPr marL="91440" marR="91440" marT="45720" marB="45720">
                    <a:solidFill>
                      <a:srgbClr val="FFFFFF"/>
                    </a:solidFill>
                  </a:tcPr>
                </a:tc>
              </a:tr>
              <a:tr h="444500">
                <a:tc>
                  <a:txBody>
                    <a:bodyPr/>
                    <a:lstStyle/>
                    <a:p>
                      <a:r>
                        <a:rPr sz="1725" b="0">
                          <a:solidFill>
                            <a:srgbClr val="173D35"/>
                          </a:solidFill>
                        </a:rPr>
                        <a:t>Millennium Park, Chicago</a:t>
                      </a:r>
                    </a:p>
                  </a:txBody>
                  <a:tcPr marL="91440" marR="91440" marT="45720" marB="45720">
                    <a:solidFill>
                      <a:srgbClr val="F5F3ED"/>
                    </a:solidFill>
                  </a:tcPr>
                </a:tc>
                <a:tc>
                  <a:txBody>
                    <a:bodyPr/>
                    <a:lstStyle/>
                    <a:p>
                      <a:r>
                        <a:rPr sz="1725" b="0">
                          <a:solidFill>
                            <a:srgbClr val="173D35"/>
                          </a:solidFill>
                        </a:rPr>
                        <a:t>Not verified</a:t>
                      </a:r>
                    </a:p>
                  </a:txBody>
                  <a:tcPr marL="91440" marR="91440" marT="45720" marB="45720">
                    <a:solidFill>
                      <a:srgbClr val="F5F3ED"/>
                    </a:solidFill>
                  </a:tcPr>
                </a:tc>
                <a:tc>
                  <a:txBody>
                    <a:bodyPr/>
                    <a:lstStyle/>
                    <a:p>
                      <a:r>
                        <a:rPr sz="1725" b="0">
                          <a:solidFill>
                            <a:srgbClr val="173D35"/>
                          </a:solidFill>
                        </a:rPr>
                        <a:t>City programming and foundation partnership.</a:t>
                      </a:r>
                    </a:p>
                  </a:txBody>
                  <a:tcPr marL="91440" marR="91440" marT="45720" marB="45720">
                    <a:solidFill>
                      <a:srgbClr val="F5F3ED"/>
                    </a:solidFill>
                  </a:tcPr>
                </a:tc>
              </a:tr>
              <a:tr h="444500">
                <a:tc>
                  <a:txBody>
                    <a:bodyPr/>
                    <a:lstStyle/>
                    <a:p>
                      <a:r>
                        <a:rPr sz="1725" b="0">
                          <a:solidFill>
                            <a:srgbClr val="173D35"/>
                          </a:solidFill>
                        </a:rPr>
                        <a:t>Westergas, Amsterdam</a:t>
                      </a:r>
                    </a:p>
                  </a:txBody>
                  <a:tcPr marL="91440" marR="91440" marT="45720" marB="45720">
                    <a:solidFill>
                      <a:srgbClr val="FFFFFF"/>
                    </a:solidFill>
                  </a:tcPr>
                </a:tc>
                <a:tc>
                  <a:txBody>
                    <a:bodyPr/>
                    <a:lstStyle/>
                    <a:p>
                      <a:r>
                        <a:rPr sz="1725" b="0">
                          <a:solidFill>
                            <a:srgbClr val="173D35"/>
                          </a:solidFill>
                        </a:rPr>
                        <a:t>Not verified</a:t>
                      </a:r>
                    </a:p>
                  </a:txBody>
                  <a:tcPr marL="91440" marR="91440" marT="45720" marB="45720">
                    <a:solidFill>
                      <a:srgbClr val="FFFFFF"/>
                    </a:solidFill>
                  </a:tcPr>
                </a:tc>
                <a:tc>
                  <a:txBody>
                    <a:bodyPr/>
                    <a:lstStyle/>
                    <a:p>
                      <a:r>
                        <a:rPr sz="1725" b="0">
                          <a:solidFill>
                            <a:srgbClr val="173D35"/>
                          </a:solidFill>
                        </a:rPr>
                        <a:t>Distinct managers and shared public identity.</a:t>
                      </a:r>
                    </a:p>
                  </a:txBody>
                  <a:tcPr marL="91440" marR="91440" marT="45720" marB="45720">
                    <a:solidFill>
                      <a:srgbClr val="FFFFFF"/>
                    </a:solidFill>
                  </a:tcPr>
                </a:tc>
              </a:tr>
            </a:tbl>
          </a:graphicData>
        </a:graphic>
      </p:graphicFrame>
    </p:spTree>
    <p:extLst>
      <p:ext uri="{BB962C8B-B14F-4D97-AF65-F5344CB8AC3E}">
        <p14:creationId xmlns:p14="http://schemas.microsoft.com/office/powerpoint/2010/main" val="599218405"/>
      </p:ext>
    </p:extLst>
  </p:cSld>
</p:sld>
</file>

<file path=ppt/slides/slide29.xml><?xml version="1.0" encoding="utf-8"?>
<p:sld xmlns:p="http://schemas.openxmlformats.org/presentationml/2006/main">
  <p:cSld>
    <p:bg>
      <p:bgPr>
        <a:solidFill xmlns:a="http://schemas.openxmlformats.org/drawingml/2006/main">
          <a:srgbClr val="F5F3ED"/>
        </a:solidFill>
      </p:bgPr>
    </p:bg>
    <p:spTree>
      <p:nvGrpSpPr>
        <p:cNvPr id="1" name=""/>
        <p:cNvGrpSpPr/>
        <p:nvPr/>
      </p:nvGrpSpPr>
      <p:grpSpPr>
        <a:xfrm xmlns:a="http://schemas.openxmlformats.org/drawingml/2006/main"/>
      </p:grpSpPr>
      <p:sp>
        <p:nvSpPr>
          <p:cNvPr id="9" name="LOCAL TECHNOLOGY HISTORY">
            <a:extLst xmlns:a="http://schemas.openxmlformats.org/drawingml/2006/main">
              <a:ext uri="{FF2B5EF4-FFF2-40B4-BE49-F238E27FC236}">
                <a16:creationId xmlns:a16="http://schemas.microsoft.com/office/drawing/2014/main" id="{56AD750E-B246-4E95-A26B-CAE205FDA703}"/>
              </a:ext>
            </a:extLst>
          </p:cNvPr>
          <p:cNvSpPr>
            <a:spLocks xmlns:a="http://schemas.openxmlformats.org/drawingml/2006/main" noGrp="1"/>
          </p:cNvSpPr>
          <p:nvPr/>
        </p:nvSpPr>
        <p:spPr>
          <a:xfrm xmlns:a="http://schemas.openxmlformats.org/drawingml/2006/main">
            <a:off x="685800" y="400050"/>
            <a:ext cx="13335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50" b="1">
                <a:solidFill>
                  <a:srgbClr val="61716B"/>
                </a:solidFill>
                <a:latin typeface="Helvetica Neue"/>
                <a:ea typeface="Helvetica Neue"/>
                <a:cs typeface="Helvetica Neue"/>
              </a:defRPr>
            </a:pPr>
            <a:r>
              <a:rPr sz="1350" b="1">
                <a:solidFill>
                  <a:srgbClr val="61716B"/>
                </a:solidFill>
                <a:latin typeface="Helvetica Neue"/>
                <a:ea typeface="Helvetica Neue"/>
                <a:cs typeface="Helvetica Neue"/>
              </a:rPr>
              <a:t>LOCAL TECHNOLOGY HISTORY</a:t>
            </a:r>
          </a:p>
        </p:txBody>
      </p:sp>
      <p:sp>
        <p:nvSpPr>
          <p:cNvPr id="2" name="Balboa Park has its own collaborative-calenda">
            <a:extLst xmlns:a="http://schemas.openxmlformats.org/drawingml/2006/main">
              <a:ext uri="{FF2B5EF4-FFF2-40B4-BE49-F238E27FC236}">
                <a16:creationId xmlns:a16="http://schemas.microsoft.com/office/drawing/2014/main" id="{9A720287-1816-4626-B8EE-861B8858F9E5}"/>
              </a:ext>
            </a:extLst>
          </p:cNvPr>
          <p:cNvSpPr>
            <a:spLocks xmlns:a="http://schemas.openxmlformats.org/drawingml/2006/main" noGrp="1"/>
          </p:cNvSpPr>
          <p:nvPr/>
        </p:nvSpPr>
        <p:spPr>
          <a:xfrm xmlns:a="http://schemas.openxmlformats.org/drawingml/2006/main">
            <a:off x="685800" y="914400"/>
            <a:ext cx="13868400"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900" b="1">
                <a:solidFill>
                  <a:srgbClr val="173D35"/>
                </a:solidFill>
                <a:latin typeface="Helvetica Neue"/>
                <a:ea typeface="Helvetica Neue"/>
                <a:cs typeface="Helvetica Neue"/>
              </a:defRPr>
            </a:pPr>
            <a:r>
              <a:rPr sz="3900" b="1">
                <a:solidFill>
                  <a:srgbClr val="173D35"/>
                </a:solidFill>
                <a:latin typeface="Helvetica Neue"/>
                <a:ea typeface="Helvetica Neue"/>
                <a:cs typeface="Helvetica Neue"/>
              </a:rPr>
              <a:t>Balboa Park has its own collaborative-calendar precedent</a:t>
            </a:r>
          </a:p>
        </p:txBody>
      </p:sp>
      <p:sp>
        <p:nvSpPr>
          <p:cNvPr id="3" name="21">
            <a:extLst xmlns:a="http://schemas.openxmlformats.org/drawingml/2006/main">
              <a:ext uri="{FF2B5EF4-FFF2-40B4-BE49-F238E27FC236}">
                <a16:creationId xmlns:a16="http://schemas.microsoft.com/office/drawing/2014/main" id="{9BBDF753-62E6-48BC-BC37-16AC0A345BCF}"/>
              </a:ext>
            </a:extLst>
          </p:cNvPr>
          <p:cNvSpPr>
            <a:spLocks xmlns:a="http://schemas.openxmlformats.org/drawingml/2006/main" noGrp="1"/>
          </p:cNvSpPr>
          <p:nvPr/>
        </p:nvSpPr>
        <p:spPr>
          <a:xfrm xmlns:a="http://schemas.openxmlformats.org/drawingml/2006/main">
            <a:off x="14097000" y="8105775"/>
            <a:ext cx="457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275" b="0">
                <a:solidFill>
                  <a:srgbClr val="61716B"/>
                </a:solidFill>
                <a:latin typeface="Helvetica Neue"/>
                <a:ea typeface="Helvetica Neue"/>
                <a:cs typeface="Helvetica Neue"/>
              </a:defRPr>
            </a:pPr>
            <a:r>
              <a:rPr sz="1275" b="0">
                <a:solidFill>
                  <a:srgbClr val="61716B"/>
                </a:solidFill>
                <a:latin typeface="Helvetica Neue"/>
                <a:ea typeface="Helvetica Neue"/>
                <a:cs typeface="Helvetica Neue"/>
              </a:rPr>
              <a:t>29</a:t>
            </a:r>
          </a:p>
        </p:txBody>
      </p:sp>
      <p:sp>
        <p:nvSpPr>
          <p:cNvPr id="4" name="2009–2012">
            <a:extLst xmlns:a="http://schemas.openxmlformats.org/drawingml/2006/main">
              <a:ext uri="{FF2B5EF4-FFF2-40B4-BE49-F238E27FC236}">
                <a16:creationId xmlns:a16="http://schemas.microsoft.com/office/drawing/2014/main" id="{381EE147-6FEB-4242-AFAB-3B3AF0FB6409}"/>
              </a:ext>
            </a:extLst>
          </p:cNvPr>
          <p:cNvSpPr>
            <a:spLocks xmlns:a="http://schemas.openxmlformats.org/drawingml/2006/main" noGrp="1"/>
          </p:cNvSpPr>
          <p:nvPr/>
        </p:nvSpPr>
        <p:spPr>
          <a:xfrm xmlns:a="http://schemas.openxmlformats.org/drawingml/2006/main">
            <a:off x="685800" y="2371725"/>
            <a:ext cx="6381750" cy="1057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5850" b="1">
                <a:solidFill>
                  <a:srgbClr val="BE573C"/>
                </a:solidFill>
                <a:latin typeface="Helvetica Neue"/>
                <a:ea typeface="Helvetica Neue"/>
                <a:cs typeface="Helvetica Neue"/>
              </a:defRPr>
            </a:pPr>
            <a:r>
              <a:rPr sz="5850" b="1">
                <a:solidFill>
                  <a:srgbClr val="BE573C"/>
                </a:solidFill>
                <a:latin typeface="Helvetica Neue"/>
                <a:ea typeface="Helvetica Neue"/>
                <a:cs typeface="Helvetica Neue"/>
              </a:rPr>
              <a:t>2009–2012</a:t>
            </a:r>
          </a:p>
        </p:txBody>
      </p:sp>
      <p:sp>
        <p:nvSpPr>
          <p:cNvPr id="5" name="BPOC developed shared event publishing with m">
            <a:extLst xmlns:a="http://schemas.openxmlformats.org/drawingml/2006/main">
              <a:ext uri="{FF2B5EF4-FFF2-40B4-BE49-F238E27FC236}">
                <a16:creationId xmlns:a16="http://schemas.microsoft.com/office/drawing/2014/main" id="{CE15AF9D-AB00-418E-A1CD-32668EAC0F43}"/>
              </a:ext>
            </a:extLst>
          </p:cNvPr>
          <p:cNvSpPr>
            <a:spLocks xmlns:a="http://schemas.openxmlformats.org/drawingml/2006/main" noGrp="1"/>
          </p:cNvSpPr>
          <p:nvPr/>
        </p:nvSpPr>
        <p:spPr>
          <a:xfrm xmlns:a="http://schemas.openxmlformats.org/drawingml/2006/main">
            <a:off x="685800" y="3752850"/>
            <a:ext cx="6448425" cy="2009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375" b="1">
                <a:solidFill>
                  <a:srgbClr val="173D35"/>
                </a:solidFill>
                <a:latin typeface="Helvetica Neue"/>
                <a:ea typeface="Helvetica Neue"/>
                <a:cs typeface="Helvetica Neue"/>
              </a:defRPr>
            </a:pPr>
            <a:r>
              <a:rPr sz="3375" b="1">
                <a:solidFill>
                  <a:srgbClr val="173D35"/>
                </a:solidFill>
                <a:latin typeface="Helvetica Neue"/>
                <a:ea typeface="Helvetica Neue"/>
                <a:cs typeface="Helvetica Neue"/>
              </a:rPr>
              <a:t>BPOC developed shared event publishing with member institutions</a:t>
            </a:r>
          </a:p>
        </p:txBody>
      </p:sp>
      <p:sp>
        <p:nvSpPr>
          <p:cNvPr id="6" name="A 2012 practitioner paper describes a central">
            <a:extLst xmlns:a="http://schemas.openxmlformats.org/drawingml/2006/main">
              <a:ext uri="{FF2B5EF4-FFF2-40B4-BE49-F238E27FC236}">
                <a16:creationId xmlns:a16="http://schemas.microsoft.com/office/drawing/2014/main" id="{1F40165D-5D93-45C0-BB16-C6277D899BFC}"/>
              </a:ext>
            </a:extLst>
          </p:cNvPr>
          <p:cNvSpPr>
            <a:spLocks xmlns:a="http://schemas.openxmlformats.org/drawingml/2006/main" noGrp="1"/>
          </p:cNvSpPr>
          <p:nvPr/>
        </p:nvSpPr>
        <p:spPr>
          <a:xfrm xmlns:a="http://schemas.openxmlformats.org/drawingml/2006/main">
            <a:off x="8058150" y="2419350"/>
            <a:ext cx="6477000" cy="3095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325" b="0">
                <a:solidFill>
                  <a:srgbClr val="173D35"/>
                </a:solidFill>
                <a:latin typeface="Helvetica Neue"/>
                <a:ea typeface="Helvetica Neue"/>
                <a:cs typeface="Helvetica Neue"/>
              </a:defRPr>
            </a:pPr>
            <a:r>
              <a:rPr sz="2325" b="0">
                <a:solidFill>
                  <a:srgbClr val="173D35"/>
                </a:solidFill>
                <a:latin typeface="Helvetica Neue"/>
                <a:ea typeface="Helvetica Neue"/>
                <a:cs typeface="Helvetica Neue"/>
              </a:rPr>
              <a:t>A 2012 practitioner paper describes a central event feed for the park website, apps, kiosks and media partners.</a:t>
            </a:r>
          </a:p>
          <a:p xmlns:a="http://schemas.openxmlformats.org/drawingml/2006/main">
            <a:r>
              <a:t/>
            </a:r>
          </a:p>
          <a:p xmlns:a="http://schemas.openxmlformats.org/drawingml/2006/main">
            <a:pPr>
              <a:buNone/>
              <a:defRPr sz="2325" b="0">
                <a:solidFill>
                  <a:srgbClr val="173D35"/>
                </a:solidFill>
                <a:latin typeface="Helvetica Neue"/>
                <a:ea typeface="Helvetica Neue"/>
                <a:cs typeface="Helvetica Neue"/>
              </a:defRPr>
            </a:pPr>
            <a:r>
              <a:rPr sz="2325" b="0">
                <a:solidFill>
                  <a:srgbClr val="173D35"/>
                </a:solidFill>
                <a:latin typeface="Helvetica Neue"/>
                <a:ea typeface="Helvetica Neue"/>
                <a:cs typeface="Helvetica Neue"/>
              </a:rPr>
              <a:t>The design allowed museums to create events independently and share them through the central portal.</a:t>
            </a:r>
          </a:p>
        </p:txBody>
      </p:sp>
      <p:sp>
        <p:nvSpPr>
          <p:cNvPr id="7" name="First discovery step: inventory today’s feeds">
            <a:extLst xmlns:a="http://schemas.openxmlformats.org/drawingml/2006/main">
              <a:ext uri="{FF2B5EF4-FFF2-40B4-BE49-F238E27FC236}">
                <a16:creationId xmlns:a16="http://schemas.microsoft.com/office/drawing/2014/main" id="{1F67ED5D-34F4-4A85-A6CB-756069051FE8}"/>
              </a:ext>
            </a:extLst>
          </p:cNvPr>
          <p:cNvSpPr>
            <a:spLocks xmlns:a="http://schemas.openxmlformats.org/drawingml/2006/main" noGrp="1"/>
          </p:cNvSpPr>
          <p:nvPr/>
        </p:nvSpPr>
        <p:spPr>
          <a:xfrm xmlns:a="http://schemas.openxmlformats.org/drawingml/2006/main">
            <a:off x="685800" y="6581775"/>
            <a:ext cx="138684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000" b="1">
                <a:solidFill>
                  <a:srgbClr val="173D35"/>
                </a:solidFill>
                <a:latin typeface="Helvetica Neue"/>
                <a:ea typeface="Helvetica Neue"/>
                <a:cs typeface="Helvetica Neue"/>
              </a:defRPr>
            </a:pPr>
            <a:r>
              <a:rPr sz="3000" b="1">
                <a:solidFill>
                  <a:srgbClr val="173D35"/>
                </a:solidFill>
                <a:latin typeface="Helvetica Neue"/>
                <a:ea typeface="Helvetica Neue"/>
                <a:cs typeface="Helvetica Neue"/>
              </a:rPr>
              <a:t>First discovery step: inventory today’s feeds, owners and workflows with BPOC</a:t>
            </a:r>
          </a:p>
        </p:txBody>
      </p:sp>
      <p:sp>
        <p:nvSpPr>
          <p:cNvPr id="8" name="Historical evidence, not a claim that the 201">
            <a:extLst xmlns:a="http://schemas.openxmlformats.org/drawingml/2006/main">
              <a:ext uri="{FF2B5EF4-FFF2-40B4-BE49-F238E27FC236}">
                <a16:creationId xmlns:a16="http://schemas.microsoft.com/office/drawing/2014/main" id="{F3753CFA-C941-46FA-AD8F-20A0C7454A0E}"/>
              </a:ext>
            </a:extLst>
          </p:cNvPr>
          <p:cNvSpPr>
            <a:spLocks xmlns:a="http://schemas.openxmlformats.org/drawingml/2006/main" noGrp="1"/>
          </p:cNvSpPr>
          <p:nvPr/>
        </p:nvSpPr>
        <p:spPr>
          <a:xfrm xmlns:a="http://schemas.openxmlformats.org/drawingml/2006/main">
            <a:off x="685800" y="8077200"/>
            <a:ext cx="130968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200" b="0">
                <a:solidFill>
                  <a:srgbClr val="61716B"/>
                </a:solidFill>
                <a:latin typeface="Helvetica Neue"/>
                <a:ea typeface="Helvetica Neue"/>
                <a:cs typeface="Helvetica Neue"/>
              </a:defRPr>
            </a:pPr>
            <a:r>
              <a:rPr sz="1200" b="0">
                <a:solidFill>
                  <a:srgbClr val="61716B"/>
                </a:solidFill>
                <a:latin typeface="Helvetica Neue"/>
                <a:ea typeface="Helvetica Neue"/>
                <a:cs typeface="Helvetica Neue"/>
              </a:rPr>
              <a:t>Historical evidence, not a claim that the 2012 Drupal system still runs today. The current site already accepts event submissions.</a:t>
            </a:r>
          </a:p>
        </p:txBody>
      </p:sp>
    </p:spTree>
    <p:extLst>
      <p:ext uri="{BB962C8B-B14F-4D97-AF65-F5344CB8AC3E}">
        <p14:creationId xmlns:p14="http://schemas.microsoft.com/office/powerpoint/2010/main" val="2095333034"/>
      </p:ext>
    </p:extLst>
  </p:cSld>
</p:sld>
</file>

<file path=ppt/slides/slide30.xml><?xml version="1.0" encoding="utf-8"?>
<p:sld xmlns:p="http://schemas.openxmlformats.org/presentationml/2006/main">
  <p:cSld>
    <p:bg>
      <p:bgPr>
        <a:solidFill xmlns:a="http://schemas.openxmlformats.org/drawingml/2006/main">
          <a:srgbClr val="F5F3ED"/>
        </a:solidFill>
      </p:bgPr>
    </p:bg>
    <p:spTree>
      <p:nvGrpSpPr>
        <p:cNvPr id="1" name=""/>
        <p:cNvGrpSpPr/>
        <p:nvPr/>
      </p:nvGrpSpPr>
      <p:grpSpPr>
        <a:xfrm xmlns:a="http://schemas.openxmlformats.org/drawingml/2006/main"/>
      </p:grpSpPr>
      <p:sp>
        <p:nvSpPr>
          <p:cNvPr id="7" name="BENCHMARK SYNTHESIS">
            <a:extLst xmlns:a="http://schemas.openxmlformats.org/drawingml/2006/main">
              <a:ext uri="{FF2B5EF4-FFF2-40B4-BE49-F238E27FC236}">
                <a16:creationId xmlns:a16="http://schemas.microsoft.com/office/drawing/2014/main" id="{8ADD320B-22A6-4D4D-BCBD-D34DC3A1921E}"/>
              </a:ext>
            </a:extLst>
          </p:cNvPr>
          <p:cNvSpPr>
            <a:spLocks xmlns:a="http://schemas.openxmlformats.org/drawingml/2006/main" noGrp="1"/>
          </p:cNvSpPr>
          <p:nvPr/>
        </p:nvSpPr>
        <p:spPr>
          <a:xfrm xmlns:a="http://schemas.openxmlformats.org/drawingml/2006/main">
            <a:off x="685800" y="400050"/>
            <a:ext cx="13335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50" b="1">
                <a:solidFill>
                  <a:srgbClr val="61716B"/>
                </a:solidFill>
                <a:latin typeface="Helvetica Neue"/>
                <a:ea typeface="Helvetica Neue"/>
                <a:cs typeface="Helvetica Neue"/>
              </a:defRPr>
            </a:pPr>
            <a:r>
              <a:rPr sz="1350" b="1">
                <a:solidFill>
                  <a:srgbClr val="61716B"/>
                </a:solidFill>
                <a:latin typeface="Helvetica Neue"/>
                <a:ea typeface="Helvetica Neue"/>
                <a:cs typeface="Helvetica Neue"/>
              </a:rPr>
              <a:t>BENCHMARK SYNTHESIS</a:t>
            </a:r>
          </a:p>
        </p:txBody>
      </p:sp>
      <p:sp>
        <p:nvSpPr>
          <p:cNvPr id="2" name="The transferable model combines service and c">
            <a:extLst xmlns:a="http://schemas.openxmlformats.org/drawingml/2006/main">
              <a:ext uri="{FF2B5EF4-FFF2-40B4-BE49-F238E27FC236}">
                <a16:creationId xmlns:a16="http://schemas.microsoft.com/office/drawing/2014/main" id="{B41C18C2-EC8C-4DB0-B8EA-3C477591344D}"/>
              </a:ext>
            </a:extLst>
          </p:cNvPr>
          <p:cNvSpPr>
            <a:spLocks xmlns:a="http://schemas.openxmlformats.org/drawingml/2006/main" noGrp="1"/>
          </p:cNvSpPr>
          <p:nvPr/>
        </p:nvSpPr>
        <p:spPr>
          <a:xfrm xmlns:a="http://schemas.openxmlformats.org/drawingml/2006/main">
            <a:off x="685800" y="914400"/>
            <a:ext cx="13868400"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900" b="1">
                <a:solidFill>
                  <a:srgbClr val="173D35"/>
                </a:solidFill>
                <a:latin typeface="Helvetica Neue"/>
                <a:ea typeface="Helvetica Neue"/>
                <a:cs typeface="Helvetica Neue"/>
              </a:defRPr>
            </a:pPr>
            <a:r>
              <a:rPr sz="3900" b="1">
                <a:solidFill>
                  <a:srgbClr val="173D35"/>
                </a:solidFill>
                <a:latin typeface="Helvetica Neue"/>
                <a:ea typeface="Helvetica Neue"/>
                <a:cs typeface="Helvetica Neue"/>
              </a:rPr>
              <a:t>The transferable model combines service and consent</a:t>
            </a:r>
          </a:p>
        </p:txBody>
      </p:sp>
      <p:sp>
        <p:nvSpPr>
          <p:cNvPr id="3" name="22">
            <a:extLst xmlns:a="http://schemas.openxmlformats.org/drawingml/2006/main">
              <a:ext uri="{FF2B5EF4-FFF2-40B4-BE49-F238E27FC236}">
                <a16:creationId xmlns:a16="http://schemas.microsoft.com/office/drawing/2014/main" id="{72A06D87-1B72-4F2E-91D3-53ACDB20CEE9}"/>
              </a:ext>
            </a:extLst>
          </p:cNvPr>
          <p:cNvSpPr>
            <a:spLocks xmlns:a="http://schemas.openxmlformats.org/drawingml/2006/main" noGrp="1"/>
          </p:cNvSpPr>
          <p:nvPr/>
        </p:nvSpPr>
        <p:spPr>
          <a:xfrm xmlns:a="http://schemas.openxmlformats.org/drawingml/2006/main">
            <a:off x="14097000" y="8105775"/>
            <a:ext cx="457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275" b="0">
                <a:solidFill>
                  <a:srgbClr val="61716B"/>
                </a:solidFill>
                <a:latin typeface="Helvetica Neue"/>
                <a:ea typeface="Helvetica Neue"/>
                <a:cs typeface="Helvetica Neue"/>
              </a:defRPr>
            </a:pPr>
            <a:r>
              <a:rPr sz="1275" b="0">
                <a:solidFill>
                  <a:srgbClr val="61716B"/>
                </a:solidFill>
                <a:latin typeface="Helvetica Neue"/>
                <a:ea typeface="Helvetica Neue"/>
                <a:cs typeface="Helvetica Neue"/>
              </a:rPr>
              <a:t>30</a:t>
            </a:r>
          </a:p>
        </p:txBody>
      </p:sp>
      <p:graphicFrame>
        <p:nvGraphicFramePr>
          <p:cNvPr id="10" name="">
            <a:extLst xmlns:a="http://schemas.openxmlformats.org/drawingml/2006/main">
              <a:ext uri="{FF2B5EF4-FFF2-40B4-BE49-F238E27FC236}">
                <a16:creationId xmlns:a16="http://schemas.microsoft.com/office/drawing/2014/main" id="{B3E702BD-4E8B-4770-AB3F-6665E789D555}"/>
              </a:ext>
            </a:extLst>
          </p:cNvPr>
          <p:cNvGraphicFramePr/>
          <p:nvPr/>
        </p:nvGraphicFramePr>
        <p:xfrm>
          <a:off xmlns:a="http://schemas.openxmlformats.org/drawingml/2006/main" x="685800" y="2400300"/>
          <a:ext xmlns:a="http://schemas.openxmlformats.org/drawingml/2006/main" cx="13868400" cy="4286250"/>
        </p:xfrm>
        <a:graphic xmlns:a="http://schemas.openxmlformats.org/drawingml/2006/main">
          <a:graphicData uri="http://schemas.openxmlformats.org/drawingml/2006/table">
            <a:tbl>
              <a:tblPr/>
              <a:tblGrid>
                <a:gridCol w="3905250"/>
                <a:gridCol w="5238750"/>
                <a:gridCol w="4724400"/>
              </a:tblGrid>
              <a:tr h="857250">
                <a:tc>
                  <a:txBody>
                    <a:bodyPr/>
                    <a:lstStyle/>
                    <a:p>
                      <a:r>
                        <a:rPr sz="2100" b="1">
                          <a:solidFill>
                            <a:srgbClr val="FFFFFF"/>
                          </a:solidFill>
                          <a:latin typeface="Helvetica Neue"/>
                          <a:ea typeface="Helvetica Neue"/>
                          <a:cs typeface="Helvetica Neue"/>
                        </a:rPr>
                        <a:t>Borrow</a:t>
                      </a:r>
                    </a:p>
                  </a:txBody>
                  <a:tcPr marL="171450" marR="133350" marT="114300" marB="95250" anchor="ctr">
                    <a:solidFill>
                      <a:srgbClr val="173D35"/>
                    </a:solidFill>
                  </a:tcPr>
                </a:tc>
                <a:tc>
                  <a:txBody>
                    <a:bodyPr/>
                    <a:lstStyle/>
                    <a:p>
                      <a:r>
                        <a:rPr sz="2100" b="1">
                          <a:solidFill>
                            <a:srgbClr val="FFFFFF"/>
                          </a:solidFill>
                          <a:latin typeface="Helvetica Neue"/>
                          <a:ea typeface="Helvetica Neue"/>
                          <a:cs typeface="Helvetica Neue"/>
                        </a:rPr>
                        <a:t>Adapt for Balboa Park</a:t>
                      </a:r>
                    </a:p>
                  </a:txBody>
                  <a:tcPr marL="171450" marR="133350" marT="114300" marB="95250" anchor="ctr">
                    <a:solidFill>
                      <a:srgbClr val="173D35"/>
                    </a:solidFill>
                  </a:tcPr>
                </a:tc>
                <a:tc>
                  <a:txBody>
                    <a:bodyPr/>
                    <a:lstStyle/>
                    <a:p>
                      <a:r>
                        <a:rPr sz="2100" b="1">
                          <a:solidFill>
                            <a:srgbClr val="FFFFFF"/>
                          </a:solidFill>
                          <a:latin typeface="Helvetica Neue"/>
                          <a:ea typeface="Helvetica Neue"/>
                          <a:cs typeface="Helvetica Neue"/>
                        </a:rPr>
                        <a:t>Avoid assuming</a:t>
                      </a:r>
                    </a:p>
                  </a:txBody>
                  <a:tcPr marL="171450" marR="133350" marT="114300" marB="95250" anchor="ctr">
                    <a:solidFill>
                      <a:srgbClr val="173D35"/>
                    </a:solidFill>
                  </a:tcPr>
                </a:tc>
              </a:tr>
              <a:tr h="857250">
                <a:tc>
                  <a:txBody>
                    <a:bodyPr/>
                    <a:lstStyle/>
                    <a:p>
                      <a:r>
                        <a:rPr sz="2100">
                          <a:solidFill>
                            <a:srgbClr val="173D35"/>
                          </a:solidFill>
                          <a:latin typeface="Helvetica Neue"/>
                          <a:ea typeface="Helvetica Neue"/>
                          <a:cs typeface="Helvetica Neue"/>
                        </a:rPr>
                        <a:t>Lincoln Center’s shared services</a:t>
                      </a:r>
                    </a:p>
                  </a:txBody>
                  <a:tcPr marL="171450" marR="133350" marT="114300" marB="95250" anchor="ctr">
                    <a:solidFill>
                      <a:srgbClr val="FFFFFF"/>
                    </a:solidFill>
                  </a:tcPr>
                </a:tc>
                <a:tc>
                  <a:txBody>
                    <a:bodyPr/>
                    <a:lstStyle/>
                    <a:p>
                      <a:r>
                        <a:rPr sz="2100">
                          <a:solidFill>
                            <a:srgbClr val="173D35"/>
                          </a:solidFill>
                          <a:latin typeface="Helvetica Neue"/>
                          <a:ea typeface="Helvetica Neue"/>
                          <a:cs typeface="Helvetica Neue"/>
                        </a:rPr>
                        <a:t>A funded coordinator and transparent service costs</a:t>
                      </a:r>
                    </a:p>
                  </a:txBody>
                  <a:tcPr marL="171450" marR="133350" marT="114300" marB="95250" anchor="ctr">
                    <a:solidFill>
                      <a:srgbClr val="FFFFFF"/>
                    </a:solidFill>
                  </a:tcPr>
                </a:tc>
                <a:tc>
                  <a:txBody>
                    <a:bodyPr/>
                    <a:lstStyle/>
                    <a:p>
                      <a:r>
                        <a:rPr sz="2100">
                          <a:solidFill>
                            <a:srgbClr val="173D35"/>
                          </a:solidFill>
                          <a:latin typeface="Helvetica Neue"/>
                          <a:ea typeface="Helvetica Neue"/>
                          <a:cs typeface="Helvetica Neue"/>
                        </a:rPr>
                        <a:t>A calendar alone creates cooperation</a:t>
                      </a:r>
                    </a:p>
                  </a:txBody>
                  <a:tcPr marL="171450" marR="133350" marT="114300" marB="95250" anchor="ctr">
                    <a:solidFill>
                      <a:srgbClr val="FFFFFF"/>
                    </a:solidFill>
                  </a:tcPr>
                </a:tc>
              </a:tr>
              <a:tr h="857250">
                <a:tc>
                  <a:txBody>
                    <a:bodyPr/>
                    <a:lstStyle/>
                    <a:p>
                      <a:r>
                        <a:rPr sz="2100">
                          <a:solidFill>
                            <a:srgbClr val="173D35"/>
                          </a:solidFill>
                          <a:latin typeface="Helvetica Neue"/>
                          <a:ea typeface="Helvetica Neue"/>
                          <a:cs typeface="Helvetica Neue"/>
                        </a:rPr>
                        <a:t>MQ and Fed Square’s event support</a:t>
                      </a:r>
                    </a:p>
                  </a:txBody>
                  <a:tcPr marL="171450" marR="133350" marT="114300" marB="95250" anchor="ctr">
                    <a:solidFill>
                      <a:srgbClr val="F5F3ED"/>
                    </a:solidFill>
                  </a:tcPr>
                </a:tc>
                <a:tc>
                  <a:txBody>
                    <a:bodyPr/>
                    <a:lstStyle/>
                    <a:p>
                      <a:r>
                        <a:rPr sz="2100">
                          <a:solidFill>
                            <a:srgbClr val="173D35"/>
                          </a:solidFill>
                          <a:latin typeface="Helvetica Neue"/>
                          <a:ea typeface="Helvetica Neue"/>
                          <a:cs typeface="Helvetica Neue"/>
                        </a:rPr>
                        <a:t>One intake route with joint venue packages</a:t>
                      </a:r>
                    </a:p>
                  </a:txBody>
                  <a:tcPr marL="171450" marR="133350" marT="114300" marB="95250" anchor="ctr">
                    <a:solidFill>
                      <a:srgbClr val="F5F3ED"/>
                    </a:solidFill>
                  </a:tcPr>
                </a:tc>
                <a:tc>
                  <a:txBody>
                    <a:bodyPr/>
                    <a:lstStyle/>
                    <a:p>
                      <a:r>
                        <a:rPr sz="2100">
                          <a:solidFill>
                            <a:srgbClr val="173D35"/>
                          </a:solidFill>
                          <a:latin typeface="Helvetica Neue"/>
                          <a:ea typeface="Helvetica Neue"/>
                          <a:cs typeface="Helvetica Neue"/>
                        </a:rPr>
                        <a:t>FBP already has campus-wide authority</a:t>
                      </a:r>
                    </a:p>
                  </a:txBody>
                  <a:tcPr marL="171450" marR="133350" marT="114300" marB="95250" anchor="ctr">
                    <a:solidFill>
                      <a:srgbClr val="F5F3ED"/>
                    </a:solidFill>
                  </a:tcPr>
                </a:tc>
              </a:tr>
              <a:tr h="857250">
                <a:tc>
                  <a:txBody>
                    <a:bodyPr/>
                    <a:lstStyle/>
                    <a:p>
                      <a:r>
                        <a:rPr sz="2100">
                          <a:solidFill>
                            <a:srgbClr val="173D35"/>
                          </a:solidFill>
                          <a:latin typeface="Helvetica Neue"/>
                          <a:ea typeface="Helvetica Neue"/>
                          <a:cs typeface="Helvetica Neue"/>
                        </a:rPr>
                        <a:t>South Bank’s member mandate</a:t>
                      </a:r>
                    </a:p>
                  </a:txBody>
                  <a:tcPr marL="171450" marR="133350" marT="114300" marB="95250" anchor="ctr">
                    <a:solidFill>
                      <a:srgbClr val="FFFFFF"/>
                    </a:solidFill>
                  </a:tcPr>
                </a:tc>
                <a:tc>
                  <a:txBody>
                    <a:bodyPr/>
                    <a:lstStyle/>
                    <a:p>
                      <a:r>
                        <a:rPr sz="2100">
                          <a:solidFill>
                            <a:srgbClr val="173D35"/>
                          </a:solidFill>
                          <a:latin typeface="Helvetica Neue"/>
                          <a:ea typeface="Helvetica Neue"/>
                          <a:cs typeface="Helvetica Neue"/>
                        </a:rPr>
                        <a:t>Institutions help set priorities and evaluate benefits</a:t>
                      </a:r>
                    </a:p>
                  </a:txBody>
                  <a:tcPr marL="171450" marR="133350" marT="114300" marB="95250" anchor="ctr">
                    <a:solidFill>
                      <a:srgbClr val="FFFFFF"/>
                    </a:solidFill>
                  </a:tcPr>
                </a:tc>
                <a:tc>
                  <a:txBody>
                    <a:bodyPr/>
                    <a:lstStyle/>
                    <a:p>
                      <a:r>
                        <a:rPr sz="2100">
                          <a:solidFill>
                            <a:srgbClr val="173D35"/>
                          </a:solidFill>
                          <a:latin typeface="Helvetica Neue"/>
                          <a:ea typeface="Helvetica Neue"/>
                          <a:cs typeface="Helvetica Neue"/>
                        </a:rPr>
                        <a:t>A compulsory local levy is ready to use</a:t>
                      </a:r>
                    </a:p>
                  </a:txBody>
                  <a:tcPr marL="171450" marR="133350" marT="114300" marB="95250" anchor="ctr">
                    <a:solidFill>
                      <a:srgbClr val="FFFFFF"/>
                    </a:solidFill>
                  </a:tcPr>
                </a:tc>
              </a:tr>
              <a:tr h="857250">
                <a:tc>
                  <a:txBody>
                    <a:bodyPr/>
                    <a:lstStyle/>
                    <a:p>
                      <a:r>
                        <a:rPr sz="2100">
                          <a:solidFill>
                            <a:srgbClr val="173D35"/>
                          </a:solidFill>
                          <a:latin typeface="Helvetica Neue"/>
                          <a:ea typeface="Helvetica Neue"/>
                          <a:cs typeface="Helvetica Neue"/>
                        </a:rPr>
                        <a:t>Lincoln Park and Forest Park agreements</a:t>
                      </a:r>
                    </a:p>
                  </a:txBody>
                  <a:tcPr marL="171450" marR="133350" marT="114300" marB="95250" anchor="ctr">
                    <a:solidFill>
                      <a:srgbClr val="F5F3ED"/>
                    </a:solidFill>
                  </a:tcPr>
                </a:tc>
                <a:tc>
                  <a:txBody>
                    <a:bodyPr/>
                    <a:lstStyle/>
                    <a:p>
                      <a:r>
                        <a:rPr sz="2100">
                          <a:solidFill>
                            <a:srgbClr val="173D35"/>
                          </a:solidFill>
                          <a:latin typeface="Helvetica Neue"/>
                          <a:ea typeface="Helvetica Neue"/>
                          <a:cs typeface="Helvetica Neue"/>
                        </a:rPr>
                        <a:t>Define FBP’s site services and institution rights</a:t>
                      </a:r>
                    </a:p>
                  </a:txBody>
                  <a:tcPr marL="171450" marR="133350" marT="114300" marB="95250" anchor="ctr">
                    <a:solidFill>
                      <a:srgbClr val="F5F3ED"/>
                    </a:solidFill>
                  </a:tcPr>
                </a:tc>
                <a:tc>
                  <a:txBody>
                    <a:bodyPr/>
                    <a:lstStyle/>
                    <a:p>
                      <a:r>
                        <a:rPr sz="2100">
                          <a:solidFill>
                            <a:srgbClr val="173D35"/>
                          </a:solidFill>
                          <a:latin typeface="Helvetica Neue"/>
                          <a:ea typeface="Helvetica Neue"/>
                          <a:cs typeface="Helvetica Neue"/>
                        </a:rPr>
                        <a:t>A conservancy automatically controls every venue</a:t>
                      </a:r>
                    </a:p>
                  </a:txBody>
                  <a:tcPr marL="171450" marR="133350" marT="114300" marB="95250" anchor="ctr">
                    <a:solidFill>
                      <a:srgbClr val="F5F3ED"/>
                    </a:solidFill>
                  </a:tcPr>
                </a:tc>
              </a:tr>
            </a:tbl>
          </a:graphicData>
        </a:graphic>
      </p:graphicFrame>
      <p:sp>
        <p:nvSpPr>
          <p:cNvPr id="5" name="Recommended direction: a federated coordinati">
            <a:extLst xmlns:a="http://schemas.openxmlformats.org/drawingml/2006/main">
              <a:ext uri="{FF2B5EF4-FFF2-40B4-BE49-F238E27FC236}">
                <a16:creationId xmlns:a16="http://schemas.microsoft.com/office/drawing/2014/main" id="{9AA1AAF1-328B-4EC2-BC87-442224E47BE9}"/>
              </a:ext>
            </a:extLst>
          </p:cNvPr>
          <p:cNvSpPr>
            <a:spLocks xmlns:a="http://schemas.openxmlformats.org/drawingml/2006/main" noGrp="1"/>
          </p:cNvSpPr>
          <p:nvPr/>
        </p:nvSpPr>
        <p:spPr>
          <a:xfrm xmlns:a="http://schemas.openxmlformats.org/drawingml/2006/main">
            <a:off x="685800" y="7200900"/>
            <a:ext cx="138684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000" b="1">
                <a:solidFill>
                  <a:srgbClr val="173D35"/>
                </a:solidFill>
                <a:latin typeface="Helvetica Neue"/>
                <a:ea typeface="Helvetica Neue"/>
                <a:cs typeface="Helvetica Neue"/>
              </a:defRPr>
            </a:pPr>
            <a:r>
              <a:rPr sz="3000" b="1">
                <a:solidFill>
                  <a:srgbClr val="173D35"/>
                </a:solidFill>
                <a:latin typeface="Helvetica Neue"/>
                <a:ea typeface="Helvetica Neue"/>
                <a:cs typeface="Helvetica Neue"/>
              </a:rPr>
              <a:t>Recommended direction: a federated coordination service</a:t>
            </a:r>
          </a:p>
        </p:txBody>
      </p:sp>
      <p:sp>
        <p:nvSpPr>
          <p:cNvPr id="6" name="Analytical synthesis of the six benchmarks. T">
            <a:extLst xmlns:a="http://schemas.openxmlformats.org/drawingml/2006/main">
              <a:ext uri="{FF2B5EF4-FFF2-40B4-BE49-F238E27FC236}">
                <a16:creationId xmlns:a16="http://schemas.microsoft.com/office/drawing/2014/main" id="{0D1C010B-84D7-4630-BC27-C5FF8ADAB728}"/>
              </a:ext>
            </a:extLst>
          </p:cNvPr>
          <p:cNvSpPr>
            <a:spLocks xmlns:a="http://schemas.openxmlformats.org/drawingml/2006/main" noGrp="1"/>
          </p:cNvSpPr>
          <p:nvPr/>
        </p:nvSpPr>
        <p:spPr>
          <a:xfrm xmlns:a="http://schemas.openxmlformats.org/drawingml/2006/main">
            <a:off x="685800" y="8077200"/>
            <a:ext cx="130968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200" b="0">
                <a:solidFill>
                  <a:srgbClr val="61716B"/>
                </a:solidFill>
                <a:latin typeface="Helvetica Neue"/>
                <a:ea typeface="Helvetica Neue"/>
                <a:cs typeface="Helvetica Neue"/>
              </a:defRPr>
            </a:pPr>
            <a:r>
              <a:rPr sz="1200" b="0">
                <a:solidFill>
                  <a:srgbClr val="61716B"/>
                </a:solidFill>
                <a:latin typeface="Helvetica Neue"/>
                <a:ea typeface="Helvetica Neue"/>
                <a:cs typeface="Helvetica Neue"/>
              </a:rPr>
              <a:t>Analytical synthesis of the six benchmarks. Transferability depends on Balboa Park’s agreements and operating capacity.</a:t>
            </a:r>
          </a:p>
        </p:txBody>
      </p:sp>
    </p:spTree>
    <p:extLst>
      <p:ext uri="{BB962C8B-B14F-4D97-AF65-F5344CB8AC3E}">
        <p14:creationId xmlns:p14="http://schemas.microsoft.com/office/powerpoint/2010/main" val="2135832801"/>
      </p:ext>
    </p:extLst>
  </p:cSld>
</p:sld>
</file>

<file path=ppt/slides/slide31.xml><?xml version="1.0" encoding="utf-8"?>
<p:sld xmlns:p="http://schemas.openxmlformats.org/presentationml/2006/main">
  <p:cSld>
    <p:bg>
      <p:bgPr>
        <a:solidFill xmlns:a="http://schemas.openxmlformats.org/drawingml/2006/main">
          <a:srgbClr val="F5F3ED"/>
        </a:solidFill>
      </p:bgPr>
    </p:bg>
    <p:spTree>
      <p:nvGrpSpPr>
        <p:cNvPr id="1" name=""/>
        <p:cNvGrpSpPr/>
        <p:nvPr/>
      </p:nvGrpSpPr>
      <p:grpSpPr>
        <a:xfrm xmlns:a="http://schemas.openxmlformats.org/drawingml/2006/main"/>
      </p:grpSpPr>
      <p:sp>
        <p:nvSpPr>
          <p:cNvPr id="13" name="ADDITIONAL BENCHMARK LESSONS">
            <a:extLst xmlns:a="http://schemas.openxmlformats.org/drawingml/2006/main">
              <a:ext uri="{FF2B5EF4-FFF2-40B4-BE49-F238E27FC236}">
                <a16:creationId xmlns:a16="http://schemas.microsoft.com/office/drawing/2014/main" id="{AE7B8746-52A0-4A3A-9524-F5CA80398E46}"/>
              </a:ext>
            </a:extLst>
          </p:cNvPr>
          <p:cNvSpPr>
            <a:spLocks xmlns:a="http://schemas.openxmlformats.org/drawingml/2006/main" noGrp="1"/>
          </p:cNvSpPr>
          <p:nvPr/>
        </p:nvSpPr>
        <p:spPr>
          <a:xfrm xmlns:a="http://schemas.openxmlformats.org/drawingml/2006/main">
            <a:off x="685800" y="400050"/>
            <a:ext cx="13335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1">
                <a:solidFill>
                  <a:srgbClr val="61716B"/>
                </a:solidFill>
              </a:defRPr>
            </a:defPPr>
            <a:lvl1pPr>
              <a:defRPr sz="1350" b="1">
                <a:solidFill>
                  <a:srgbClr val="61716B"/>
                </a:solidFill>
              </a:defRPr>
            </a:lvl1pPr>
            <a:lvl2pPr>
              <a:defRPr sz="1350" b="1">
                <a:solidFill>
                  <a:srgbClr val="61716B"/>
                </a:solidFill>
              </a:defRPr>
            </a:lvl2pPr>
            <a:lvl3pPr>
              <a:defRPr sz="1350" b="1">
                <a:solidFill>
                  <a:srgbClr val="61716B"/>
                </a:solidFill>
              </a:defRPr>
            </a:lvl3pPr>
            <a:lvl4pPr>
              <a:defRPr sz="1350" b="1">
                <a:solidFill>
                  <a:srgbClr val="61716B"/>
                </a:solidFill>
              </a:defRPr>
            </a:lvl4pPr>
            <a:lvl5pPr>
              <a:defRPr sz="1350" b="1">
                <a:solidFill>
                  <a:srgbClr val="61716B"/>
                </a:solidFill>
              </a:defRPr>
            </a:lvl5pPr>
            <a:lvl6pPr>
              <a:defRPr sz="1350" b="1">
                <a:solidFill>
                  <a:srgbClr val="61716B"/>
                </a:solidFill>
              </a:defRPr>
            </a:lvl6pPr>
            <a:lvl7pPr>
              <a:defRPr sz="1350" b="1">
                <a:solidFill>
                  <a:srgbClr val="61716B"/>
                </a:solidFill>
              </a:defRPr>
            </a:lvl7pPr>
            <a:lvl8pPr>
              <a:defRPr sz="1350" b="1">
                <a:solidFill>
                  <a:srgbClr val="61716B"/>
                </a:solidFill>
              </a:defRPr>
            </a:lvl8pPr>
            <a:lvl9pPr>
              <a:defRPr sz="1350" b="1">
                <a:solidFill>
                  <a:srgbClr val="61716B"/>
                </a:solidFill>
              </a:defRPr>
            </a:lvl9pPr>
          </a:lstStyle>
          <a:p xmlns:a="http://schemas.openxmlformats.org/drawingml/2006/main">
            <a:pPr>
              <a:defRPr sz="1350" b="1">
                <a:solidFill>
                  <a:srgbClr val="61716B"/>
                </a:solidFill>
              </a:defRPr>
            </a:pPr>
            <a:r>
              <a:rPr sz="1350" b="1">
                <a:solidFill>
                  <a:srgbClr val="61716B"/>
                </a:solidFill>
              </a:rPr>
              <a:t>ADDITIONAL BENCHMARK LESSONS</a:t>
            </a:r>
          </a:p>
        </p:txBody>
      </p:sp>
      <p:sp>
        <p:nvSpPr>
          <p:cNvPr id="2" name="Coordination needs an operating mandate">
            <a:extLst xmlns:a="http://schemas.openxmlformats.org/drawingml/2006/main">
              <a:ext uri="{FF2B5EF4-FFF2-40B4-BE49-F238E27FC236}">
                <a16:creationId xmlns:a16="http://schemas.microsoft.com/office/drawing/2014/main" id="{357C2546-6EE2-4F9B-BCA1-9187E2ED956F}"/>
              </a:ext>
            </a:extLst>
          </p:cNvPr>
          <p:cNvSpPr>
            <a:spLocks xmlns:a="http://schemas.openxmlformats.org/drawingml/2006/main" noGrp="1"/>
          </p:cNvSpPr>
          <p:nvPr/>
        </p:nvSpPr>
        <p:spPr>
          <a:xfrm xmlns:a="http://schemas.openxmlformats.org/drawingml/2006/main">
            <a:off x="685800" y="914400"/>
            <a:ext cx="13868400"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900" b="1">
                <a:solidFill>
                  <a:srgbClr val="173D35"/>
                </a:solidFill>
              </a:defRPr>
            </a:defPPr>
            <a:lvl1pPr>
              <a:defRPr sz="3900" b="1">
                <a:solidFill>
                  <a:srgbClr val="173D35"/>
                </a:solidFill>
              </a:defRPr>
            </a:lvl1pPr>
            <a:lvl2pPr>
              <a:defRPr sz="3900" b="1">
                <a:solidFill>
                  <a:srgbClr val="173D35"/>
                </a:solidFill>
              </a:defRPr>
            </a:lvl2pPr>
            <a:lvl3pPr>
              <a:defRPr sz="3900" b="1">
                <a:solidFill>
                  <a:srgbClr val="173D35"/>
                </a:solidFill>
              </a:defRPr>
            </a:lvl3pPr>
            <a:lvl4pPr>
              <a:defRPr sz="3900" b="1">
                <a:solidFill>
                  <a:srgbClr val="173D35"/>
                </a:solidFill>
              </a:defRPr>
            </a:lvl4pPr>
            <a:lvl5pPr>
              <a:defRPr sz="3900" b="1">
                <a:solidFill>
                  <a:srgbClr val="173D35"/>
                </a:solidFill>
              </a:defRPr>
            </a:lvl5pPr>
            <a:lvl6pPr>
              <a:defRPr sz="3900" b="1">
                <a:solidFill>
                  <a:srgbClr val="173D35"/>
                </a:solidFill>
              </a:defRPr>
            </a:lvl6pPr>
            <a:lvl7pPr>
              <a:defRPr sz="3900" b="1">
                <a:solidFill>
                  <a:srgbClr val="173D35"/>
                </a:solidFill>
              </a:defRPr>
            </a:lvl7pPr>
            <a:lvl8pPr>
              <a:defRPr sz="3900" b="1">
                <a:solidFill>
                  <a:srgbClr val="173D35"/>
                </a:solidFill>
              </a:defRPr>
            </a:lvl8pPr>
            <a:lvl9pPr>
              <a:defRPr sz="3900" b="1">
                <a:solidFill>
                  <a:srgbClr val="173D35"/>
                </a:solidFill>
              </a:defRPr>
            </a:lvl9pPr>
          </a:lstStyle>
          <a:p xmlns:a="http://schemas.openxmlformats.org/drawingml/2006/main">
            <a:pPr>
              <a:defRPr sz="3900" b="1">
                <a:solidFill>
                  <a:srgbClr val="173D35"/>
                </a:solidFill>
              </a:defRPr>
            </a:pPr>
            <a:r>
              <a:rPr sz="3900" b="1">
                <a:solidFill>
                  <a:srgbClr val="173D35"/>
                </a:solidFill>
              </a:rPr>
              <a:t>Coordination needs an operating mandate</a:t>
            </a:r>
          </a:p>
        </p:txBody>
      </p:sp>
      <p:sp>
        <p:nvSpPr>
          <p:cNvPr id="3" name="Strategic interpretation of the supplied benc">
            <a:extLst xmlns:a="http://schemas.openxmlformats.org/drawingml/2006/main">
              <a:ext uri="{FF2B5EF4-FFF2-40B4-BE49-F238E27FC236}">
                <a16:creationId xmlns:a16="http://schemas.microsoft.com/office/drawing/2014/main" id="{F937479E-8442-47AB-BCED-173D4582C670}"/>
              </a:ext>
            </a:extLst>
          </p:cNvPr>
          <p:cNvSpPr>
            <a:spLocks xmlns:a="http://schemas.openxmlformats.org/drawingml/2006/main" noGrp="1"/>
          </p:cNvSpPr>
          <p:nvPr/>
        </p:nvSpPr>
        <p:spPr>
          <a:xfrm xmlns:a="http://schemas.openxmlformats.org/drawingml/2006/main">
            <a:off x="685800" y="8077200"/>
            <a:ext cx="130968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125" b="0">
                <a:solidFill>
                  <a:srgbClr val="61716B"/>
                </a:solidFill>
              </a:defRPr>
            </a:defPPr>
            <a:lvl1pPr>
              <a:defRPr sz="1125" b="0">
                <a:solidFill>
                  <a:srgbClr val="61716B"/>
                </a:solidFill>
              </a:defRPr>
            </a:lvl1pPr>
            <a:lvl2pPr>
              <a:defRPr sz="1125" b="0">
                <a:solidFill>
                  <a:srgbClr val="61716B"/>
                </a:solidFill>
              </a:defRPr>
            </a:lvl2pPr>
            <a:lvl3pPr>
              <a:defRPr sz="1125" b="0">
                <a:solidFill>
                  <a:srgbClr val="61716B"/>
                </a:solidFill>
              </a:defRPr>
            </a:lvl3pPr>
            <a:lvl4pPr>
              <a:defRPr sz="1125" b="0">
                <a:solidFill>
                  <a:srgbClr val="61716B"/>
                </a:solidFill>
              </a:defRPr>
            </a:lvl4pPr>
            <a:lvl5pPr>
              <a:defRPr sz="1125" b="0">
                <a:solidFill>
                  <a:srgbClr val="61716B"/>
                </a:solidFill>
              </a:defRPr>
            </a:lvl5pPr>
            <a:lvl6pPr>
              <a:defRPr sz="1125" b="0">
                <a:solidFill>
                  <a:srgbClr val="61716B"/>
                </a:solidFill>
              </a:defRPr>
            </a:lvl6pPr>
            <a:lvl7pPr>
              <a:defRPr sz="1125" b="0">
                <a:solidFill>
                  <a:srgbClr val="61716B"/>
                </a:solidFill>
              </a:defRPr>
            </a:lvl7pPr>
            <a:lvl8pPr>
              <a:defRPr sz="1125" b="0">
                <a:solidFill>
                  <a:srgbClr val="61716B"/>
                </a:solidFill>
              </a:defRPr>
            </a:lvl8pPr>
            <a:lvl9pPr>
              <a:defRPr sz="1125" b="0">
                <a:solidFill>
                  <a:srgbClr val="61716B"/>
                </a:solidFill>
              </a:defRPr>
            </a:lvl9pPr>
          </a:lstStyle>
          <a:p xmlns:a="http://schemas.openxmlformats.org/drawingml/2006/main">
            <a:pPr>
              <a:defRPr sz="1125" b="0">
                <a:solidFill>
                  <a:srgbClr val="61716B"/>
                </a:solidFill>
              </a:defRPr>
            </a:pPr>
            <a:r>
              <a:rPr sz="1125" b="0">
                <a:solidFill>
                  <a:srgbClr val="61716B"/>
                </a:solidFill>
              </a:rPr>
              <a:t>Strategic interpretation of the supplied benchmark deck. These lessons do not establish Balboa authority or revenues.</a:t>
            </a:r>
          </a:p>
        </p:txBody>
      </p:sp>
      <p:sp>
        <p:nvSpPr>
          <p:cNvPr id="4" name="page-number">
            <a:extLst xmlns:a="http://schemas.openxmlformats.org/drawingml/2006/main">
              <a:ext uri="{FF2B5EF4-FFF2-40B4-BE49-F238E27FC236}">
                <a16:creationId xmlns:a16="http://schemas.microsoft.com/office/drawing/2014/main" id="{AC71FC47-91F6-4A6F-B943-0DE2AA65D4D2}"/>
              </a:ext>
            </a:extLst>
          </p:cNvPr>
          <p:cNvSpPr>
            <a:spLocks xmlns:a="http://schemas.openxmlformats.org/drawingml/2006/main" noGrp="1"/>
          </p:cNvSpPr>
          <p:nvPr/>
        </p:nvSpPr>
        <p:spPr>
          <a:xfrm xmlns:a="http://schemas.openxmlformats.org/drawingml/2006/main">
            <a:off x="14097000" y="8105775"/>
            <a:ext cx="457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0">
                <a:solidFill>
                  <a:srgbClr val="61716B"/>
                </a:solidFill>
              </a:defRPr>
            </a:defPPr>
            <a:lvl1pPr>
              <a:defRPr sz="1275" b="0">
                <a:solidFill>
                  <a:srgbClr val="61716B"/>
                </a:solidFill>
              </a:defRPr>
            </a:lvl1pPr>
            <a:lvl2pPr>
              <a:defRPr sz="1275" b="0">
                <a:solidFill>
                  <a:srgbClr val="61716B"/>
                </a:solidFill>
              </a:defRPr>
            </a:lvl2pPr>
            <a:lvl3pPr>
              <a:defRPr sz="1275" b="0">
                <a:solidFill>
                  <a:srgbClr val="61716B"/>
                </a:solidFill>
              </a:defRPr>
            </a:lvl3pPr>
            <a:lvl4pPr>
              <a:defRPr sz="1275" b="0">
                <a:solidFill>
                  <a:srgbClr val="61716B"/>
                </a:solidFill>
              </a:defRPr>
            </a:lvl4pPr>
            <a:lvl5pPr>
              <a:defRPr sz="1275" b="0">
                <a:solidFill>
                  <a:srgbClr val="61716B"/>
                </a:solidFill>
              </a:defRPr>
            </a:lvl5pPr>
            <a:lvl6pPr>
              <a:defRPr sz="1275" b="0">
                <a:solidFill>
                  <a:srgbClr val="61716B"/>
                </a:solidFill>
              </a:defRPr>
            </a:lvl6pPr>
            <a:lvl7pPr>
              <a:defRPr sz="1275" b="0">
                <a:solidFill>
                  <a:srgbClr val="61716B"/>
                </a:solidFill>
              </a:defRPr>
            </a:lvl7pPr>
            <a:lvl8pPr>
              <a:defRPr sz="1275" b="0">
                <a:solidFill>
                  <a:srgbClr val="61716B"/>
                </a:solidFill>
              </a:defRPr>
            </a:lvl8pPr>
            <a:lvl9pPr>
              <a:defRPr sz="1275" b="0">
                <a:solidFill>
                  <a:srgbClr val="61716B"/>
                </a:solidFill>
              </a:defRPr>
            </a:lvl9pPr>
          </a:lstStyle>
          <a:p xmlns:a="http://schemas.openxmlformats.org/drawingml/2006/main">
            <a:pPr>
              <a:defRPr sz="1275" b="0">
                <a:solidFill>
                  <a:srgbClr val="61716B"/>
                </a:solidFill>
              </a:defRPr>
            </a:pPr>
            <a:r>
              <a:rPr sz="1275" b="0">
                <a:solidFill>
                  <a:srgbClr val="61716B"/>
                </a:solidFill>
              </a:rPr>
              <a:t>31</a:t>
            </a:r>
          </a:p>
        </p:txBody>
      </p:sp>
      <p:sp>
        <p:nvSpPr>
          <p:cNvPr id="5" name="Central Park">
            <a:extLst xmlns:a="http://schemas.openxmlformats.org/drawingml/2006/main">
              <a:ext uri="{FF2B5EF4-FFF2-40B4-BE49-F238E27FC236}">
                <a16:creationId xmlns:a16="http://schemas.microsoft.com/office/drawing/2014/main" id="{54246583-CF04-45D0-8FA5-C59D9CC29286}"/>
              </a:ext>
            </a:extLst>
          </p:cNvPr>
          <p:cNvSpPr>
            <a:spLocks xmlns:a="http://schemas.openxmlformats.org/drawingml/2006/main" noGrp="1"/>
          </p:cNvSpPr>
          <p:nvPr/>
        </p:nvSpPr>
        <p:spPr>
          <a:xfrm xmlns:a="http://schemas.openxmlformats.org/drawingml/2006/main">
            <a:off x="685800" y="2305050"/>
            <a:ext cx="63817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1">
                <a:solidFill>
                  <a:srgbClr val="BE573C"/>
                </a:solidFill>
              </a:defRPr>
            </a:defPPr>
            <a:lvl1pPr>
              <a:defRPr sz="1875" b="1">
                <a:solidFill>
                  <a:srgbClr val="BE573C"/>
                </a:solidFill>
              </a:defRPr>
            </a:lvl1pPr>
            <a:lvl2pPr>
              <a:defRPr sz="1875" b="1">
                <a:solidFill>
                  <a:srgbClr val="BE573C"/>
                </a:solidFill>
              </a:defRPr>
            </a:lvl2pPr>
            <a:lvl3pPr>
              <a:defRPr sz="1875" b="1">
                <a:solidFill>
                  <a:srgbClr val="BE573C"/>
                </a:solidFill>
              </a:defRPr>
            </a:lvl3pPr>
            <a:lvl4pPr>
              <a:defRPr sz="1875" b="1">
                <a:solidFill>
                  <a:srgbClr val="BE573C"/>
                </a:solidFill>
              </a:defRPr>
            </a:lvl4pPr>
            <a:lvl5pPr>
              <a:defRPr sz="1875" b="1">
                <a:solidFill>
                  <a:srgbClr val="BE573C"/>
                </a:solidFill>
              </a:defRPr>
            </a:lvl5pPr>
            <a:lvl6pPr>
              <a:defRPr sz="1875" b="1">
                <a:solidFill>
                  <a:srgbClr val="BE573C"/>
                </a:solidFill>
              </a:defRPr>
            </a:lvl6pPr>
            <a:lvl7pPr>
              <a:defRPr sz="1875" b="1">
                <a:solidFill>
                  <a:srgbClr val="BE573C"/>
                </a:solidFill>
              </a:defRPr>
            </a:lvl7pPr>
            <a:lvl8pPr>
              <a:defRPr sz="1875" b="1">
                <a:solidFill>
                  <a:srgbClr val="BE573C"/>
                </a:solidFill>
              </a:defRPr>
            </a:lvl8pPr>
            <a:lvl9pPr>
              <a:defRPr sz="1875" b="1">
                <a:solidFill>
                  <a:srgbClr val="BE573C"/>
                </a:solidFill>
              </a:defRPr>
            </a:lvl9pPr>
          </a:lstStyle>
          <a:p xmlns:a="http://schemas.openxmlformats.org/drawingml/2006/main">
            <a:pPr>
              <a:defRPr sz="1875" b="1">
                <a:solidFill>
                  <a:srgbClr val="BE573C"/>
                </a:solidFill>
              </a:defRPr>
            </a:pPr>
            <a:r>
              <a:rPr sz="1875" b="1">
                <a:solidFill>
                  <a:srgbClr val="BE573C"/>
                </a:solidFill>
              </a:rPr>
              <a:t>Central Park</a:t>
            </a:r>
          </a:p>
        </p:txBody>
      </p:sp>
      <p:sp>
        <p:nvSpPr>
          <p:cNvPr id="6" name="A weekly internal calendar can support operat">
            <a:extLst xmlns:a="http://schemas.openxmlformats.org/drawingml/2006/main">
              <a:ext uri="{FF2B5EF4-FFF2-40B4-BE49-F238E27FC236}">
                <a16:creationId xmlns:a16="http://schemas.microsoft.com/office/drawing/2014/main" id="{8FBE809A-BF95-4B06-9FC3-56C60209CD64}"/>
              </a:ext>
            </a:extLst>
          </p:cNvPr>
          <p:cNvSpPr>
            <a:spLocks xmlns:a="http://schemas.openxmlformats.org/drawingml/2006/main" noGrp="1"/>
          </p:cNvSpPr>
          <p:nvPr/>
        </p:nvSpPr>
        <p:spPr>
          <a:xfrm xmlns:a="http://schemas.openxmlformats.org/drawingml/2006/main">
            <a:off x="685800" y="2800350"/>
            <a:ext cx="6381750" cy="1762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325" b="0">
                <a:solidFill>
                  <a:srgbClr val="173D35"/>
                </a:solidFill>
              </a:defRPr>
            </a:defPPr>
            <a:lvl1pPr>
              <a:defRPr sz="2325" b="0">
                <a:solidFill>
                  <a:srgbClr val="173D35"/>
                </a:solidFill>
              </a:defRPr>
            </a:lvl1pPr>
            <a:lvl2pPr>
              <a:defRPr sz="2325" b="0">
                <a:solidFill>
                  <a:srgbClr val="173D35"/>
                </a:solidFill>
              </a:defRPr>
            </a:lvl2pPr>
            <a:lvl3pPr>
              <a:defRPr sz="2325" b="0">
                <a:solidFill>
                  <a:srgbClr val="173D35"/>
                </a:solidFill>
              </a:defRPr>
            </a:lvl3pPr>
            <a:lvl4pPr>
              <a:defRPr sz="2325" b="0">
                <a:solidFill>
                  <a:srgbClr val="173D35"/>
                </a:solidFill>
              </a:defRPr>
            </a:lvl4pPr>
            <a:lvl5pPr>
              <a:defRPr sz="2325" b="0">
                <a:solidFill>
                  <a:srgbClr val="173D35"/>
                </a:solidFill>
              </a:defRPr>
            </a:lvl5pPr>
            <a:lvl6pPr>
              <a:defRPr sz="2325" b="0">
                <a:solidFill>
                  <a:srgbClr val="173D35"/>
                </a:solidFill>
              </a:defRPr>
            </a:lvl6pPr>
            <a:lvl7pPr>
              <a:defRPr sz="2325" b="0">
                <a:solidFill>
                  <a:srgbClr val="173D35"/>
                </a:solidFill>
              </a:defRPr>
            </a:lvl7pPr>
            <a:lvl8pPr>
              <a:defRPr sz="2325" b="0">
                <a:solidFill>
                  <a:srgbClr val="173D35"/>
                </a:solidFill>
              </a:defRPr>
            </a:lvl8pPr>
            <a:lvl9pPr>
              <a:defRPr sz="2325" b="0">
                <a:solidFill>
                  <a:srgbClr val="173D35"/>
                </a:solidFill>
              </a:defRPr>
            </a:lvl9pPr>
          </a:lstStyle>
          <a:p xmlns:a="http://schemas.openxmlformats.org/drawingml/2006/main">
            <a:pPr>
              <a:defRPr sz="2325" b="0">
                <a:solidFill>
                  <a:srgbClr val="173D35"/>
                </a:solidFill>
              </a:defRPr>
            </a:pPr>
            <a:r>
              <a:rPr sz="2325" b="0">
                <a:solidFill>
                  <a:srgbClr val="173D35"/>
                </a:solidFill>
              </a:rPr>
              <a:t>A weekly internal calendar can support operational decisions and permit checks. A regular review meeting makes the record useful.</a:t>
            </a:r>
          </a:p>
        </p:txBody>
      </p:sp>
      <p:sp>
        <p:nvSpPr>
          <p:cNvPr id="7" name="Bryant Park and The Royal Parks">
            <a:extLst xmlns:a="http://schemas.openxmlformats.org/drawingml/2006/main">
              <a:ext uri="{FF2B5EF4-FFF2-40B4-BE49-F238E27FC236}">
                <a16:creationId xmlns:a16="http://schemas.microsoft.com/office/drawing/2014/main" id="{3817396D-4D67-46D0-A0C8-557269AF2480}"/>
              </a:ext>
            </a:extLst>
          </p:cNvPr>
          <p:cNvSpPr>
            <a:spLocks xmlns:a="http://schemas.openxmlformats.org/drawingml/2006/main" noGrp="1"/>
          </p:cNvSpPr>
          <p:nvPr/>
        </p:nvSpPr>
        <p:spPr>
          <a:xfrm xmlns:a="http://schemas.openxmlformats.org/drawingml/2006/main">
            <a:off x="8096250" y="2305050"/>
            <a:ext cx="63817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1">
                <a:solidFill>
                  <a:srgbClr val="BE573C"/>
                </a:solidFill>
              </a:defRPr>
            </a:defPPr>
            <a:lvl1pPr>
              <a:defRPr sz="1875" b="1">
                <a:solidFill>
                  <a:srgbClr val="BE573C"/>
                </a:solidFill>
              </a:defRPr>
            </a:lvl1pPr>
            <a:lvl2pPr>
              <a:defRPr sz="1875" b="1">
                <a:solidFill>
                  <a:srgbClr val="BE573C"/>
                </a:solidFill>
              </a:defRPr>
            </a:lvl2pPr>
            <a:lvl3pPr>
              <a:defRPr sz="1875" b="1">
                <a:solidFill>
                  <a:srgbClr val="BE573C"/>
                </a:solidFill>
              </a:defRPr>
            </a:lvl3pPr>
            <a:lvl4pPr>
              <a:defRPr sz="1875" b="1">
                <a:solidFill>
                  <a:srgbClr val="BE573C"/>
                </a:solidFill>
              </a:defRPr>
            </a:lvl4pPr>
            <a:lvl5pPr>
              <a:defRPr sz="1875" b="1">
                <a:solidFill>
                  <a:srgbClr val="BE573C"/>
                </a:solidFill>
              </a:defRPr>
            </a:lvl5pPr>
            <a:lvl6pPr>
              <a:defRPr sz="1875" b="1">
                <a:solidFill>
                  <a:srgbClr val="BE573C"/>
                </a:solidFill>
              </a:defRPr>
            </a:lvl6pPr>
            <a:lvl7pPr>
              <a:defRPr sz="1875" b="1">
                <a:solidFill>
                  <a:srgbClr val="BE573C"/>
                </a:solidFill>
              </a:defRPr>
            </a:lvl7pPr>
            <a:lvl8pPr>
              <a:defRPr sz="1875" b="1">
                <a:solidFill>
                  <a:srgbClr val="BE573C"/>
                </a:solidFill>
              </a:defRPr>
            </a:lvl8pPr>
            <a:lvl9pPr>
              <a:defRPr sz="1875" b="1">
                <a:solidFill>
                  <a:srgbClr val="BE573C"/>
                </a:solidFill>
              </a:defRPr>
            </a:lvl9pPr>
          </a:lstStyle>
          <a:p xmlns:a="http://schemas.openxmlformats.org/drawingml/2006/main">
            <a:pPr>
              <a:defRPr sz="1875" b="1">
                <a:solidFill>
                  <a:srgbClr val="BE573C"/>
                </a:solidFill>
              </a:defRPr>
            </a:pPr>
            <a:r>
              <a:rPr sz="1875" b="1">
                <a:solidFill>
                  <a:srgbClr val="BE573C"/>
                </a:solidFill>
              </a:rPr>
              <a:t>Bryant Park and The Royal Parks</a:t>
            </a:r>
          </a:p>
        </p:txBody>
      </p:sp>
      <p:sp>
        <p:nvSpPr>
          <p:cNvPr id="8" name="Commercial programming needs a funded team, s">
            <a:extLst xmlns:a="http://schemas.openxmlformats.org/drawingml/2006/main">
              <a:ext uri="{FF2B5EF4-FFF2-40B4-BE49-F238E27FC236}">
                <a16:creationId xmlns:a16="http://schemas.microsoft.com/office/drawing/2014/main" id="{F1EF9467-0661-4D8F-9E2B-E19DDD384546}"/>
              </a:ext>
            </a:extLst>
          </p:cNvPr>
          <p:cNvSpPr>
            <a:spLocks xmlns:a="http://schemas.openxmlformats.org/drawingml/2006/main" noGrp="1"/>
          </p:cNvSpPr>
          <p:nvPr/>
        </p:nvSpPr>
        <p:spPr>
          <a:xfrm xmlns:a="http://schemas.openxmlformats.org/drawingml/2006/main">
            <a:off x="8096250" y="2800350"/>
            <a:ext cx="6381750" cy="1762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325" b="0">
                <a:solidFill>
                  <a:srgbClr val="173D35"/>
                </a:solidFill>
              </a:defRPr>
            </a:defPPr>
            <a:lvl1pPr>
              <a:defRPr sz="2325" b="0">
                <a:solidFill>
                  <a:srgbClr val="173D35"/>
                </a:solidFill>
              </a:defRPr>
            </a:lvl1pPr>
            <a:lvl2pPr>
              <a:defRPr sz="2325" b="0">
                <a:solidFill>
                  <a:srgbClr val="173D35"/>
                </a:solidFill>
              </a:defRPr>
            </a:lvl2pPr>
            <a:lvl3pPr>
              <a:defRPr sz="2325" b="0">
                <a:solidFill>
                  <a:srgbClr val="173D35"/>
                </a:solidFill>
              </a:defRPr>
            </a:lvl3pPr>
            <a:lvl4pPr>
              <a:defRPr sz="2325" b="0">
                <a:solidFill>
                  <a:srgbClr val="173D35"/>
                </a:solidFill>
              </a:defRPr>
            </a:lvl4pPr>
            <a:lvl5pPr>
              <a:defRPr sz="2325" b="0">
                <a:solidFill>
                  <a:srgbClr val="173D35"/>
                </a:solidFill>
              </a:defRPr>
            </a:lvl5pPr>
            <a:lvl6pPr>
              <a:defRPr sz="2325" b="0">
                <a:solidFill>
                  <a:srgbClr val="173D35"/>
                </a:solidFill>
              </a:defRPr>
            </a:lvl6pPr>
            <a:lvl7pPr>
              <a:defRPr sz="2325" b="0">
                <a:solidFill>
                  <a:srgbClr val="173D35"/>
                </a:solidFill>
              </a:defRPr>
            </a:lvl7pPr>
            <a:lvl8pPr>
              <a:defRPr sz="2325" b="0">
                <a:solidFill>
                  <a:srgbClr val="173D35"/>
                </a:solidFill>
              </a:defRPr>
            </a:lvl8pPr>
            <a:lvl9pPr>
              <a:defRPr sz="2325" b="0">
                <a:solidFill>
                  <a:srgbClr val="173D35"/>
                </a:solidFill>
              </a:defRPr>
            </a:lvl9pPr>
          </a:lstStyle>
          <a:p xmlns:a="http://schemas.openxmlformats.org/drawingml/2006/main">
            <a:pPr>
              <a:defRPr sz="2325" b="0">
                <a:solidFill>
                  <a:srgbClr val="173D35"/>
                </a:solidFill>
              </a:defRPr>
            </a:pPr>
            <a:r>
              <a:rPr sz="2325" b="0">
                <a:solidFill>
                  <a:srgbClr val="173D35"/>
                </a:solidFill>
              </a:rPr>
              <a:t>Commercial programming needs a funded team, site limits and transparent reinvestment into park care.</a:t>
            </a:r>
          </a:p>
        </p:txBody>
      </p:sp>
      <p:sp>
        <p:nvSpPr>
          <p:cNvPr id="9" name="Millennium Park">
            <a:extLst xmlns:a="http://schemas.openxmlformats.org/drawingml/2006/main">
              <a:ext uri="{FF2B5EF4-FFF2-40B4-BE49-F238E27FC236}">
                <a16:creationId xmlns:a16="http://schemas.microsoft.com/office/drawing/2014/main" id="{E1E13A77-770F-41BA-A609-0B0AA9EF9F5E}"/>
              </a:ext>
            </a:extLst>
          </p:cNvPr>
          <p:cNvSpPr>
            <a:spLocks xmlns:a="http://schemas.openxmlformats.org/drawingml/2006/main" noGrp="1"/>
          </p:cNvSpPr>
          <p:nvPr/>
        </p:nvSpPr>
        <p:spPr>
          <a:xfrm xmlns:a="http://schemas.openxmlformats.org/drawingml/2006/main">
            <a:off x="685800" y="4857750"/>
            <a:ext cx="63817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1">
                <a:solidFill>
                  <a:srgbClr val="BE573C"/>
                </a:solidFill>
              </a:defRPr>
            </a:defPPr>
            <a:lvl1pPr>
              <a:defRPr sz="1875" b="1">
                <a:solidFill>
                  <a:srgbClr val="BE573C"/>
                </a:solidFill>
              </a:defRPr>
            </a:lvl1pPr>
            <a:lvl2pPr>
              <a:defRPr sz="1875" b="1">
                <a:solidFill>
                  <a:srgbClr val="BE573C"/>
                </a:solidFill>
              </a:defRPr>
            </a:lvl2pPr>
            <a:lvl3pPr>
              <a:defRPr sz="1875" b="1">
                <a:solidFill>
                  <a:srgbClr val="BE573C"/>
                </a:solidFill>
              </a:defRPr>
            </a:lvl3pPr>
            <a:lvl4pPr>
              <a:defRPr sz="1875" b="1">
                <a:solidFill>
                  <a:srgbClr val="BE573C"/>
                </a:solidFill>
              </a:defRPr>
            </a:lvl4pPr>
            <a:lvl5pPr>
              <a:defRPr sz="1875" b="1">
                <a:solidFill>
                  <a:srgbClr val="BE573C"/>
                </a:solidFill>
              </a:defRPr>
            </a:lvl5pPr>
            <a:lvl6pPr>
              <a:defRPr sz="1875" b="1">
                <a:solidFill>
                  <a:srgbClr val="BE573C"/>
                </a:solidFill>
              </a:defRPr>
            </a:lvl6pPr>
            <a:lvl7pPr>
              <a:defRPr sz="1875" b="1">
                <a:solidFill>
                  <a:srgbClr val="BE573C"/>
                </a:solidFill>
              </a:defRPr>
            </a:lvl7pPr>
            <a:lvl8pPr>
              <a:defRPr sz="1875" b="1">
                <a:solidFill>
                  <a:srgbClr val="BE573C"/>
                </a:solidFill>
              </a:defRPr>
            </a:lvl8pPr>
            <a:lvl9pPr>
              <a:defRPr sz="1875" b="1">
                <a:solidFill>
                  <a:srgbClr val="BE573C"/>
                </a:solidFill>
              </a:defRPr>
            </a:lvl9pPr>
          </a:lstStyle>
          <a:p xmlns:a="http://schemas.openxmlformats.org/drawingml/2006/main">
            <a:pPr>
              <a:defRPr sz="1875" b="1">
                <a:solidFill>
                  <a:srgbClr val="BE573C"/>
                </a:solidFill>
              </a:defRPr>
            </a:pPr>
            <a:r>
              <a:rPr sz="1875" b="1">
                <a:solidFill>
                  <a:srgbClr val="BE573C"/>
                </a:solidFill>
              </a:rPr>
              <a:t>Millennium Park</a:t>
            </a:r>
          </a:p>
        </p:txBody>
      </p:sp>
      <p:sp>
        <p:nvSpPr>
          <p:cNvPr id="10" name="A nonprofit can fund agreed capacity alongsid">
            <a:extLst xmlns:a="http://schemas.openxmlformats.org/drawingml/2006/main">
              <a:ext uri="{FF2B5EF4-FFF2-40B4-BE49-F238E27FC236}">
                <a16:creationId xmlns:a16="http://schemas.microsoft.com/office/drawing/2014/main" id="{C557DF9D-1A51-4D61-BC2A-3C69289AEC0C}"/>
              </a:ext>
            </a:extLst>
          </p:cNvPr>
          <p:cNvSpPr>
            <a:spLocks xmlns:a="http://schemas.openxmlformats.org/drawingml/2006/main" noGrp="1"/>
          </p:cNvSpPr>
          <p:nvPr/>
        </p:nvSpPr>
        <p:spPr>
          <a:xfrm xmlns:a="http://schemas.openxmlformats.org/drawingml/2006/main">
            <a:off x="685800" y="5353050"/>
            <a:ext cx="6381750" cy="1762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325" b="0">
                <a:solidFill>
                  <a:srgbClr val="173D35"/>
                </a:solidFill>
              </a:defRPr>
            </a:defPPr>
            <a:lvl1pPr>
              <a:defRPr sz="2325" b="0">
                <a:solidFill>
                  <a:srgbClr val="173D35"/>
                </a:solidFill>
              </a:defRPr>
            </a:lvl1pPr>
            <a:lvl2pPr>
              <a:defRPr sz="2325" b="0">
                <a:solidFill>
                  <a:srgbClr val="173D35"/>
                </a:solidFill>
              </a:defRPr>
            </a:lvl2pPr>
            <a:lvl3pPr>
              <a:defRPr sz="2325" b="0">
                <a:solidFill>
                  <a:srgbClr val="173D35"/>
                </a:solidFill>
              </a:defRPr>
            </a:lvl3pPr>
            <a:lvl4pPr>
              <a:defRPr sz="2325" b="0">
                <a:solidFill>
                  <a:srgbClr val="173D35"/>
                </a:solidFill>
              </a:defRPr>
            </a:lvl4pPr>
            <a:lvl5pPr>
              <a:defRPr sz="2325" b="0">
                <a:solidFill>
                  <a:srgbClr val="173D35"/>
                </a:solidFill>
              </a:defRPr>
            </a:lvl5pPr>
            <a:lvl6pPr>
              <a:defRPr sz="2325" b="0">
                <a:solidFill>
                  <a:srgbClr val="173D35"/>
                </a:solidFill>
              </a:defRPr>
            </a:lvl6pPr>
            <a:lvl7pPr>
              <a:defRPr sz="2325" b="0">
                <a:solidFill>
                  <a:srgbClr val="173D35"/>
                </a:solidFill>
              </a:defRPr>
            </a:lvl7pPr>
            <a:lvl8pPr>
              <a:defRPr sz="2325" b="0">
                <a:solidFill>
                  <a:srgbClr val="173D35"/>
                </a:solidFill>
              </a:defRPr>
            </a:lvl8pPr>
            <a:lvl9pPr>
              <a:defRPr sz="2325" b="0">
                <a:solidFill>
                  <a:srgbClr val="173D35"/>
                </a:solidFill>
              </a:defRPr>
            </a:lvl9pPr>
          </a:lstStyle>
          <a:p xmlns:a="http://schemas.openxmlformats.org/drawingml/2006/main">
            <a:pPr>
              <a:defRPr sz="2325" b="0">
                <a:solidFill>
                  <a:srgbClr val="173D35"/>
                </a:solidFill>
              </a:defRPr>
            </a:pPr>
            <a:r>
              <a:rPr sz="2325" b="0">
                <a:solidFill>
                  <a:srgbClr val="173D35"/>
                </a:solidFill>
              </a:rPr>
              <a:t>A nonprofit can fund agreed capacity alongside City leadership, without taking over every public decision.</a:t>
            </a:r>
          </a:p>
        </p:txBody>
      </p:sp>
      <p:sp>
        <p:nvSpPr>
          <p:cNvPr id="11" name="Westergas">
            <a:extLst xmlns:a="http://schemas.openxmlformats.org/drawingml/2006/main">
              <a:ext uri="{FF2B5EF4-FFF2-40B4-BE49-F238E27FC236}">
                <a16:creationId xmlns:a16="http://schemas.microsoft.com/office/drawing/2014/main" id="{6B703A9B-EEE4-4394-9232-42C9F46CDD71}"/>
              </a:ext>
            </a:extLst>
          </p:cNvPr>
          <p:cNvSpPr>
            <a:spLocks xmlns:a="http://schemas.openxmlformats.org/drawingml/2006/main" noGrp="1"/>
          </p:cNvSpPr>
          <p:nvPr/>
        </p:nvSpPr>
        <p:spPr>
          <a:xfrm xmlns:a="http://schemas.openxmlformats.org/drawingml/2006/main">
            <a:off x="8096250" y="4857750"/>
            <a:ext cx="63817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1">
                <a:solidFill>
                  <a:srgbClr val="BE573C"/>
                </a:solidFill>
              </a:defRPr>
            </a:defPPr>
            <a:lvl1pPr>
              <a:defRPr sz="1875" b="1">
                <a:solidFill>
                  <a:srgbClr val="BE573C"/>
                </a:solidFill>
              </a:defRPr>
            </a:lvl1pPr>
            <a:lvl2pPr>
              <a:defRPr sz="1875" b="1">
                <a:solidFill>
                  <a:srgbClr val="BE573C"/>
                </a:solidFill>
              </a:defRPr>
            </a:lvl2pPr>
            <a:lvl3pPr>
              <a:defRPr sz="1875" b="1">
                <a:solidFill>
                  <a:srgbClr val="BE573C"/>
                </a:solidFill>
              </a:defRPr>
            </a:lvl3pPr>
            <a:lvl4pPr>
              <a:defRPr sz="1875" b="1">
                <a:solidFill>
                  <a:srgbClr val="BE573C"/>
                </a:solidFill>
              </a:defRPr>
            </a:lvl4pPr>
            <a:lvl5pPr>
              <a:defRPr sz="1875" b="1">
                <a:solidFill>
                  <a:srgbClr val="BE573C"/>
                </a:solidFill>
              </a:defRPr>
            </a:lvl5pPr>
            <a:lvl6pPr>
              <a:defRPr sz="1875" b="1">
                <a:solidFill>
                  <a:srgbClr val="BE573C"/>
                </a:solidFill>
              </a:defRPr>
            </a:lvl6pPr>
            <a:lvl7pPr>
              <a:defRPr sz="1875" b="1">
                <a:solidFill>
                  <a:srgbClr val="BE573C"/>
                </a:solidFill>
              </a:defRPr>
            </a:lvl7pPr>
            <a:lvl8pPr>
              <a:defRPr sz="1875" b="1">
                <a:solidFill>
                  <a:srgbClr val="BE573C"/>
                </a:solidFill>
              </a:defRPr>
            </a:lvl8pPr>
            <a:lvl9pPr>
              <a:defRPr sz="1875" b="1">
                <a:solidFill>
                  <a:srgbClr val="BE573C"/>
                </a:solidFill>
              </a:defRPr>
            </a:lvl9pPr>
          </a:lstStyle>
          <a:p xmlns:a="http://schemas.openxmlformats.org/drawingml/2006/main">
            <a:pPr>
              <a:defRPr sz="1875" b="1">
                <a:solidFill>
                  <a:srgbClr val="BE573C"/>
                </a:solidFill>
              </a:defRPr>
            </a:pPr>
            <a:r>
              <a:rPr sz="1875" b="1">
                <a:solidFill>
                  <a:srgbClr val="BE573C"/>
                </a:solidFill>
              </a:rPr>
              <a:t>Westergas</a:t>
            </a:r>
          </a:p>
        </p:txBody>
      </p:sp>
      <p:sp>
        <p:nvSpPr>
          <p:cNvPr id="12" name="One destination identity can connect independ">
            <a:extLst xmlns:a="http://schemas.openxmlformats.org/drawingml/2006/main">
              <a:ext uri="{FF2B5EF4-FFF2-40B4-BE49-F238E27FC236}">
                <a16:creationId xmlns:a16="http://schemas.microsoft.com/office/drawing/2014/main" id="{463D8CBE-0DD9-49B1-B392-C503615E23EB}"/>
              </a:ext>
            </a:extLst>
          </p:cNvPr>
          <p:cNvSpPr>
            <a:spLocks xmlns:a="http://schemas.openxmlformats.org/drawingml/2006/main" noGrp="1"/>
          </p:cNvSpPr>
          <p:nvPr/>
        </p:nvSpPr>
        <p:spPr>
          <a:xfrm xmlns:a="http://schemas.openxmlformats.org/drawingml/2006/main">
            <a:off x="8096250" y="5353050"/>
            <a:ext cx="6381750" cy="1762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325" b="0">
                <a:solidFill>
                  <a:srgbClr val="173D35"/>
                </a:solidFill>
              </a:defRPr>
            </a:defPPr>
            <a:lvl1pPr>
              <a:defRPr sz="2325" b="0">
                <a:solidFill>
                  <a:srgbClr val="173D35"/>
                </a:solidFill>
              </a:defRPr>
            </a:lvl1pPr>
            <a:lvl2pPr>
              <a:defRPr sz="2325" b="0">
                <a:solidFill>
                  <a:srgbClr val="173D35"/>
                </a:solidFill>
              </a:defRPr>
            </a:lvl2pPr>
            <a:lvl3pPr>
              <a:defRPr sz="2325" b="0">
                <a:solidFill>
                  <a:srgbClr val="173D35"/>
                </a:solidFill>
              </a:defRPr>
            </a:lvl3pPr>
            <a:lvl4pPr>
              <a:defRPr sz="2325" b="0">
                <a:solidFill>
                  <a:srgbClr val="173D35"/>
                </a:solidFill>
              </a:defRPr>
            </a:lvl4pPr>
            <a:lvl5pPr>
              <a:defRPr sz="2325" b="0">
                <a:solidFill>
                  <a:srgbClr val="173D35"/>
                </a:solidFill>
              </a:defRPr>
            </a:lvl5pPr>
            <a:lvl6pPr>
              <a:defRPr sz="2325" b="0">
                <a:solidFill>
                  <a:srgbClr val="173D35"/>
                </a:solidFill>
              </a:defRPr>
            </a:lvl6pPr>
            <a:lvl7pPr>
              <a:defRPr sz="2325" b="0">
                <a:solidFill>
                  <a:srgbClr val="173D35"/>
                </a:solidFill>
              </a:defRPr>
            </a:lvl7pPr>
            <a:lvl8pPr>
              <a:defRPr sz="2325" b="0">
                <a:solidFill>
                  <a:srgbClr val="173D35"/>
                </a:solidFill>
              </a:defRPr>
            </a:lvl8pPr>
            <a:lvl9pPr>
              <a:defRPr sz="2325" b="0">
                <a:solidFill>
                  <a:srgbClr val="173D35"/>
                </a:solidFill>
              </a:defRPr>
            </a:lvl9pPr>
          </a:lstStyle>
          <a:p xmlns:a="http://schemas.openxmlformats.org/drawingml/2006/main">
            <a:pPr>
              <a:defRPr sz="2325" b="0">
                <a:solidFill>
                  <a:srgbClr val="173D35"/>
                </a:solidFill>
              </a:defRPr>
            </a:pPr>
            <a:r>
              <a:rPr sz="2325" b="0">
                <a:solidFill>
                  <a:srgbClr val="173D35"/>
                </a:solidFill>
              </a:rPr>
              <a:t>One destination identity can connect independently managed buildings and public spaces.</a:t>
            </a:r>
          </a:p>
        </p:txBody>
      </p:sp>
    </p:spTree>
    <p:extLst>
      <p:ext uri="{BB962C8B-B14F-4D97-AF65-F5344CB8AC3E}">
        <p14:creationId xmlns:p14="http://schemas.microsoft.com/office/powerpoint/2010/main" val="799898731"/>
      </p:ext>
    </p:extLst>
  </p:cSld>
</p:sld>
</file>

<file path=ppt/slides/slide32.xml><?xml version="1.0" encoding="utf-8"?>
<p:sld xmlns:p="http://schemas.openxmlformats.org/presentationml/2006/main">
  <p:cSld>
    <p:bg>
      <p:bgPr>
        <a:solidFill xmlns:a="http://schemas.openxmlformats.org/drawingml/2006/main">
          <a:srgbClr val="F5F3ED"/>
        </a:solidFill>
      </p:bgPr>
    </p:bg>
    <p:spTree>
      <p:nvGrpSpPr>
        <p:cNvPr id="1" name=""/>
        <p:cNvGrpSpPr/>
        <p:nvPr/>
      </p:nvGrpSpPr>
      <p:grpSpPr>
        <a:xfrm xmlns:a="http://schemas.openxmlformats.org/drawingml/2006/main"/>
      </p:grpSpPr>
      <p:sp>
        <p:nvSpPr>
          <p:cNvPr id="10" name="RECOMMENDED OPERATING MODEL">
            <a:extLst xmlns:a="http://schemas.openxmlformats.org/drawingml/2006/main">
              <a:ext uri="{FF2B5EF4-FFF2-40B4-BE49-F238E27FC236}">
                <a16:creationId xmlns:a16="http://schemas.microsoft.com/office/drawing/2014/main" id="{D66C8CA1-616B-4D38-A083-F1693EA8CF7B}"/>
              </a:ext>
            </a:extLst>
          </p:cNvPr>
          <p:cNvSpPr>
            <a:spLocks xmlns:a="http://schemas.openxmlformats.org/drawingml/2006/main" noGrp="1"/>
          </p:cNvSpPr>
          <p:nvPr/>
        </p:nvSpPr>
        <p:spPr>
          <a:xfrm xmlns:a="http://schemas.openxmlformats.org/drawingml/2006/main">
            <a:off x="685800" y="400050"/>
            <a:ext cx="13335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50" b="1">
                <a:solidFill>
                  <a:srgbClr val="61716B"/>
                </a:solidFill>
                <a:latin typeface="Helvetica Neue"/>
                <a:ea typeface="Helvetica Neue"/>
                <a:cs typeface="Helvetica Neue"/>
              </a:defRPr>
            </a:pPr>
            <a:r>
              <a:rPr sz="1350" b="1">
                <a:solidFill>
                  <a:srgbClr val="61716B"/>
                </a:solidFill>
                <a:latin typeface="Helvetica Neue"/>
                <a:ea typeface="Helvetica Neue"/>
                <a:cs typeface="Helvetica Neue"/>
              </a:rPr>
              <a:t>RECOMMENDED OPERATING MODEL</a:t>
            </a:r>
          </a:p>
        </p:txBody>
      </p:sp>
      <p:sp>
        <p:nvSpPr>
          <p:cNvPr id="2" name="A proposed coordination service, hosted by Fo">
            <a:extLst xmlns:a="http://schemas.openxmlformats.org/drawingml/2006/main">
              <a:ext uri="{FF2B5EF4-FFF2-40B4-BE49-F238E27FC236}">
                <a16:creationId xmlns:a16="http://schemas.microsoft.com/office/drawing/2014/main" id="{590D6723-2B1F-4780-A504-2063E2C02621}"/>
              </a:ext>
            </a:extLst>
          </p:cNvPr>
          <p:cNvSpPr>
            <a:spLocks xmlns:a="http://schemas.openxmlformats.org/drawingml/2006/main" noGrp="1"/>
          </p:cNvSpPr>
          <p:nvPr/>
        </p:nvSpPr>
        <p:spPr>
          <a:xfrm xmlns:a="http://schemas.openxmlformats.org/drawingml/2006/main">
            <a:off x="685800" y="914400"/>
            <a:ext cx="13868400"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900" b="1">
                <a:solidFill>
                  <a:srgbClr val="173D35"/>
                </a:solidFill>
                <a:latin typeface="Helvetica Neue"/>
                <a:ea typeface="Helvetica Neue"/>
                <a:cs typeface="Helvetica Neue"/>
              </a:defRPr>
            </a:pPr>
            <a:r>
              <a:rPr sz="3900" b="1">
                <a:solidFill>
                  <a:srgbClr val="173D35"/>
                </a:solidFill>
                <a:latin typeface="Helvetica Neue"/>
                <a:ea typeface="Helvetica Neue"/>
                <a:cs typeface="Helvetica Neue"/>
              </a:rPr>
              <a:t>A proposed coordination service, hosted by Forever Balboa Park</a:t>
            </a:r>
          </a:p>
        </p:txBody>
      </p:sp>
      <p:sp>
        <p:nvSpPr>
          <p:cNvPr id="3" name="23">
            <a:extLst xmlns:a="http://schemas.openxmlformats.org/drawingml/2006/main">
              <a:ext uri="{FF2B5EF4-FFF2-40B4-BE49-F238E27FC236}">
                <a16:creationId xmlns:a16="http://schemas.microsoft.com/office/drawing/2014/main" id="{71C1338F-9FF6-406E-99AE-F0CFFA4991C6}"/>
              </a:ext>
            </a:extLst>
          </p:cNvPr>
          <p:cNvSpPr>
            <a:spLocks xmlns:a="http://schemas.openxmlformats.org/drawingml/2006/main" noGrp="1"/>
          </p:cNvSpPr>
          <p:nvPr/>
        </p:nvSpPr>
        <p:spPr>
          <a:xfrm xmlns:a="http://schemas.openxmlformats.org/drawingml/2006/main">
            <a:off x="14097000" y="8105775"/>
            <a:ext cx="457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275" b="0">
                <a:solidFill>
                  <a:srgbClr val="61716B"/>
                </a:solidFill>
                <a:latin typeface="Helvetica Neue"/>
                <a:ea typeface="Helvetica Neue"/>
                <a:cs typeface="Helvetica Neue"/>
              </a:defRPr>
            </a:pPr>
            <a:r>
              <a:rPr sz="1275" b="0">
                <a:solidFill>
                  <a:srgbClr val="61716B"/>
                </a:solidFill>
                <a:latin typeface="Helvetica Neue"/>
                <a:ea typeface="Helvetica Neue"/>
                <a:cs typeface="Helvetica Neue"/>
              </a:rPr>
              <a:t>32</a:t>
            </a:r>
          </a:p>
        </p:txBody>
      </p:sp>
      <p:sp>
        <p:nvSpPr>
          <p:cNvPr id="4" name="Institutions retain&#10;control of their events">
            <a:extLst xmlns:a="http://schemas.openxmlformats.org/drawingml/2006/main">
              <a:ext uri="{FF2B5EF4-FFF2-40B4-BE49-F238E27FC236}">
                <a16:creationId xmlns:a16="http://schemas.microsoft.com/office/drawing/2014/main" id="{EFC3DC07-8640-4378-973C-090B08092EFB}"/>
              </a:ext>
            </a:extLst>
          </p:cNvPr>
          <p:cNvSpPr>
            <a:spLocks xmlns:a="http://schemas.openxmlformats.org/drawingml/2006/main" noGrp="1"/>
          </p:cNvSpPr>
          <p:nvPr/>
        </p:nvSpPr>
        <p:spPr>
          <a:xfrm xmlns:a="http://schemas.openxmlformats.org/drawingml/2006/main">
            <a:off x="685800" y="2381250"/>
            <a:ext cx="590550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975" b="1">
                <a:solidFill>
                  <a:srgbClr val="173D35"/>
                </a:solidFill>
                <a:latin typeface="Helvetica Neue"/>
                <a:ea typeface="Helvetica Neue"/>
                <a:cs typeface="Helvetica Neue"/>
              </a:defRPr>
            </a:pPr>
            <a:r>
              <a:rPr sz="3975" b="1">
                <a:solidFill>
                  <a:srgbClr val="173D35"/>
                </a:solidFill>
                <a:latin typeface="Helvetica Neue"/>
                <a:ea typeface="Helvetica Neue"/>
                <a:cs typeface="Helvetica Neue"/>
              </a:rPr>
              <a:t>Institutions retain</a:t>
            </a:r>
          </a:p>
          <a:p xmlns:a="http://schemas.openxmlformats.org/drawingml/2006/main">
            <a:pPr>
              <a:buNone/>
              <a:defRPr sz="3975" b="1">
                <a:solidFill>
                  <a:srgbClr val="173D35"/>
                </a:solidFill>
                <a:latin typeface="Helvetica Neue"/>
                <a:ea typeface="Helvetica Neue"/>
                <a:cs typeface="Helvetica Neue"/>
              </a:defRPr>
            </a:pPr>
            <a:r>
              <a:rPr sz="3975" b="1">
                <a:solidFill>
                  <a:srgbClr val="173D35"/>
                </a:solidFill>
                <a:latin typeface="Helvetica Neue"/>
                <a:ea typeface="Helvetica Neue"/>
                <a:cs typeface="Helvetica Neue"/>
              </a:rPr>
              <a:t>control of their events</a:t>
            </a:r>
          </a:p>
        </p:txBody>
      </p:sp>
      <p:sp>
        <p:nvSpPr>
          <p:cNvPr id="5" name="They manage programming, venue contracts, tic">
            <a:extLst xmlns:a="http://schemas.openxmlformats.org/drawingml/2006/main">
              <a:ext uri="{FF2B5EF4-FFF2-40B4-BE49-F238E27FC236}">
                <a16:creationId xmlns:a16="http://schemas.microsoft.com/office/drawing/2014/main" id="{06896054-F3CE-4A9B-B4EB-CE0F78FD8F09}"/>
              </a:ext>
            </a:extLst>
          </p:cNvPr>
          <p:cNvSpPr>
            <a:spLocks xmlns:a="http://schemas.openxmlformats.org/drawingml/2006/main" noGrp="1"/>
          </p:cNvSpPr>
          <p:nvPr/>
        </p:nvSpPr>
        <p:spPr>
          <a:xfrm xmlns:a="http://schemas.openxmlformats.org/drawingml/2006/main">
            <a:off x="685800" y="4257675"/>
            <a:ext cx="600075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475" b="0">
                <a:solidFill>
                  <a:srgbClr val="173D35"/>
                </a:solidFill>
                <a:latin typeface="Helvetica Neue"/>
                <a:ea typeface="Helvetica Neue"/>
                <a:cs typeface="Helvetica Neue"/>
              </a:defRPr>
            </a:pPr>
            <a:r>
              <a:rPr sz="2475" b="0">
                <a:solidFill>
                  <a:srgbClr val="173D35"/>
                </a:solidFill>
                <a:latin typeface="Helvetica Neue"/>
                <a:ea typeface="Helvetica Neue"/>
                <a:cs typeface="Helvetica Neue"/>
              </a:rPr>
              <a:t>They manage programming, venue contracts, ticketing, customers and approved public content.</a:t>
            </a:r>
          </a:p>
        </p:txBody>
      </p:sp>
      <p:sp>
        <p:nvSpPr>
          <p:cNvPr id="6" name="FBP maintains the&#10;shared operational view">
            <a:extLst xmlns:a="http://schemas.openxmlformats.org/drawingml/2006/main">
              <a:ext uri="{FF2B5EF4-FFF2-40B4-BE49-F238E27FC236}">
                <a16:creationId xmlns:a16="http://schemas.microsoft.com/office/drawing/2014/main" id="{65FF6616-148B-4F54-BE2A-057537EBA4F9}"/>
              </a:ext>
            </a:extLst>
          </p:cNvPr>
          <p:cNvSpPr>
            <a:spLocks xmlns:a="http://schemas.openxmlformats.org/drawingml/2006/main" noGrp="1"/>
          </p:cNvSpPr>
          <p:nvPr/>
        </p:nvSpPr>
        <p:spPr>
          <a:xfrm xmlns:a="http://schemas.openxmlformats.org/drawingml/2006/main">
            <a:off x="8096250" y="2381250"/>
            <a:ext cx="638175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975" b="1">
                <a:solidFill>
                  <a:srgbClr val="173D35"/>
                </a:solidFill>
                <a:latin typeface="Helvetica Neue"/>
                <a:ea typeface="Helvetica Neue"/>
                <a:cs typeface="Helvetica Neue"/>
              </a:defRPr>
            </a:pPr>
            <a:r>
              <a:rPr sz="3975" b="1">
                <a:solidFill>
                  <a:srgbClr val="173D35"/>
                </a:solidFill>
                <a:latin typeface="Helvetica Neue"/>
                <a:ea typeface="Helvetica Neue"/>
                <a:cs typeface="Helvetica Neue"/>
              </a:rPr>
              <a:t>FBP maintains the</a:t>
            </a:r>
          </a:p>
          <a:p xmlns:a="http://schemas.openxmlformats.org/drawingml/2006/main">
            <a:pPr>
              <a:buNone/>
              <a:defRPr sz="3975" b="1">
                <a:solidFill>
                  <a:srgbClr val="173D35"/>
                </a:solidFill>
                <a:latin typeface="Helvetica Neue"/>
                <a:ea typeface="Helvetica Neue"/>
                <a:cs typeface="Helvetica Neue"/>
              </a:defRPr>
            </a:pPr>
            <a:r>
              <a:rPr sz="3975" b="1">
                <a:solidFill>
                  <a:srgbClr val="173D35"/>
                </a:solidFill>
                <a:latin typeface="Helvetica Neue"/>
                <a:ea typeface="Helvetica Neue"/>
                <a:cs typeface="Helvetica Neue"/>
              </a:rPr>
              <a:t>shared operational view</a:t>
            </a:r>
          </a:p>
        </p:txBody>
      </p:sp>
      <p:sp>
        <p:nvSpPr>
          <p:cNvPr id="7" name="A dedicated coordinator checks completeness, ">
            <a:extLst xmlns:a="http://schemas.openxmlformats.org/drawingml/2006/main">
              <a:ext uri="{FF2B5EF4-FFF2-40B4-BE49-F238E27FC236}">
                <a16:creationId xmlns:a16="http://schemas.microsoft.com/office/drawing/2014/main" id="{33B01CEC-96DB-4BCB-AA52-20C7B0B44FBB}"/>
              </a:ext>
            </a:extLst>
          </p:cNvPr>
          <p:cNvSpPr>
            <a:spLocks xmlns:a="http://schemas.openxmlformats.org/drawingml/2006/main" noGrp="1"/>
          </p:cNvSpPr>
          <p:nvPr/>
        </p:nvSpPr>
        <p:spPr>
          <a:xfrm xmlns:a="http://schemas.openxmlformats.org/drawingml/2006/main">
            <a:off x="8096250" y="4257675"/>
            <a:ext cx="638175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475" b="0">
                <a:solidFill>
                  <a:srgbClr val="173D35"/>
                </a:solidFill>
                <a:latin typeface="Helvetica Neue"/>
                <a:ea typeface="Helvetica Neue"/>
                <a:cs typeface="Helvetica Neue"/>
              </a:defRPr>
            </a:pPr>
            <a:r>
              <a:rPr sz="2475" b="0">
                <a:solidFill>
                  <a:srgbClr val="173D35"/>
                </a:solidFill>
                <a:latin typeface="Helvetica Neue"/>
                <a:ea typeface="Helvetica Neue"/>
                <a:cs typeface="Helvetica Neue"/>
              </a:rPr>
              <a:t>A dedicated coordinator checks completeness, convenes affected parties, tracks decisions and supports joint opportunities.</a:t>
            </a:r>
          </a:p>
        </p:txBody>
      </p:sp>
      <p:sp>
        <p:nvSpPr>
          <p:cNvPr id="8" name="The City participates as both event organizer">
            <a:extLst xmlns:a="http://schemas.openxmlformats.org/drawingml/2006/main">
              <a:ext uri="{FF2B5EF4-FFF2-40B4-BE49-F238E27FC236}">
                <a16:creationId xmlns:a16="http://schemas.microsoft.com/office/drawing/2014/main" id="{3CF2F610-0074-4D45-8606-9321F820A467}"/>
              </a:ext>
            </a:extLst>
          </p:cNvPr>
          <p:cNvSpPr>
            <a:spLocks xmlns:a="http://schemas.openxmlformats.org/drawingml/2006/main" noGrp="1"/>
          </p:cNvSpPr>
          <p:nvPr/>
        </p:nvSpPr>
        <p:spPr>
          <a:xfrm xmlns:a="http://schemas.openxmlformats.org/drawingml/2006/main">
            <a:off x="685800" y="6638925"/>
            <a:ext cx="137160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925" b="1">
                <a:solidFill>
                  <a:srgbClr val="BE573C"/>
                </a:solidFill>
                <a:latin typeface="Helvetica Neue"/>
                <a:ea typeface="Helvetica Neue"/>
                <a:cs typeface="Helvetica Neue"/>
              </a:defRPr>
            </a:pPr>
            <a:r>
              <a:rPr sz="2925" b="1">
                <a:solidFill>
                  <a:srgbClr val="BE573C"/>
                </a:solidFill>
                <a:latin typeface="Helvetica Neue"/>
                <a:ea typeface="Helvetica Neue"/>
                <a:cs typeface="Helvetica Neue"/>
              </a:rPr>
              <a:t>The City participates as both event organizer and public authority</a:t>
            </a:r>
          </a:p>
        </p:txBody>
      </p:sp>
      <p:sp>
        <p:nvSpPr>
          <p:cNvPr id="9" name="Proposal. Requires a written scope, staff cap">
            <a:extLst xmlns:a="http://schemas.openxmlformats.org/drawingml/2006/main">
              <a:ext uri="{FF2B5EF4-FFF2-40B4-BE49-F238E27FC236}">
                <a16:creationId xmlns:a16="http://schemas.microsoft.com/office/drawing/2014/main" id="{E92DDC8D-FE08-474F-AD1E-E9CD6A22D039}"/>
              </a:ext>
            </a:extLst>
          </p:cNvPr>
          <p:cNvSpPr>
            <a:spLocks xmlns:a="http://schemas.openxmlformats.org/drawingml/2006/main" noGrp="1"/>
          </p:cNvSpPr>
          <p:nvPr/>
        </p:nvSpPr>
        <p:spPr>
          <a:xfrm xmlns:a="http://schemas.openxmlformats.org/drawingml/2006/main">
            <a:off x="685800" y="8077200"/>
            <a:ext cx="130968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200" b="0">
                <a:solidFill>
                  <a:srgbClr val="61716B"/>
                </a:solidFill>
                <a:latin typeface="Helvetica Neue"/>
                <a:ea typeface="Helvetica Neue"/>
                <a:cs typeface="Helvetica Neue"/>
              </a:defRPr>
            </a:pPr>
            <a:r>
              <a:rPr sz="1200" b="0">
                <a:solidFill>
                  <a:srgbClr val="61716B"/>
                </a:solidFill>
                <a:latin typeface="Helvetica Neue"/>
                <a:ea typeface="Helvetica Neue"/>
                <a:cs typeface="Helvetica Neue"/>
              </a:rPr>
              <a:t>Proposal. Requires a written scope, staff capacity, institutional participation and agreement with the City.</a:t>
            </a:r>
          </a:p>
        </p:txBody>
      </p:sp>
    </p:spTree>
    <p:extLst>
      <p:ext uri="{BB962C8B-B14F-4D97-AF65-F5344CB8AC3E}">
        <p14:creationId xmlns:p14="http://schemas.microsoft.com/office/powerpoint/2010/main" val="1642883267"/>
      </p:ext>
    </p:extLst>
  </p:cSld>
</p:sld>
</file>

<file path=ppt/slides/slide33.xml><?xml version="1.0" encoding="utf-8"?>
<p:sld xmlns:p="http://schemas.openxmlformats.org/presentationml/2006/main">
  <p:cSld>
    <p:bg>
      <p:bgPr>
        <a:solidFill xmlns:a="http://schemas.openxmlformats.org/drawingml/2006/main">
          <a:srgbClr val="F5F3ED"/>
        </a:solidFill>
      </p:bgPr>
    </p:bg>
    <p:spTree>
      <p:nvGrpSpPr>
        <p:cNvPr id="1" name=""/>
        <p:cNvGrpSpPr/>
        <p:nvPr/>
      </p:nvGrpSpPr>
      <p:grpSpPr>
        <a:xfrm xmlns:a="http://schemas.openxmlformats.org/drawingml/2006/main"/>
      </p:grpSpPr>
      <p:sp>
        <p:nvSpPr>
          <p:cNvPr id="6" name="PROPOSED GOVERNANCE">
            <a:extLst xmlns:a="http://schemas.openxmlformats.org/drawingml/2006/main">
              <a:ext uri="{FF2B5EF4-FFF2-40B4-BE49-F238E27FC236}">
                <a16:creationId xmlns:a16="http://schemas.microsoft.com/office/drawing/2014/main" id="{A0F740C6-D8BD-4E84-9446-4024CA77A40A}"/>
              </a:ext>
            </a:extLst>
          </p:cNvPr>
          <p:cNvSpPr>
            <a:spLocks xmlns:a="http://schemas.openxmlformats.org/drawingml/2006/main" noGrp="1"/>
          </p:cNvSpPr>
          <p:nvPr/>
        </p:nvSpPr>
        <p:spPr>
          <a:xfrm xmlns:a="http://schemas.openxmlformats.org/drawingml/2006/main">
            <a:off x="685800" y="400050"/>
            <a:ext cx="13335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50" b="1">
                <a:solidFill>
                  <a:srgbClr val="61716B"/>
                </a:solidFill>
                <a:latin typeface="Helvetica Neue"/>
                <a:ea typeface="Helvetica Neue"/>
                <a:cs typeface="Helvetica Neue"/>
              </a:defRPr>
            </a:pPr>
            <a:r>
              <a:rPr sz="1350" b="1">
                <a:solidFill>
                  <a:srgbClr val="61716B"/>
                </a:solidFill>
                <a:latin typeface="Helvetica Neue"/>
                <a:ea typeface="Helvetica Neue"/>
                <a:cs typeface="Helvetica Neue"/>
              </a:rPr>
              <a:t>PROPOSED GOVERNANCE</a:t>
            </a:r>
          </a:p>
        </p:txBody>
      </p:sp>
      <p:sp>
        <p:nvSpPr>
          <p:cNvPr id="2" name="Decision rights remain explicit">
            <a:extLst xmlns:a="http://schemas.openxmlformats.org/drawingml/2006/main">
              <a:ext uri="{FF2B5EF4-FFF2-40B4-BE49-F238E27FC236}">
                <a16:creationId xmlns:a16="http://schemas.microsoft.com/office/drawing/2014/main" id="{1F920ED6-AD4B-4577-AD9C-785276E8E7B1}"/>
              </a:ext>
            </a:extLst>
          </p:cNvPr>
          <p:cNvSpPr>
            <a:spLocks xmlns:a="http://schemas.openxmlformats.org/drawingml/2006/main" noGrp="1"/>
          </p:cNvSpPr>
          <p:nvPr/>
        </p:nvSpPr>
        <p:spPr>
          <a:xfrm xmlns:a="http://schemas.openxmlformats.org/drawingml/2006/main">
            <a:off x="685800" y="914400"/>
            <a:ext cx="13868400"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900" b="1">
                <a:solidFill>
                  <a:srgbClr val="173D35"/>
                </a:solidFill>
                <a:latin typeface="Helvetica Neue"/>
                <a:ea typeface="Helvetica Neue"/>
                <a:cs typeface="Helvetica Neue"/>
              </a:defRPr>
            </a:pPr>
            <a:r>
              <a:rPr sz="3900" b="1">
                <a:solidFill>
                  <a:srgbClr val="173D35"/>
                </a:solidFill>
                <a:latin typeface="Helvetica Neue"/>
                <a:ea typeface="Helvetica Neue"/>
                <a:cs typeface="Helvetica Neue"/>
              </a:rPr>
              <a:t>Decision rights remain explicit</a:t>
            </a:r>
          </a:p>
        </p:txBody>
      </p:sp>
      <p:sp>
        <p:nvSpPr>
          <p:cNvPr id="3" name="24">
            <a:extLst xmlns:a="http://schemas.openxmlformats.org/drawingml/2006/main">
              <a:ext uri="{FF2B5EF4-FFF2-40B4-BE49-F238E27FC236}">
                <a16:creationId xmlns:a16="http://schemas.microsoft.com/office/drawing/2014/main" id="{BBC81D28-69DA-49BF-B4B2-DE09974FF0C1}"/>
              </a:ext>
            </a:extLst>
          </p:cNvPr>
          <p:cNvSpPr>
            <a:spLocks xmlns:a="http://schemas.openxmlformats.org/drawingml/2006/main" noGrp="1"/>
          </p:cNvSpPr>
          <p:nvPr/>
        </p:nvSpPr>
        <p:spPr>
          <a:xfrm xmlns:a="http://schemas.openxmlformats.org/drawingml/2006/main">
            <a:off x="14097000" y="8105775"/>
            <a:ext cx="457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275" b="0">
                <a:solidFill>
                  <a:srgbClr val="61716B"/>
                </a:solidFill>
                <a:latin typeface="Helvetica Neue"/>
                <a:ea typeface="Helvetica Neue"/>
                <a:cs typeface="Helvetica Neue"/>
              </a:defRPr>
            </a:pPr>
            <a:r>
              <a:rPr sz="1275" b="0">
                <a:solidFill>
                  <a:srgbClr val="61716B"/>
                </a:solidFill>
                <a:latin typeface="Helvetica Neue"/>
                <a:ea typeface="Helvetica Neue"/>
                <a:cs typeface="Helvetica Neue"/>
              </a:rPr>
              <a:t>33</a:t>
            </a:r>
          </a:p>
        </p:txBody>
      </p:sp>
      <p:graphicFrame>
        <p:nvGraphicFramePr>
          <p:cNvPr id="9" name="">
            <a:extLst xmlns:a="http://schemas.openxmlformats.org/drawingml/2006/main">
              <a:ext uri="{FF2B5EF4-FFF2-40B4-BE49-F238E27FC236}">
                <a16:creationId xmlns:a16="http://schemas.microsoft.com/office/drawing/2014/main" id="{78728149-A670-4348-81DC-F7E77A038EF6}"/>
              </a:ext>
            </a:extLst>
          </p:cNvPr>
          <p:cNvGraphicFramePr/>
          <p:nvPr/>
        </p:nvGraphicFramePr>
        <p:xfrm>
          <a:off xmlns:a="http://schemas.openxmlformats.org/drawingml/2006/main" x="685800" y="2286000"/>
          <a:ext xmlns:a="http://schemas.openxmlformats.org/drawingml/2006/main" cx="13868400" cy="5048250"/>
        </p:xfrm>
        <a:graphic xmlns:a="http://schemas.openxmlformats.org/drawingml/2006/main">
          <a:graphicData uri="http://schemas.openxmlformats.org/drawingml/2006/table">
            <a:tbl>
              <a:tblPr/>
              <a:tblGrid>
                <a:gridCol w="3143250"/>
                <a:gridCol w="5524500"/>
                <a:gridCol w="5200650"/>
              </a:tblGrid>
              <a:tr h="841375">
                <a:tc>
                  <a:txBody>
                    <a:bodyPr/>
                    <a:lstStyle/>
                    <a:p>
                      <a:r>
                        <a:rPr sz="2025" b="1">
                          <a:solidFill>
                            <a:srgbClr val="FFFFFF"/>
                          </a:solidFill>
                          <a:latin typeface="Helvetica Neue"/>
                          <a:ea typeface="Helvetica Neue"/>
                          <a:cs typeface="Helvetica Neue"/>
                        </a:rPr>
                        <a:t>Role</a:t>
                      </a:r>
                    </a:p>
                  </a:txBody>
                  <a:tcPr marL="171450" marR="133350" marT="114300" marB="95250" anchor="ctr">
                    <a:solidFill>
                      <a:srgbClr val="173D35"/>
                    </a:solidFill>
                  </a:tcPr>
                </a:tc>
                <a:tc>
                  <a:txBody>
                    <a:bodyPr/>
                    <a:lstStyle/>
                    <a:p>
                      <a:r>
                        <a:rPr sz="2025" b="1">
                          <a:solidFill>
                            <a:srgbClr val="FFFFFF"/>
                          </a:solidFill>
                          <a:latin typeface="Helvetica Neue"/>
                          <a:ea typeface="Helvetica Neue"/>
                          <a:cs typeface="Helvetica Neue"/>
                        </a:rPr>
                        <a:t>Owns</a:t>
                      </a:r>
                    </a:p>
                  </a:txBody>
                  <a:tcPr marL="171450" marR="133350" marT="114300" marB="95250" anchor="ctr">
                    <a:solidFill>
                      <a:srgbClr val="173D35"/>
                    </a:solidFill>
                  </a:tcPr>
                </a:tc>
                <a:tc>
                  <a:txBody>
                    <a:bodyPr/>
                    <a:lstStyle/>
                    <a:p>
                      <a:r>
                        <a:rPr sz="2025" b="1">
                          <a:solidFill>
                            <a:srgbClr val="FFFFFF"/>
                          </a:solidFill>
                          <a:latin typeface="Helvetica Neue"/>
                          <a:ea typeface="Helvetica Neue"/>
                          <a:cs typeface="Helvetica Neue"/>
                        </a:rPr>
                        <a:t>Must contribute</a:t>
                      </a:r>
                    </a:p>
                  </a:txBody>
                  <a:tcPr marL="171450" marR="133350" marT="114300" marB="95250" anchor="ctr">
                    <a:solidFill>
                      <a:srgbClr val="173D35"/>
                    </a:solidFill>
                  </a:tcPr>
                </a:tc>
              </a:tr>
              <a:tr h="841375">
                <a:tc>
                  <a:txBody>
                    <a:bodyPr/>
                    <a:lstStyle/>
                    <a:p>
                      <a:r>
                        <a:rPr sz="2025">
                          <a:solidFill>
                            <a:srgbClr val="173D35"/>
                          </a:solidFill>
                          <a:latin typeface="Helvetica Neue"/>
                          <a:ea typeface="Helvetica Neue"/>
                          <a:cs typeface="Helvetica Neue"/>
                        </a:rPr>
                        <a:t>City departments</a:t>
                      </a:r>
                    </a:p>
                  </a:txBody>
                  <a:tcPr marL="171450" marR="133350" marT="114300" marB="95250" anchor="ctr">
                    <a:solidFill>
                      <a:srgbClr val="FFFFFF"/>
                    </a:solidFill>
                  </a:tcPr>
                </a:tc>
                <a:tc>
                  <a:txBody>
                    <a:bodyPr/>
                    <a:lstStyle/>
                    <a:p>
                      <a:r>
                        <a:rPr sz="2025">
                          <a:solidFill>
                            <a:srgbClr val="173D35"/>
                          </a:solidFill>
                          <a:latin typeface="Helvetica Neue"/>
                          <a:ea typeface="Helvetica Neue"/>
                          <a:cs typeface="Helvetica Neue"/>
                        </a:rPr>
                        <a:t>Permits, public-space decisions and applicable safety authority</a:t>
                      </a:r>
                    </a:p>
                  </a:txBody>
                  <a:tcPr marL="171450" marR="133350" marT="114300" marB="95250" anchor="ctr">
                    <a:solidFill>
                      <a:srgbClr val="FFFFFF"/>
                    </a:solidFill>
                  </a:tcPr>
                </a:tc>
                <a:tc>
                  <a:txBody>
                    <a:bodyPr/>
                    <a:lstStyle/>
                    <a:p>
                      <a:r>
                        <a:rPr sz="2025">
                          <a:solidFill>
                            <a:srgbClr val="173D35"/>
                          </a:solidFill>
                          <a:latin typeface="Helvetica Neue"/>
                          <a:ea typeface="Helvetica Neue"/>
                          <a:cs typeface="Helvetica Neue"/>
                        </a:rPr>
                        <a:t>City events, roadworks, closures and a named escalation lead</a:t>
                      </a:r>
                    </a:p>
                  </a:txBody>
                  <a:tcPr marL="171450" marR="133350" marT="114300" marB="95250" anchor="ctr">
                    <a:solidFill>
                      <a:srgbClr val="FFFFFF"/>
                    </a:solidFill>
                  </a:tcPr>
                </a:tc>
              </a:tr>
              <a:tr h="841375">
                <a:tc>
                  <a:txBody>
                    <a:bodyPr/>
                    <a:lstStyle/>
                    <a:p>
                      <a:r>
                        <a:rPr sz="2025">
                          <a:solidFill>
                            <a:srgbClr val="173D35"/>
                          </a:solidFill>
                          <a:latin typeface="Helvetica Neue"/>
                          <a:ea typeface="Helvetica Neue"/>
                          <a:cs typeface="Helvetica Neue"/>
                        </a:rPr>
                        <a:t>Institutions</a:t>
                      </a:r>
                    </a:p>
                  </a:txBody>
                  <a:tcPr marL="171450" marR="133350" marT="114300" marB="95250" anchor="ctr">
                    <a:solidFill>
                      <a:srgbClr val="F5F3ED"/>
                    </a:solidFill>
                  </a:tcPr>
                </a:tc>
                <a:tc>
                  <a:txBody>
                    <a:bodyPr/>
                    <a:lstStyle/>
                    <a:p>
                      <a:r>
                        <a:rPr sz="2025">
                          <a:solidFill>
                            <a:srgbClr val="173D35"/>
                          </a:solidFill>
                          <a:latin typeface="Helvetica Neue"/>
                          <a:ea typeface="Helvetica Neue"/>
                          <a:cs typeface="Helvetica Neue"/>
                        </a:rPr>
                        <a:t>Their programs, venues, ticketing and event records</a:t>
                      </a:r>
                    </a:p>
                  </a:txBody>
                  <a:tcPr marL="171450" marR="133350" marT="114300" marB="95250" anchor="ctr">
                    <a:solidFill>
                      <a:srgbClr val="F5F3ED"/>
                    </a:solidFill>
                  </a:tcPr>
                </a:tc>
                <a:tc>
                  <a:txBody>
                    <a:bodyPr/>
                    <a:lstStyle/>
                    <a:p>
                      <a:r>
                        <a:rPr sz="2025">
                          <a:solidFill>
                            <a:srgbClr val="173D35"/>
                          </a:solidFill>
                          <a:latin typeface="Helvetica Neue"/>
                          <a:ea typeface="Helvetica Neue"/>
                          <a:cs typeface="Helvetica Neue"/>
                        </a:rPr>
                        <a:t>Early notice, attendance estimates and impact review</a:t>
                      </a:r>
                    </a:p>
                  </a:txBody>
                  <a:tcPr marL="171450" marR="133350" marT="114300" marB="95250" anchor="ctr">
                    <a:solidFill>
                      <a:srgbClr val="F5F3ED"/>
                    </a:solidFill>
                  </a:tcPr>
                </a:tc>
              </a:tr>
              <a:tr h="841375">
                <a:tc>
                  <a:txBody>
                    <a:bodyPr/>
                    <a:lstStyle/>
                    <a:p>
                      <a:r>
                        <a:rPr sz="2025">
                          <a:solidFill>
                            <a:srgbClr val="173D35"/>
                          </a:solidFill>
                          <a:latin typeface="Helvetica Neue"/>
                          <a:ea typeface="Helvetica Neue"/>
                          <a:cs typeface="Helvetica Neue"/>
                        </a:rPr>
                        <a:t>FBP coordination team</a:t>
                      </a:r>
                    </a:p>
                  </a:txBody>
                  <a:tcPr marL="171450" marR="133350" marT="114300" marB="95250" anchor="ctr">
                    <a:solidFill>
                      <a:srgbClr val="FFFFFF"/>
                    </a:solidFill>
                  </a:tcPr>
                </a:tc>
                <a:tc>
                  <a:txBody>
                    <a:bodyPr/>
                    <a:lstStyle/>
                    <a:p>
                      <a:r>
                        <a:rPr sz="2025">
                          <a:solidFill>
                            <a:srgbClr val="173D35"/>
                          </a:solidFill>
                          <a:latin typeface="Helvetica Neue"/>
                          <a:ea typeface="Helvetica Neue"/>
                          <a:cs typeface="Helvetica Neue"/>
                        </a:rPr>
                        <a:t>Shared record, meeting agenda and issue tracking</a:t>
                      </a:r>
                    </a:p>
                  </a:txBody>
                  <a:tcPr marL="171450" marR="133350" marT="114300" marB="95250" anchor="ctr">
                    <a:solidFill>
                      <a:srgbClr val="FFFFFF"/>
                    </a:solidFill>
                  </a:tcPr>
                </a:tc>
                <a:tc>
                  <a:txBody>
                    <a:bodyPr/>
                    <a:lstStyle/>
                    <a:p>
                      <a:r>
                        <a:rPr sz="2025">
                          <a:solidFill>
                            <a:srgbClr val="173D35"/>
                          </a:solidFill>
                          <a:latin typeface="Helvetica Neue"/>
                          <a:ea typeface="Helvetica Neue"/>
                          <a:cs typeface="Helvetica Neue"/>
                        </a:rPr>
                        <a:t>Neutral facilitation, change alerts and decision log</a:t>
                      </a:r>
                    </a:p>
                  </a:txBody>
                  <a:tcPr marL="171450" marR="133350" marT="114300" marB="95250" anchor="ctr">
                    <a:solidFill>
                      <a:srgbClr val="FFFFFF"/>
                    </a:solidFill>
                  </a:tcPr>
                </a:tc>
              </a:tr>
              <a:tr h="841375">
                <a:tc>
                  <a:txBody>
                    <a:bodyPr/>
                    <a:lstStyle/>
                    <a:p>
                      <a:r>
                        <a:rPr sz="2025">
                          <a:solidFill>
                            <a:srgbClr val="173D35"/>
                          </a:solidFill>
                          <a:latin typeface="Helvetica Neue"/>
                          <a:ea typeface="Helvetica Neue"/>
                          <a:cs typeface="Helvetica Neue"/>
                        </a:rPr>
                        <a:t>Joint steering group</a:t>
                      </a:r>
                    </a:p>
                  </a:txBody>
                  <a:tcPr marL="171450" marR="133350" marT="114300" marB="95250" anchor="ctr">
                    <a:solidFill>
                      <a:srgbClr val="F5F3ED"/>
                    </a:solidFill>
                  </a:tcPr>
                </a:tc>
                <a:tc>
                  <a:txBody>
                    <a:bodyPr/>
                    <a:lstStyle/>
                    <a:p>
                      <a:r>
                        <a:rPr sz="2025">
                          <a:solidFill>
                            <a:srgbClr val="173D35"/>
                          </a:solidFill>
                          <a:latin typeface="Helvetica Neue"/>
                          <a:ea typeface="Helvetica Neue"/>
                          <a:cs typeface="Helvetica Neue"/>
                        </a:rPr>
                        <a:t>Service scope, standards, budget and evaluation</a:t>
                      </a:r>
                    </a:p>
                  </a:txBody>
                  <a:tcPr marL="171450" marR="133350" marT="114300" marB="95250" anchor="ctr">
                    <a:solidFill>
                      <a:srgbClr val="F5F3ED"/>
                    </a:solidFill>
                  </a:tcPr>
                </a:tc>
                <a:tc>
                  <a:txBody>
                    <a:bodyPr/>
                    <a:lstStyle/>
                    <a:p>
                      <a:r>
                        <a:rPr sz="2025">
                          <a:solidFill>
                            <a:srgbClr val="173D35"/>
                          </a:solidFill>
                          <a:latin typeface="Helvetica Neue"/>
                          <a:ea typeface="Helvetica Neue"/>
                          <a:cs typeface="Helvetica Neue"/>
                        </a:rPr>
                        <a:t>Institution, City and FBP representation with community/access input</a:t>
                      </a:r>
                    </a:p>
                  </a:txBody>
                  <a:tcPr marL="171450" marR="133350" marT="114300" marB="95250" anchor="ctr">
                    <a:solidFill>
                      <a:srgbClr val="F5F3ED"/>
                    </a:solidFill>
                  </a:tcPr>
                </a:tc>
              </a:tr>
              <a:tr h="841375">
                <a:tc>
                  <a:txBody>
                    <a:bodyPr/>
                    <a:lstStyle/>
                    <a:p>
                      <a:r>
                        <a:rPr sz="2025">
                          <a:solidFill>
                            <a:srgbClr val="173D35"/>
                          </a:solidFill>
                          <a:latin typeface="Helvetica Neue"/>
                          <a:ea typeface="Helvetica Neue"/>
                          <a:cs typeface="Helvetica Neue"/>
                        </a:rPr>
                        <a:t>Event organizer</a:t>
                      </a:r>
                    </a:p>
                  </a:txBody>
                  <a:tcPr marL="171450" marR="133350" marT="114300" marB="95250" anchor="ctr">
                    <a:solidFill>
                      <a:srgbClr val="FFFFFF"/>
                    </a:solidFill>
                  </a:tcPr>
                </a:tc>
                <a:tc>
                  <a:txBody>
                    <a:bodyPr/>
                    <a:lstStyle/>
                    <a:p>
                      <a:r>
                        <a:rPr sz="2025">
                          <a:solidFill>
                            <a:srgbClr val="173D35"/>
                          </a:solidFill>
                          <a:latin typeface="Helvetica Neue"/>
                          <a:ea typeface="Helvetica Neue"/>
                          <a:cs typeface="Helvetica Neue"/>
                        </a:rPr>
                        <a:t>Delivery plan and agreed mitigation</a:t>
                      </a:r>
                    </a:p>
                  </a:txBody>
                  <a:tcPr marL="171450" marR="133350" marT="114300" marB="95250" anchor="ctr">
                    <a:solidFill>
                      <a:srgbClr val="FFFFFF"/>
                    </a:solidFill>
                  </a:tcPr>
                </a:tc>
                <a:tc>
                  <a:txBody>
                    <a:bodyPr/>
                    <a:lstStyle/>
                    <a:p>
                      <a:r>
                        <a:rPr sz="2025">
                          <a:solidFill>
                            <a:srgbClr val="173D35"/>
                          </a:solidFill>
                          <a:latin typeface="Helvetica Neue"/>
                          <a:ea typeface="Helvetica Neue"/>
                          <a:cs typeface="Helvetica Neue"/>
                        </a:rPr>
                        <a:t>Setup/teardown, access, vendors and post-event actuals</a:t>
                      </a:r>
                    </a:p>
                  </a:txBody>
                  <a:tcPr marL="171450" marR="133350" marT="114300" marB="95250" anchor="ctr">
                    <a:solidFill>
                      <a:srgbClr val="FFFFFF"/>
                    </a:solidFill>
                  </a:tcPr>
                </a:tc>
              </a:tr>
            </a:tbl>
          </a:graphicData>
        </a:graphic>
      </p:graphicFrame>
      <p:sp>
        <p:nvSpPr>
          <p:cNvPr id="5" name="Proposal. City powers and existing venue righ">
            <a:extLst xmlns:a="http://schemas.openxmlformats.org/drawingml/2006/main">
              <a:ext uri="{FF2B5EF4-FFF2-40B4-BE49-F238E27FC236}">
                <a16:creationId xmlns:a16="http://schemas.microsoft.com/office/drawing/2014/main" id="{E42C9802-A3B8-4455-8D46-9F7DB8DF6682}"/>
              </a:ext>
            </a:extLst>
          </p:cNvPr>
          <p:cNvSpPr>
            <a:spLocks xmlns:a="http://schemas.openxmlformats.org/drawingml/2006/main" noGrp="1"/>
          </p:cNvSpPr>
          <p:nvPr/>
        </p:nvSpPr>
        <p:spPr>
          <a:xfrm xmlns:a="http://schemas.openxmlformats.org/drawingml/2006/main">
            <a:off x="685800" y="8077200"/>
            <a:ext cx="130968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200" b="0">
                <a:solidFill>
                  <a:srgbClr val="61716B"/>
                </a:solidFill>
                <a:latin typeface="Helvetica Neue"/>
                <a:ea typeface="Helvetica Neue"/>
                <a:cs typeface="Helvetica Neue"/>
              </a:defRPr>
            </a:pPr>
            <a:r>
              <a:rPr sz="1200" b="0">
                <a:solidFill>
                  <a:srgbClr val="61716B"/>
                </a:solidFill>
                <a:latin typeface="Helvetica Neue"/>
                <a:ea typeface="Helvetica Neue"/>
                <a:cs typeface="Helvetica Neue"/>
              </a:rPr>
              <a:t>Proposal. City powers and existing venue rights are not reassigned by the steering group.</a:t>
            </a:r>
          </a:p>
        </p:txBody>
      </p:sp>
    </p:spTree>
    <p:extLst>
      <p:ext uri="{BB962C8B-B14F-4D97-AF65-F5344CB8AC3E}">
        <p14:creationId xmlns:p14="http://schemas.microsoft.com/office/powerpoint/2010/main" val="1381600665"/>
      </p:ext>
    </p:extLst>
  </p:cSld>
</p:sld>
</file>

<file path=ppt/slides/slide34.xml><?xml version="1.0" encoding="utf-8"?>
<p:sld xmlns:p="http://schemas.openxmlformats.org/presentationml/2006/main">
  <p:cSld>
    <p:bg>
      <p:bgPr>
        <a:solidFill xmlns:a="http://schemas.openxmlformats.org/drawingml/2006/main">
          <a:srgbClr val="F5F3ED"/>
        </a:solidFill>
      </p:bgPr>
    </p:bg>
    <p:spTree>
      <p:nvGrpSpPr>
        <p:cNvPr id="1" name=""/>
        <p:cNvGrpSpPr/>
        <p:nvPr/>
      </p:nvGrpSpPr>
      <p:grpSpPr>
        <a:xfrm xmlns:a="http://schemas.openxmlformats.org/drawingml/2006/main"/>
      </p:grpSpPr>
      <p:sp>
        <p:nvSpPr>
          <p:cNvPr id="7" name="PROPOSED INCENTIVES">
            <a:extLst xmlns:a="http://schemas.openxmlformats.org/drawingml/2006/main">
              <a:ext uri="{FF2B5EF4-FFF2-40B4-BE49-F238E27FC236}">
                <a16:creationId xmlns:a16="http://schemas.microsoft.com/office/drawing/2014/main" id="{DB2C4DA0-89FF-45E7-9F1D-0BBAC85574BB}"/>
              </a:ext>
            </a:extLst>
          </p:cNvPr>
          <p:cNvSpPr>
            <a:spLocks xmlns:a="http://schemas.openxmlformats.org/drawingml/2006/main" noGrp="1"/>
          </p:cNvSpPr>
          <p:nvPr/>
        </p:nvSpPr>
        <p:spPr>
          <a:xfrm xmlns:a="http://schemas.openxmlformats.org/drawingml/2006/main">
            <a:off x="685800" y="400050"/>
            <a:ext cx="13335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50" b="1">
                <a:solidFill>
                  <a:srgbClr val="61716B"/>
                </a:solidFill>
                <a:latin typeface="Helvetica Neue"/>
                <a:ea typeface="Helvetica Neue"/>
                <a:cs typeface="Helvetica Neue"/>
              </a:defRPr>
            </a:pPr>
            <a:r>
              <a:rPr sz="1350" b="1">
                <a:solidFill>
                  <a:srgbClr val="61716B"/>
                </a:solidFill>
                <a:latin typeface="Helvetica Neue"/>
                <a:ea typeface="Helvetica Neue"/>
                <a:cs typeface="Helvetica Neue"/>
              </a:rPr>
              <a:t>PROPOSED INCENTIVES</a:t>
            </a:r>
          </a:p>
        </p:txBody>
      </p:sp>
      <p:sp>
        <p:nvSpPr>
          <p:cNvPr id="2" name="Participation has to save time and protect va">
            <a:extLst xmlns:a="http://schemas.openxmlformats.org/drawingml/2006/main">
              <a:ext uri="{FF2B5EF4-FFF2-40B4-BE49-F238E27FC236}">
                <a16:creationId xmlns:a16="http://schemas.microsoft.com/office/drawing/2014/main" id="{5E092E9C-73C6-4CFC-A536-3A2BDF1C925D}"/>
              </a:ext>
            </a:extLst>
          </p:cNvPr>
          <p:cNvSpPr>
            <a:spLocks xmlns:a="http://schemas.openxmlformats.org/drawingml/2006/main" noGrp="1"/>
          </p:cNvSpPr>
          <p:nvPr/>
        </p:nvSpPr>
        <p:spPr>
          <a:xfrm xmlns:a="http://schemas.openxmlformats.org/drawingml/2006/main">
            <a:off x="685800" y="914400"/>
            <a:ext cx="13868400"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900" b="1">
                <a:solidFill>
                  <a:srgbClr val="173D35"/>
                </a:solidFill>
                <a:latin typeface="Helvetica Neue"/>
                <a:ea typeface="Helvetica Neue"/>
                <a:cs typeface="Helvetica Neue"/>
              </a:defRPr>
            </a:pPr>
            <a:r>
              <a:rPr sz="3900" b="1">
                <a:solidFill>
                  <a:srgbClr val="173D35"/>
                </a:solidFill>
                <a:latin typeface="Helvetica Neue"/>
                <a:ea typeface="Helvetica Neue"/>
                <a:cs typeface="Helvetica Neue"/>
              </a:rPr>
              <a:t>Participation has to save time and protect value</a:t>
            </a:r>
          </a:p>
        </p:txBody>
      </p:sp>
      <p:sp>
        <p:nvSpPr>
          <p:cNvPr id="3" name="25">
            <a:extLst xmlns:a="http://schemas.openxmlformats.org/drawingml/2006/main">
              <a:ext uri="{FF2B5EF4-FFF2-40B4-BE49-F238E27FC236}">
                <a16:creationId xmlns:a16="http://schemas.microsoft.com/office/drawing/2014/main" id="{5A145298-7AA8-4593-AF6A-1D3112DA1A1C}"/>
              </a:ext>
            </a:extLst>
          </p:cNvPr>
          <p:cNvSpPr>
            <a:spLocks xmlns:a="http://schemas.openxmlformats.org/drawingml/2006/main" noGrp="1"/>
          </p:cNvSpPr>
          <p:nvPr/>
        </p:nvSpPr>
        <p:spPr>
          <a:xfrm xmlns:a="http://schemas.openxmlformats.org/drawingml/2006/main">
            <a:off x="14097000" y="8105775"/>
            <a:ext cx="457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275" b="0">
                <a:solidFill>
                  <a:srgbClr val="61716B"/>
                </a:solidFill>
                <a:latin typeface="Helvetica Neue"/>
                <a:ea typeface="Helvetica Neue"/>
                <a:cs typeface="Helvetica Neue"/>
              </a:defRPr>
            </a:pPr>
            <a:r>
              <a:rPr sz="1275" b="0">
                <a:solidFill>
                  <a:srgbClr val="61716B"/>
                </a:solidFill>
                <a:latin typeface="Helvetica Neue"/>
                <a:ea typeface="Helvetica Neue"/>
                <a:cs typeface="Helvetica Neue"/>
              </a:rPr>
              <a:t>34</a:t>
            </a:r>
          </a:p>
        </p:txBody>
      </p:sp>
      <p:graphicFrame>
        <p:nvGraphicFramePr>
          <p:cNvPr id="10" name="">
            <a:extLst xmlns:a="http://schemas.openxmlformats.org/drawingml/2006/main">
              <a:ext uri="{FF2B5EF4-FFF2-40B4-BE49-F238E27FC236}">
                <a16:creationId xmlns:a16="http://schemas.microsoft.com/office/drawing/2014/main" id="{48D4494C-3AFC-4344-802A-B232F33F58DA}"/>
              </a:ext>
            </a:extLst>
          </p:cNvPr>
          <p:cNvGraphicFramePr/>
          <p:nvPr/>
        </p:nvGraphicFramePr>
        <p:xfrm>
          <a:off xmlns:a="http://schemas.openxmlformats.org/drawingml/2006/main" x="685800" y="2352675"/>
          <a:ext xmlns:a="http://schemas.openxmlformats.org/drawingml/2006/main" cx="13868400" cy="4476750"/>
        </p:xfrm>
        <a:graphic xmlns:a="http://schemas.openxmlformats.org/drawingml/2006/main">
          <a:graphicData uri="http://schemas.openxmlformats.org/drawingml/2006/table">
            <a:tbl>
              <a:tblPr/>
              <a:tblGrid>
                <a:gridCol w="3190875"/>
                <a:gridCol w="5429250"/>
                <a:gridCol w="5248275"/>
              </a:tblGrid>
              <a:tr h="895350">
                <a:tc>
                  <a:txBody>
                    <a:bodyPr/>
                    <a:lstStyle/>
                    <a:p>
                      <a:r>
                        <a:rPr sz="2175" b="1">
                          <a:solidFill>
                            <a:srgbClr val="FFFFFF"/>
                          </a:solidFill>
                          <a:latin typeface="Helvetica Neue"/>
                          <a:ea typeface="Helvetica Neue"/>
                          <a:cs typeface="Helvetica Neue"/>
                        </a:rPr>
                        <a:t>Participant</a:t>
                      </a:r>
                    </a:p>
                  </a:txBody>
                  <a:tcPr marL="171450" marR="133350" marT="114300" marB="95250" anchor="ctr">
                    <a:solidFill>
                      <a:srgbClr val="173D35"/>
                    </a:solidFill>
                  </a:tcPr>
                </a:tc>
                <a:tc>
                  <a:txBody>
                    <a:bodyPr/>
                    <a:lstStyle/>
                    <a:p>
                      <a:r>
                        <a:rPr sz="2175" b="1">
                          <a:solidFill>
                            <a:srgbClr val="FFFFFF"/>
                          </a:solidFill>
                          <a:latin typeface="Helvetica Neue"/>
                          <a:ea typeface="Helvetica Neue"/>
                          <a:cs typeface="Helvetica Neue"/>
                        </a:rPr>
                        <a:t>Benefit</a:t>
                      </a:r>
                    </a:p>
                  </a:txBody>
                  <a:tcPr marL="171450" marR="133350" marT="114300" marB="95250" anchor="ctr">
                    <a:solidFill>
                      <a:srgbClr val="173D35"/>
                    </a:solidFill>
                  </a:tcPr>
                </a:tc>
                <a:tc>
                  <a:txBody>
                    <a:bodyPr/>
                    <a:lstStyle/>
                    <a:p>
                      <a:r>
                        <a:rPr sz="2175" b="1">
                          <a:solidFill>
                            <a:srgbClr val="FFFFFF"/>
                          </a:solidFill>
                          <a:latin typeface="Helvetica Neue"/>
                          <a:ea typeface="Helvetica Neue"/>
                          <a:cs typeface="Helvetica Neue"/>
                        </a:rPr>
                        <a:t>Reciprocal commitment</a:t>
                      </a:r>
                    </a:p>
                  </a:txBody>
                  <a:tcPr marL="171450" marR="133350" marT="114300" marB="95250" anchor="ctr">
                    <a:solidFill>
                      <a:srgbClr val="173D35"/>
                    </a:solidFill>
                  </a:tcPr>
                </a:tc>
              </a:tr>
              <a:tr h="895350">
                <a:tc>
                  <a:txBody>
                    <a:bodyPr/>
                    <a:lstStyle/>
                    <a:p>
                      <a:r>
                        <a:rPr sz="2175">
                          <a:solidFill>
                            <a:srgbClr val="173D35"/>
                          </a:solidFill>
                          <a:latin typeface="Helvetica Neue"/>
                          <a:ea typeface="Helvetica Neue"/>
                          <a:cs typeface="Helvetica Neue"/>
                        </a:rPr>
                        <a:t>Institutions</a:t>
                      </a:r>
                    </a:p>
                  </a:txBody>
                  <a:tcPr marL="171450" marR="133350" marT="114300" marB="95250" anchor="ctr">
                    <a:solidFill>
                      <a:srgbClr val="FFFFFF"/>
                    </a:solidFill>
                  </a:tcPr>
                </a:tc>
                <a:tc>
                  <a:txBody>
                    <a:bodyPr/>
                    <a:lstStyle/>
                    <a:p>
                      <a:r>
                        <a:rPr sz="2175">
                          <a:solidFill>
                            <a:srgbClr val="173D35"/>
                          </a:solidFill>
                          <a:latin typeface="Helvetica Neue"/>
                          <a:ea typeface="Helvetica Neue"/>
                          <a:cs typeface="Helvetica Neue"/>
                        </a:rPr>
                        <a:t>Fewer surprises, easier coordination and qualified shared-event leads</a:t>
                      </a:r>
                    </a:p>
                  </a:txBody>
                  <a:tcPr marL="171450" marR="133350" marT="114300" marB="95250" anchor="ctr">
                    <a:solidFill>
                      <a:srgbClr val="FFFFFF"/>
                    </a:solidFill>
                  </a:tcPr>
                </a:tc>
                <a:tc>
                  <a:txBody>
                    <a:bodyPr/>
                    <a:lstStyle/>
                    <a:p>
                      <a:r>
                        <a:rPr sz="2175">
                          <a:solidFill>
                            <a:srgbClr val="173D35"/>
                          </a:solidFill>
                          <a:latin typeface="Helvetica Neue"/>
                          <a:ea typeface="Helvetica Neue"/>
                          <a:cs typeface="Helvetica Neue"/>
                        </a:rPr>
                        <a:t>One named owner, early holds and current impact data</a:t>
                      </a:r>
                    </a:p>
                  </a:txBody>
                  <a:tcPr marL="171450" marR="133350" marT="114300" marB="95250" anchor="ctr">
                    <a:solidFill>
                      <a:srgbClr val="FFFFFF"/>
                    </a:solidFill>
                  </a:tcPr>
                </a:tc>
              </a:tr>
              <a:tr h="895350">
                <a:tc>
                  <a:txBody>
                    <a:bodyPr/>
                    <a:lstStyle/>
                    <a:p>
                      <a:r>
                        <a:rPr sz="2175">
                          <a:solidFill>
                            <a:srgbClr val="173D35"/>
                          </a:solidFill>
                          <a:latin typeface="Helvetica Neue"/>
                          <a:ea typeface="Helvetica Neue"/>
                          <a:cs typeface="Helvetica Neue"/>
                        </a:rPr>
                        <a:t>City teams</a:t>
                      </a:r>
                    </a:p>
                  </a:txBody>
                  <a:tcPr marL="171450" marR="133350" marT="114300" marB="95250" anchor="ctr">
                    <a:solidFill>
                      <a:srgbClr val="F5F3ED"/>
                    </a:solidFill>
                  </a:tcPr>
                </a:tc>
                <a:tc>
                  <a:txBody>
                    <a:bodyPr/>
                    <a:lstStyle/>
                    <a:p>
                      <a:r>
                        <a:rPr sz="2175">
                          <a:solidFill>
                            <a:srgbClr val="173D35"/>
                          </a:solidFill>
                          <a:latin typeface="Helvetica Neue"/>
                          <a:ea typeface="Helvetica Neue"/>
                          <a:cs typeface="Helvetica Neue"/>
                        </a:rPr>
                        <a:t>Earlier resource planning and a clearer record of impacts</a:t>
                      </a:r>
                    </a:p>
                  </a:txBody>
                  <a:tcPr marL="171450" marR="133350" marT="114300" marB="95250" anchor="ctr">
                    <a:solidFill>
                      <a:srgbClr val="F5F3ED"/>
                    </a:solidFill>
                  </a:tcPr>
                </a:tc>
                <a:tc>
                  <a:txBody>
                    <a:bodyPr/>
                    <a:lstStyle/>
                    <a:p>
                      <a:r>
                        <a:rPr sz="2175">
                          <a:solidFill>
                            <a:srgbClr val="173D35"/>
                          </a:solidFill>
                          <a:latin typeface="Helvetica Neue"/>
                          <a:ea typeface="Helvetica Neue"/>
                          <a:cs typeface="Helvetica Neue"/>
                        </a:rPr>
                        <a:t>The same early-notice rules for City-sponsored events</a:t>
                      </a:r>
                    </a:p>
                  </a:txBody>
                  <a:tcPr marL="171450" marR="133350" marT="114300" marB="95250" anchor="ctr">
                    <a:solidFill>
                      <a:srgbClr val="F5F3ED"/>
                    </a:solidFill>
                  </a:tcPr>
                </a:tc>
              </a:tr>
              <a:tr h="895350">
                <a:tc>
                  <a:txBody>
                    <a:bodyPr/>
                    <a:lstStyle/>
                    <a:p>
                      <a:r>
                        <a:rPr sz="2175">
                          <a:solidFill>
                            <a:srgbClr val="173D35"/>
                          </a:solidFill>
                          <a:latin typeface="Helvetica Neue"/>
                          <a:ea typeface="Helvetica Neue"/>
                          <a:cs typeface="Helvetica Neue"/>
                        </a:rPr>
                        <a:t>Community organizers</a:t>
                      </a:r>
                    </a:p>
                  </a:txBody>
                  <a:tcPr marL="171450" marR="133350" marT="114300" marB="95250" anchor="ctr">
                    <a:solidFill>
                      <a:srgbClr val="FFFFFF"/>
                    </a:solidFill>
                  </a:tcPr>
                </a:tc>
                <a:tc>
                  <a:txBody>
                    <a:bodyPr/>
                    <a:lstStyle/>
                    <a:p>
                      <a:r>
                        <a:rPr sz="2175">
                          <a:solidFill>
                            <a:srgbClr val="173D35"/>
                          </a:solidFill>
                          <a:latin typeface="Helvetica Neue"/>
                          <a:ea typeface="Helvetica Neue"/>
                          <a:cs typeface="Helvetica Neue"/>
                        </a:rPr>
                        <a:t>A legible route through requirements and shared spaces</a:t>
                      </a:r>
                    </a:p>
                  </a:txBody>
                  <a:tcPr marL="171450" marR="133350" marT="114300" marB="95250" anchor="ctr">
                    <a:solidFill>
                      <a:srgbClr val="FFFFFF"/>
                    </a:solidFill>
                  </a:tcPr>
                </a:tc>
                <a:tc>
                  <a:txBody>
                    <a:bodyPr/>
                    <a:lstStyle/>
                    <a:p>
                      <a:r>
                        <a:rPr sz="2175">
                          <a:solidFill>
                            <a:srgbClr val="173D35"/>
                          </a:solidFill>
                          <a:latin typeface="Helvetica Neue"/>
                          <a:ea typeface="Helvetica Neue"/>
                          <a:cs typeface="Helvetica Neue"/>
                        </a:rPr>
                        <a:t>Complete event briefs and agreed public-access measures</a:t>
                      </a:r>
                    </a:p>
                  </a:txBody>
                  <a:tcPr marL="171450" marR="133350" marT="114300" marB="95250" anchor="ctr">
                    <a:solidFill>
                      <a:srgbClr val="FFFFFF"/>
                    </a:solidFill>
                  </a:tcPr>
                </a:tc>
              </a:tr>
              <a:tr h="895350">
                <a:tc>
                  <a:txBody>
                    <a:bodyPr/>
                    <a:lstStyle/>
                    <a:p>
                      <a:r>
                        <a:rPr sz="2175">
                          <a:solidFill>
                            <a:srgbClr val="173D35"/>
                          </a:solidFill>
                          <a:latin typeface="Helvetica Neue"/>
                          <a:ea typeface="Helvetica Neue"/>
                          <a:cs typeface="Helvetica Neue"/>
                        </a:rPr>
                        <a:t>FBP</a:t>
                      </a:r>
                    </a:p>
                  </a:txBody>
                  <a:tcPr marL="171450" marR="133350" marT="114300" marB="95250" anchor="ctr">
                    <a:solidFill>
                      <a:srgbClr val="F5F3ED"/>
                    </a:solidFill>
                  </a:tcPr>
                </a:tc>
                <a:tc>
                  <a:txBody>
                    <a:bodyPr/>
                    <a:lstStyle/>
                    <a:p>
                      <a:r>
                        <a:rPr sz="2175">
                          <a:solidFill>
                            <a:srgbClr val="173D35"/>
                          </a:solidFill>
                          <a:latin typeface="Helvetica Neue"/>
                          <a:ea typeface="Helvetica Neue"/>
                          <a:cs typeface="Helvetica Neue"/>
                        </a:rPr>
                        <a:t>A funded stewardship service and measurable park benefit</a:t>
                      </a:r>
                    </a:p>
                  </a:txBody>
                  <a:tcPr marL="171450" marR="133350" marT="114300" marB="95250" anchor="ctr">
                    <a:solidFill>
                      <a:srgbClr val="F5F3ED"/>
                    </a:solidFill>
                  </a:tcPr>
                </a:tc>
                <a:tc>
                  <a:txBody>
                    <a:bodyPr/>
                    <a:lstStyle/>
                    <a:p>
                      <a:r>
                        <a:rPr sz="2175">
                          <a:solidFill>
                            <a:srgbClr val="173D35"/>
                          </a:solidFill>
                          <a:latin typeface="Helvetica Neue"/>
                          <a:ea typeface="Helvetica Neue"/>
                          <a:cs typeface="Helvetica Neue"/>
                        </a:rPr>
                        <a:t>Transparent costs, neutral coordination and published service results</a:t>
                      </a:r>
                    </a:p>
                  </a:txBody>
                  <a:tcPr marL="171450" marR="133350" marT="114300" marB="95250" anchor="ctr">
                    <a:solidFill>
                      <a:srgbClr val="F5F3ED"/>
                    </a:solidFill>
                  </a:tcPr>
                </a:tc>
              </a:tr>
            </a:tbl>
          </a:graphicData>
        </a:graphic>
      </p:graphicFrame>
      <p:sp>
        <p:nvSpPr>
          <p:cNvPr id="5" name="Core coordination and standard public listing">
            <a:extLst xmlns:a="http://schemas.openxmlformats.org/drawingml/2006/main">
              <a:ext uri="{FF2B5EF4-FFF2-40B4-BE49-F238E27FC236}">
                <a16:creationId xmlns:a16="http://schemas.microsoft.com/office/drawing/2014/main" id="{E3ED6047-A082-4368-A4EA-38E913B141F0}"/>
              </a:ext>
            </a:extLst>
          </p:cNvPr>
          <p:cNvSpPr>
            <a:spLocks xmlns:a="http://schemas.openxmlformats.org/drawingml/2006/main" noGrp="1"/>
          </p:cNvSpPr>
          <p:nvPr/>
        </p:nvSpPr>
        <p:spPr>
          <a:xfrm xmlns:a="http://schemas.openxmlformats.org/drawingml/2006/main">
            <a:off x="685800" y="7200900"/>
            <a:ext cx="13868400" cy="704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775" b="1">
                <a:solidFill>
                  <a:srgbClr val="173D35"/>
                </a:solidFill>
                <a:latin typeface="Helvetica Neue"/>
                <a:ea typeface="Helvetica Neue"/>
                <a:cs typeface="Helvetica Neue"/>
              </a:defRPr>
            </a:pPr>
            <a:r>
              <a:rPr sz="2775" b="1">
                <a:solidFill>
                  <a:srgbClr val="173D35"/>
                </a:solidFill>
                <a:latin typeface="Helvetica Neue"/>
                <a:ea typeface="Helvetica Neue"/>
                <a:cs typeface="Helvetica Neue"/>
              </a:rPr>
              <a:t>Core coordination and standard public listings should be free</a:t>
            </a:r>
          </a:p>
        </p:txBody>
      </p:sp>
      <p:sp>
        <p:nvSpPr>
          <p:cNvPr id="6" name="Proposal. Optional event services can be pric">
            <a:extLst xmlns:a="http://schemas.openxmlformats.org/drawingml/2006/main">
              <a:ext uri="{FF2B5EF4-FFF2-40B4-BE49-F238E27FC236}">
                <a16:creationId xmlns:a16="http://schemas.microsoft.com/office/drawing/2014/main" id="{729F9AD5-015C-454E-B088-2BA77C002FC9}"/>
              </a:ext>
            </a:extLst>
          </p:cNvPr>
          <p:cNvSpPr>
            <a:spLocks xmlns:a="http://schemas.openxmlformats.org/drawingml/2006/main" noGrp="1"/>
          </p:cNvSpPr>
          <p:nvPr/>
        </p:nvSpPr>
        <p:spPr>
          <a:xfrm xmlns:a="http://schemas.openxmlformats.org/drawingml/2006/main">
            <a:off x="685800" y="8077200"/>
            <a:ext cx="130968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200" b="0">
                <a:solidFill>
                  <a:srgbClr val="61716B"/>
                </a:solidFill>
                <a:latin typeface="Helvetica Neue"/>
                <a:ea typeface="Helvetica Neue"/>
                <a:cs typeface="Helvetica Neue"/>
              </a:defRPr>
            </a:pPr>
            <a:r>
              <a:rPr sz="1200" b="0">
                <a:solidFill>
                  <a:srgbClr val="61716B"/>
                </a:solidFill>
                <a:latin typeface="Helvetica Neue"/>
                <a:ea typeface="Helvetica Neue"/>
                <a:cs typeface="Helvetica Neue"/>
              </a:rPr>
              <a:t>Proposal. Optional event services can be priced separately after the pilot demonstrates value.</a:t>
            </a:r>
          </a:p>
        </p:txBody>
      </p:sp>
    </p:spTree>
    <p:extLst>
      <p:ext uri="{BB962C8B-B14F-4D97-AF65-F5344CB8AC3E}">
        <p14:creationId xmlns:p14="http://schemas.microsoft.com/office/powerpoint/2010/main" val="427275349"/>
      </p:ext>
    </p:extLst>
  </p:cSld>
</p:sld>
</file>

<file path=ppt/slides/slide35.xml><?xml version="1.0" encoding="utf-8"?>
<p:sld xmlns:p="http://schemas.openxmlformats.org/presentationml/2006/main">
  <p:cSld>
    <p:bg>
      <p:bgPr>
        <a:solidFill xmlns:a="http://schemas.openxmlformats.org/drawingml/2006/main">
          <a:srgbClr val="F5F3ED"/>
        </a:solidFill>
      </p:bgPr>
    </p:bg>
    <p:spTree>
      <p:nvGrpSpPr>
        <p:cNvPr id="1" name=""/>
        <p:cNvGrpSpPr/>
        <p:nvPr/>
      </p:nvGrpSpPr>
      <p:grpSpPr>
        <a:xfrm xmlns:a="http://schemas.openxmlformats.org/drawingml/2006/main"/>
      </p:grpSpPr>
      <p:sp>
        <p:nvSpPr>
          <p:cNvPr id="6" name="PROPOSED CADENCE">
            <a:extLst xmlns:a="http://schemas.openxmlformats.org/drawingml/2006/main">
              <a:ext uri="{FF2B5EF4-FFF2-40B4-BE49-F238E27FC236}">
                <a16:creationId xmlns:a16="http://schemas.microsoft.com/office/drawing/2014/main" id="{F8EC844D-55F4-471E-BA98-E385B42FACEE}"/>
              </a:ext>
            </a:extLst>
          </p:cNvPr>
          <p:cNvSpPr>
            <a:spLocks xmlns:a="http://schemas.openxmlformats.org/drawingml/2006/main" noGrp="1"/>
          </p:cNvSpPr>
          <p:nvPr/>
        </p:nvSpPr>
        <p:spPr>
          <a:xfrm xmlns:a="http://schemas.openxmlformats.org/drawingml/2006/main">
            <a:off x="685800" y="400050"/>
            <a:ext cx="13335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50" b="1">
                <a:solidFill>
                  <a:srgbClr val="61716B"/>
                </a:solidFill>
                <a:latin typeface="Helvetica Neue"/>
                <a:ea typeface="Helvetica Neue"/>
                <a:cs typeface="Helvetica Neue"/>
              </a:defRPr>
            </a:pPr>
            <a:r>
              <a:rPr sz="1350" b="1">
                <a:solidFill>
                  <a:srgbClr val="61716B"/>
                </a:solidFill>
                <a:latin typeface="Helvetica Neue"/>
                <a:ea typeface="Helvetica Neue"/>
                <a:cs typeface="Helvetica Neue"/>
              </a:rPr>
              <a:t>PROPOSED CADENCE</a:t>
            </a:r>
          </a:p>
        </p:txBody>
      </p:sp>
      <p:sp>
        <p:nvSpPr>
          <p:cNvPr id="2" name="A regular planning rhythm makes the calendar ">
            <a:extLst xmlns:a="http://schemas.openxmlformats.org/drawingml/2006/main">
              <a:ext uri="{FF2B5EF4-FFF2-40B4-BE49-F238E27FC236}">
                <a16:creationId xmlns:a16="http://schemas.microsoft.com/office/drawing/2014/main" id="{47463355-AD1A-4EC1-9787-289F15F98CDA}"/>
              </a:ext>
            </a:extLst>
          </p:cNvPr>
          <p:cNvSpPr>
            <a:spLocks xmlns:a="http://schemas.openxmlformats.org/drawingml/2006/main" noGrp="1"/>
          </p:cNvSpPr>
          <p:nvPr/>
        </p:nvSpPr>
        <p:spPr>
          <a:xfrm xmlns:a="http://schemas.openxmlformats.org/drawingml/2006/main">
            <a:off x="685800" y="914400"/>
            <a:ext cx="13868400"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900" b="1">
                <a:solidFill>
                  <a:srgbClr val="173D35"/>
                </a:solidFill>
                <a:latin typeface="Helvetica Neue"/>
                <a:ea typeface="Helvetica Neue"/>
                <a:cs typeface="Helvetica Neue"/>
              </a:defRPr>
            </a:pPr>
            <a:r>
              <a:rPr sz="3900" b="1">
                <a:solidFill>
                  <a:srgbClr val="173D35"/>
                </a:solidFill>
                <a:latin typeface="Helvetica Neue"/>
                <a:ea typeface="Helvetica Neue"/>
                <a:cs typeface="Helvetica Neue"/>
              </a:rPr>
              <a:t>A regular planning rhythm makes the calendar useful</a:t>
            </a:r>
          </a:p>
        </p:txBody>
      </p:sp>
      <p:sp>
        <p:nvSpPr>
          <p:cNvPr id="3" name="26">
            <a:extLst xmlns:a="http://schemas.openxmlformats.org/drawingml/2006/main">
              <a:ext uri="{FF2B5EF4-FFF2-40B4-BE49-F238E27FC236}">
                <a16:creationId xmlns:a16="http://schemas.microsoft.com/office/drawing/2014/main" id="{F9D2DD7A-6C0C-4486-BC9E-736C05A2993C}"/>
              </a:ext>
            </a:extLst>
          </p:cNvPr>
          <p:cNvSpPr>
            <a:spLocks xmlns:a="http://schemas.openxmlformats.org/drawingml/2006/main" noGrp="1"/>
          </p:cNvSpPr>
          <p:nvPr/>
        </p:nvSpPr>
        <p:spPr>
          <a:xfrm xmlns:a="http://schemas.openxmlformats.org/drawingml/2006/main">
            <a:off x="14097000" y="8105775"/>
            <a:ext cx="457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275" b="0">
                <a:solidFill>
                  <a:srgbClr val="61716B"/>
                </a:solidFill>
                <a:latin typeface="Helvetica Neue"/>
                <a:ea typeface="Helvetica Neue"/>
                <a:cs typeface="Helvetica Neue"/>
              </a:defRPr>
            </a:pPr>
            <a:r>
              <a:rPr sz="1275" b="0">
                <a:solidFill>
                  <a:srgbClr val="61716B"/>
                </a:solidFill>
                <a:latin typeface="Helvetica Neue"/>
                <a:ea typeface="Helvetica Neue"/>
                <a:cs typeface="Helvetica Neue"/>
              </a:rPr>
              <a:t>35</a:t>
            </a:r>
          </a:p>
        </p:txBody>
      </p:sp>
      <p:graphicFrame>
        <p:nvGraphicFramePr>
          <p:cNvPr id="9" name="">
            <a:extLst xmlns:a="http://schemas.openxmlformats.org/drawingml/2006/main">
              <a:ext uri="{FF2B5EF4-FFF2-40B4-BE49-F238E27FC236}">
                <a16:creationId xmlns:a16="http://schemas.microsoft.com/office/drawing/2014/main" id="{C9234210-EB4A-47C3-9A52-B0A48290165A}"/>
              </a:ext>
            </a:extLst>
          </p:cNvPr>
          <p:cNvGraphicFramePr/>
          <p:nvPr/>
        </p:nvGraphicFramePr>
        <p:xfrm>
          <a:off xmlns:a="http://schemas.openxmlformats.org/drawingml/2006/main" x="685800" y="2305050"/>
          <a:ext xmlns:a="http://schemas.openxmlformats.org/drawingml/2006/main" cx="13868400" cy="4810125"/>
        </p:xfrm>
        <a:graphic xmlns:a="http://schemas.openxmlformats.org/drawingml/2006/main">
          <a:graphicData uri="http://schemas.openxmlformats.org/drawingml/2006/table">
            <a:tbl>
              <a:tblPr/>
              <a:tblGrid>
                <a:gridCol w="3714750"/>
                <a:gridCol w="4762500"/>
                <a:gridCol w="5391150"/>
              </a:tblGrid>
              <a:tr h="801688">
                <a:tc>
                  <a:txBody>
                    <a:bodyPr/>
                    <a:lstStyle/>
                    <a:p>
                      <a:r>
                        <a:rPr sz="2025" b="1">
                          <a:solidFill>
                            <a:srgbClr val="FFFFFF"/>
                          </a:solidFill>
                          <a:latin typeface="Helvetica Neue"/>
                          <a:ea typeface="Helvetica Neue"/>
                          <a:cs typeface="Helvetica Neue"/>
                        </a:rPr>
                        <a:t>When</a:t>
                      </a:r>
                    </a:p>
                  </a:txBody>
                  <a:tcPr marL="171450" marR="133350" marT="114300" marB="95250" anchor="ctr">
                    <a:solidFill>
                      <a:srgbClr val="173D35"/>
                    </a:solidFill>
                  </a:tcPr>
                </a:tc>
                <a:tc>
                  <a:txBody>
                    <a:bodyPr/>
                    <a:lstStyle/>
                    <a:p>
                      <a:r>
                        <a:rPr sz="2025" b="1">
                          <a:solidFill>
                            <a:srgbClr val="FFFFFF"/>
                          </a:solidFill>
                          <a:latin typeface="Helvetica Neue"/>
                          <a:ea typeface="Helvetica Neue"/>
                          <a:cs typeface="Helvetica Neue"/>
                        </a:rPr>
                        <a:t>Who</a:t>
                      </a:r>
                    </a:p>
                  </a:txBody>
                  <a:tcPr marL="171450" marR="133350" marT="114300" marB="95250" anchor="ctr">
                    <a:solidFill>
                      <a:srgbClr val="173D35"/>
                    </a:solidFill>
                  </a:tcPr>
                </a:tc>
                <a:tc>
                  <a:txBody>
                    <a:bodyPr/>
                    <a:lstStyle/>
                    <a:p>
                      <a:r>
                        <a:rPr sz="2025" b="1">
                          <a:solidFill>
                            <a:srgbClr val="FFFFFF"/>
                          </a:solidFill>
                          <a:latin typeface="Helvetica Neue"/>
                          <a:ea typeface="Helvetica Neue"/>
                          <a:cs typeface="Helvetica Neue"/>
                        </a:rPr>
                        <a:t>Decision or output</a:t>
                      </a:r>
                    </a:p>
                  </a:txBody>
                  <a:tcPr marL="171450" marR="133350" marT="114300" marB="95250" anchor="ctr">
                    <a:solidFill>
                      <a:srgbClr val="173D35"/>
                    </a:solidFill>
                  </a:tcPr>
                </a:tc>
              </a:tr>
              <a:tr h="801688">
                <a:tc>
                  <a:txBody>
                    <a:bodyPr/>
                    <a:lstStyle/>
                    <a:p>
                      <a:r>
                        <a:rPr sz="2025">
                          <a:solidFill>
                            <a:srgbClr val="173D35"/>
                          </a:solidFill>
                          <a:latin typeface="Helvetica Neue"/>
                          <a:ea typeface="Helvetica Neue"/>
                          <a:cs typeface="Helvetica Neue"/>
                        </a:rPr>
                        <a:t>Rolling 12-month horizon</a:t>
                      </a:r>
                    </a:p>
                  </a:txBody>
                  <a:tcPr marL="171450" marR="133350" marT="114300" marB="95250" anchor="ctr">
                    <a:solidFill>
                      <a:srgbClr val="FFFFFF"/>
                    </a:solidFill>
                  </a:tcPr>
                </a:tc>
                <a:tc>
                  <a:txBody>
                    <a:bodyPr/>
                    <a:lstStyle/>
                    <a:p>
                      <a:r>
                        <a:rPr sz="2025">
                          <a:solidFill>
                            <a:srgbClr val="173D35"/>
                          </a:solidFill>
                          <a:latin typeface="Helvetica Neue"/>
                          <a:ea typeface="Helvetica Neue"/>
                          <a:cs typeface="Helvetica Neue"/>
                        </a:rPr>
                        <a:t>All event owners</a:t>
                      </a:r>
                    </a:p>
                  </a:txBody>
                  <a:tcPr marL="171450" marR="133350" marT="114300" marB="95250" anchor="ctr">
                    <a:solidFill>
                      <a:srgbClr val="FFFFFF"/>
                    </a:solidFill>
                  </a:tcPr>
                </a:tc>
                <a:tc>
                  <a:txBody>
                    <a:bodyPr/>
                    <a:lstStyle/>
                    <a:p>
                      <a:r>
                        <a:rPr sz="2025">
                          <a:solidFill>
                            <a:srgbClr val="173D35"/>
                          </a:solidFill>
                          <a:latin typeface="Helvetica Neue"/>
                          <a:ea typeface="Helvetica Neue"/>
                          <a:cs typeface="Helvetica Neue"/>
                        </a:rPr>
                        <a:t>Provisional holds, civic dates, closures and likely peaks</a:t>
                      </a:r>
                    </a:p>
                  </a:txBody>
                  <a:tcPr marL="171450" marR="133350" marT="114300" marB="95250" anchor="ctr">
                    <a:solidFill>
                      <a:srgbClr val="FFFFFF"/>
                    </a:solidFill>
                  </a:tcPr>
                </a:tc>
              </a:tr>
              <a:tr h="801688">
                <a:tc>
                  <a:txBody>
                    <a:bodyPr/>
                    <a:lstStyle/>
                    <a:p>
                      <a:r>
                        <a:rPr sz="2025">
                          <a:solidFill>
                            <a:srgbClr val="173D35"/>
                          </a:solidFill>
                          <a:latin typeface="Helvetica Neue"/>
                          <a:ea typeface="Helvetica Neue"/>
                          <a:cs typeface="Helvetica Neue"/>
                        </a:rPr>
                        <a:t>Every two weeks, 45 minutes</a:t>
                      </a:r>
                    </a:p>
                  </a:txBody>
                  <a:tcPr marL="171450" marR="133350" marT="114300" marB="95250" anchor="ctr">
                    <a:solidFill>
                      <a:srgbClr val="F5F3ED"/>
                    </a:solidFill>
                  </a:tcPr>
                </a:tc>
                <a:tc>
                  <a:txBody>
                    <a:bodyPr/>
                    <a:lstStyle/>
                    <a:p>
                      <a:r>
                        <a:rPr sz="2025">
                          <a:solidFill>
                            <a:srgbClr val="173D35"/>
                          </a:solidFill>
                          <a:latin typeface="Helvetica Neue"/>
                          <a:ea typeface="Helvetica Neue"/>
                          <a:cs typeface="Helvetica Neue"/>
                        </a:rPr>
                        <a:t>Institution and City operations leads, FBP chair</a:t>
                      </a:r>
                    </a:p>
                  </a:txBody>
                  <a:tcPr marL="171450" marR="133350" marT="114300" marB="95250" anchor="ctr">
                    <a:solidFill>
                      <a:srgbClr val="F5F3ED"/>
                    </a:solidFill>
                  </a:tcPr>
                </a:tc>
                <a:tc>
                  <a:txBody>
                    <a:bodyPr/>
                    <a:lstStyle/>
                    <a:p>
                      <a:r>
                        <a:rPr sz="2025">
                          <a:solidFill>
                            <a:srgbClr val="173D35"/>
                          </a:solidFill>
                          <a:latin typeface="Helvetica Neue"/>
                          <a:ea typeface="Helvetica Neue"/>
                          <a:cs typeface="Helvetica Neue"/>
                        </a:rPr>
                        <a:t>Next 90 days: conflicts, mitigations and collaboration opportunities</a:t>
                      </a:r>
                    </a:p>
                  </a:txBody>
                  <a:tcPr marL="171450" marR="133350" marT="114300" marB="95250" anchor="ctr">
                    <a:solidFill>
                      <a:srgbClr val="F5F3ED"/>
                    </a:solidFill>
                  </a:tcPr>
                </a:tc>
              </a:tr>
              <a:tr h="801688">
                <a:tc>
                  <a:txBody>
                    <a:bodyPr/>
                    <a:lstStyle/>
                    <a:p>
                      <a:r>
                        <a:rPr sz="2025">
                          <a:solidFill>
                            <a:srgbClr val="173D35"/>
                          </a:solidFill>
                          <a:latin typeface="Helvetica Neue"/>
                          <a:ea typeface="Helvetica Neue"/>
                          <a:cs typeface="Helvetica Neue"/>
                        </a:rPr>
                        <a:t>Weekly during peak periods</a:t>
                      </a:r>
                    </a:p>
                  </a:txBody>
                  <a:tcPr marL="171450" marR="133350" marT="114300" marB="95250" anchor="ctr">
                    <a:solidFill>
                      <a:srgbClr val="FFFFFF"/>
                    </a:solidFill>
                  </a:tcPr>
                </a:tc>
                <a:tc>
                  <a:txBody>
                    <a:bodyPr/>
                    <a:lstStyle/>
                    <a:p>
                      <a:r>
                        <a:rPr sz="2025">
                          <a:solidFill>
                            <a:srgbClr val="173D35"/>
                          </a:solidFill>
                          <a:latin typeface="Helvetica Neue"/>
                          <a:ea typeface="Helvetica Neue"/>
                          <a:cs typeface="Helvetica Neue"/>
                        </a:rPr>
                        <a:t>Affected operators and event producers</a:t>
                      </a:r>
                    </a:p>
                  </a:txBody>
                  <a:tcPr marL="171450" marR="133350" marT="114300" marB="95250" anchor="ctr">
                    <a:solidFill>
                      <a:srgbClr val="FFFFFF"/>
                    </a:solidFill>
                  </a:tcPr>
                </a:tc>
                <a:tc>
                  <a:txBody>
                    <a:bodyPr/>
                    <a:lstStyle/>
                    <a:p>
                      <a:r>
                        <a:rPr sz="2025">
                          <a:solidFill>
                            <a:srgbClr val="173D35"/>
                          </a:solidFill>
                          <a:latin typeface="Helvetica Neue"/>
                          <a:ea typeface="Helvetica Neue"/>
                          <a:cs typeface="Helvetica Neue"/>
                        </a:rPr>
                        <a:t>Next 30 days: access routes, staffing, parking and dependencies</a:t>
                      </a:r>
                    </a:p>
                  </a:txBody>
                  <a:tcPr marL="171450" marR="133350" marT="114300" marB="95250" anchor="ctr">
                    <a:solidFill>
                      <a:srgbClr val="FFFFFF"/>
                    </a:solidFill>
                  </a:tcPr>
                </a:tc>
              </a:tr>
              <a:tr h="801688">
                <a:tc>
                  <a:txBody>
                    <a:bodyPr/>
                    <a:lstStyle/>
                    <a:p>
                      <a:r>
                        <a:rPr sz="2025">
                          <a:solidFill>
                            <a:srgbClr val="173D35"/>
                          </a:solidFill>
                          <a:latin typeface="Helvetica Neue"/>
                          <a:ea typeface="Helvetica Neue"/>
                          <a:cs typeface="Helvetica Neue"/>
                        </a:rPr>
                        <a:t>Monthly</a:t>
                      </a:r>
                    </a:p>
                  </a:txBody>
                  <a:tcPr marL="171450" marR="133350" marT="114300" marB="95250" anchor="ctr">
                    <a:solidFill>
                      <a:srgbClr val="F5F3ED"/>
                    </a:solidFill>
                  </a:tcPr>
                </a:tc>
                <a:tc>
                  <a:txBody>
                    <a:bodyPr/>
                    <a:lstStyle/>
                    <a:p>
                      <a:r>
                        <a:rPr sz="2025">
                          <a:solidFill>
                            <a:srgbClr val="173D35"/>
                          </a:solidFill>
                          <a:latin typeface="Helvetica Neue"/>
                          <a:ea typeface="Helvetica Neue"/>
                          <a:cs typeface="Helvetica Neue"/>
                        </a:rPr>
                        <a:t>Public discovery editors</a:t>
                      </a:r>
                    </a:p>
                  </a:txBody>
                  <a:tcPr marL="171450" marR="133350" marT="114300" marB="95250" anchor="ctr">
                    <a:solidFill>
                      <a:srgbClr val="F5F3ED"/>
                    </a:solidFill>
                  </a:tcPr>
                </a:tc>
                <a:tc>
                  <a:txBody>
                    <a:bodyPr/>
                    <a:lstStyle/>
                    <a:p>
                      <a:r>
                        <a:rPr sz="2025">
                          <a:solidFill>
                            <a:srgbClr val="173D35"/>
                          </a:solidFill>
                          <a:latin typeface="Helvetica Neue"/>
                          <a:ea typeface="Helvetica Neue"/>
                          <a:cs typeface="Helvetica Neue"/>
                        </a:rPr>
                        <a:t>Confirmed public listings, joint campaigns and visitor information</a:t>
                      </a:r>
                    </a:p>
                  </a:txBody>
                  <a:tcPr marL="171450" marR="133350" marT="114300" marB="95250" anchor="ctr">
                    <a:solidFill>
                      <a:srgbClr val="F5F3ED"/>
                    </a:solidFill>
                  </a:tcPr>
                </a:tc>
              </a:tr>
              <a:tr h="801688">
                <a:tc>
                  <a:txBody>
                    <a:bodyPr/>
                    <a:lstStyle/>
                    <a:p>
                      <a:r>
                        <a:rPr sz="2025">
                          <a:solidFill>
                            <a:srgbClr val="173D35"/>
                          </a:solidFill>
                          <a:latin typeface="Helvetica Neue"/>
                          <a:ea typeface="Helvetica Neue"/>
                          <a:cs typeface="Helvetica Neue"/>
                        </a:rPr>
                        <a:t>Quarterly</a:t>
                      </a:r>
                    </a:p>
                  </a:txBody>
                  <a:tcPr marL="171450" marR="133350" marT="114300" marB="95250" anchor="ctr">
                    <a:solidFill>
                      <a:srgbClr val="FFFFFF"/>
                    </a:solidFill>
                  </a:tcPr>
                </a:tc>
                <a:tc>
                  <a:txBody>
                    <a:bodyPr/>
                    <a:lstStyle/>
                    <a:p>
                      <a:r>
                        <a:rPr sz="2025">
                          <a:solidFill>
                            <a:srgbClr val="173D35"/>
                          </a:solidFill>
                          <a:latin typeface="Helvetica Neue"/>
                          <a:ea typeface="Helvetica Neue"/>
                          <a:cs typeface="Helvetica Neue"/>
                        </a:rPr>
                        <a:t>Joint steering group</a:t>
                      </a:r>
                    </a:p>
                  </a:txBody>
                  <a:tcPr marL="171450" marR="133350" marT="114300" marB="95250" anchor="ctr">
                    <a:solidFill>
                      <a:srgbClr val="FFFFFF"/>
                    </a:solidFill>
                  </a:tcPr>
                </a:tc>
                <a:tc>
                  <a:txBody>
                    <a:bodyPr/>
                    <a:lstStyle/>
                    <a:p>
                      <a:r>
                        <a:rPr sz="2025">
                          <a:solidFill>
                            <a:srgbClr val="173D35"/>
                          </a:solidFill>
                          <a:latin typeface="Helvetica Neue"/>
                          <a:ea typeface="Helvetica Neue"/>
                          <a:cs typeface="Helvetica Neue"/>
                        </a:rPr>
                        <a:t>Service performance, disputes, funding and policy adjustments</a:t>
                      </a:r>
                    </a:p>
                  </a:txBody>
                  <a:tcPr marL="171450" marR="133350" marT="114300" marB="95250" anchor="ctr">
                    <a:solidFill>
                      <a:srgbClr val="FFFFFF"/>
                    </a:solidFill>
                  </a:tcPr>
                </a:tc>
              </a:tr>
            </a:tbl>
          </a:graphicData>
        </a:graphic>
      </p:graphicFrame>
      <p:sp>
        <p:nvSpPr>
          <p:cNvPr id="5" name="Pilot assumptions. Meeting frequency should r">
            <a:extLst xmlns:a="http://schemas.openxmlformats.org/drawingml/2006/main">
              <a:ext uri="{FF2B5EF4-FFF2-40B4-BE49-F238E27FC236}">
                <a16:creationId xmlns:a16="http://schemas.microsoft.com/office/drawing/2014/main" id="{E715CD8F-2A36-49BF-A05D-D163461E4AFC}"/>
              </a:ext>
            </a:extLst>
          </p:cNvPr>
          <p:cNvSpPr>
            <a:spLocks xmlns:a="http://schemas.openxmlformats.org/drawingml/2006/main" noGrp="1"/>
          </p:cNvSpPr>
          <p:nvPr/>
        </p:nvSpPr>
        <p:spPr>
          <a:xfrm xmlns:a="http://schemas.openxmlformats.org/drawingml/2006/main">
            <a:off x="685800" y="8077200"/>
            <a:ext cx="130968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200" b="0">
                <a:solidFill>
                  <a:srgbClr val="61716B"/>
                </a:solidFill>
                <a:latin typeface="Helvetica Neue"/>
                <a:ea typeface="Helvetica Neue"/>
                <a:cs typeface="Helvetica Neue"/>
              </a:defRPr>
            </a:pPr>
            <a:r>
              <a:rPr sz="1200" b="0">
                <a:solidFill>
                  <a:srgbClr val="61716B"/>
                </a:solidFill>
                <a:latin typeface="Helvetica Neue"/>
                <a:ea typeface="Helvetica Neue"/>
                <a:cs typeface="Helvetica Neue"/>
              </a:rPr>
              <a:t>Pilot assumptions. Meeting frequency should respond to event load. Written decisions reduce repeat discussion.</a:t>
            </a:r>
          </a:p>
        </p:txBody>
      </p:sp>
    </p:spTree>
    <p:extLst>
      <p:ext uri="{BB962C8B-B14F-4D97-AF65-F5344CB8AC3E}">
        <p14:creationId xmlns:p14="http://schemas.microsoft.com/office/powerpoint/2010/main" val="478840751"/>
      </p:ext>
    </p:extLst>
  </p:cSld>
</p:sld>
</file>

<file path=ppt/slides/slide36.xml><?xml version="1.0" encoding="utf-8"?>
<p:sld xmlns:p="http://schemas.openxmlformats.org/presentationml/2006/main">
  <p:cSld>
    <p:bg>
      <p:bgPr>
        <a:solidFill xmlns:a="http://schemas.openxmlformats.org/drawingml/2006/main">
          <a:srgbClr val="F5F3ED"/>
        </a:solidFill>
      </p:bgPr>
    </p:bg>
    <p:spTree>
      <p:nvGrpSpPr>
        <p:cNvPr id="1" name=""/>
        <p:cNvGrpSpPr/>
        <p:nvPr/>
      </p:nvGrpSpPr>
      <p:grpSpPr>
        <a:xfrm xmlns:a="http://schemas.openxmlformats.org/drawingml/2006/main"/>
      </p:grpSpPr>
      <p:sp>
        <p:nvSpPr>
          <p:cNvPr id="13" name="PROPOSED OPERATING RULES">
            <a:extLst xmlns:a="http://schemas.openxmlformats.org/drawingml/2006/main">
              <a:ext uri="{FF2B5EF4-FFF2-40B4-BE49-F238E27FC236}">
                <a16:creationId xmlns:a16="http://schemas.microsoft.com/office/drawing/2014/main" id="{F65F0C39-BFA8-4FAF-A28D-E0085C43DFF5}"/>
              </a:ext>
            </a:extLst>
          </p:cNvPr>
          <p:cNvSpPr>
            <a:spLocks xmlns:a="http://schemas.openxmlformats.org/drawingml/2006/main" noGrp="1"/>
          </p:cNvSpPr>
          <p:nvPr/>
        </p:nvSpPr>
        <p:spPr>
          <a:xfrm xmlns:a="http://schemas.openxmlformats.org/drawingml/2006/main">
            <a:off x="685800" y="400050"/>
            <a:ext cx="13335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50" b="1">
                <a:solidFill>
                  <a:srgbClr val="61716B"/>
                </a:solidFill>
                <a:latin typeface="Helvetica Neue"/>
                <a:ea typeface="Helvetica Neue"/>
                <a:cs typeface="Helvetica Neue"/>
              </a:defRPr>
            </a:pPr>
            <a:r>
              <a:rPr sz="1350" b="1">
                <a:solidFill>
                  <a:srgbClr val="61716B"/>
                </a:solidFill>
                <a:latin typeface="Helvetica Neue"/>
                <a:ea typeface="Helvetica Neue"/>
                <a:cs typeface="Helvetica Neue"/>
              </a:rPr>
              <a:t>PROPOSED OPERATING RULES</a:t>
            </a:r>
          </a:p>
        </p:txBody>
      </p:sp>
      <p:sp>
        <p:nvSpPr>
          <p:cNvPr id="2" name="Conflicts need a fair resolution process">
            <a:extLst xmlns:a="http://schemas.openxmlformats.org/drawingml/2006/main">
              <a:ext uri="{FF2B5EF4-FFF2-40B4-BE49-F238E27FC236}">
                <a16:creationId xmlns:a16="http://schemas.microsoft.com/office/drawing/2014/main" id="{BB26C2ED-74E7-436C-9F62-8CF685217D73}"/>
              </a:ext>
            </a:extLst>
          </p:cNvPr>
          <p:cNvSpPr>
            <a:spLocks xmlns:a="http://schemas.openxmlformats.org/drawingml/2006/main" noGrp="1"/>
          </p:cNvSpPr>
          <p:nvPr/>
        </p:nvSpPr>
        <p:spPr>
          <a:xfrm xmlns:a="http://schemas.openxmlformats.org/drawingml/2006/main">
            <a:off x="685800" y="914400"/>
            <a:ext cx="13868400"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900" b="1">
                <a:solidFill>
                  <a:srgbClr val="173D35"/>
                </a:solidFill>
                <a:latin typeface="Helvetica Neue"/>
                <a:ea typeface="Helvetica Neue"/>
                <a:cs typeface="Helvetica Neue"/>
              </a:defRPr>
            </a:pPr>
            <a:r>
              <a:rPr sz="3900" b="1">
                <a:solidFill>
                  <a:srgbClr val="173D35"/>
                </a:solidFill>
                <a:latin typeface="Helvetica Neue"/>
                <a:ea typeface="Helvetica Neue"/>
                <a:cs typeface="Helvetica Neue"/>
              </a:rPr>
              <a:t>Conflicts need a fair resolution process</a:t>
            </a:r>
          </a:p>
        </p:txBody>
      </p:sp>
      <p:sp>
        <p:nvSpPr>
          <p:cNvPr id="3" name="27">
            <a:extLst xmlns:a="http://schemas.openxmlformats.org/drawingml/2006/main">
              <a:ext uri="{FF2B5EF4-FFF2-40B4-BE49-F238E27FC236}">
                <a16:creationId xmlns:a16="http://schemas.microsoft.com/office/drawing/2014/main" id="{56F1D0B4-D308-4686-A469-B9AB1AE2BEAF}"/>
              </a:ext>
            </a:extLst>
          </p:cNvPr>
          <p:cNvSpPr>
            <a:spLocks xmlns:a="http://schemas.openxmlformats.org/drawingml/2006/main" noGrp="1"/>
          </p:cNvSpPr>
          <p:nvPr/>
        </p:nvSpPr>
        <p:spPr>
          <a:xfrm xmlns:a="http://schemas.openxmlformats.org/drawingml/2006/main">
            <a:off x="14097000" y="8105775"/>
            <a:ext cx="457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275" b="0">
                <a:solidFill>
                  <a:srgbClr val="61716B"/>
                </a:solidFill>
                <a:latin typeface="Helvetica Neue"/>
                <a:ea typeface="Helvetica Neue"/>
                <a:cs typeface="Helvetica Neue"/>
              </a:defRPr>
            </a:pPr>
            <a:r>
              <a:rPr sz="1275" b="0">
                <a:solidFill>
                  <a:srgbClr val="61716B"/>
                </a:solidFill>
                <a:latin typeface="Helvetica Neue"/>
                <a:ea typeface="Helvetica Neue"/>
                <a:cs typeface="Helvetica Neue"/>
              </a:rPr>
              <a:t>36</a:t>
            </a:r>
          </a:p>
        </p:txBody>
      </p:sp>
      <p:sp>
        <p:nvSpPr>
          <p:cNvPr id="4" name="1  Detect and explain">
            <a:extLst xmlns:a="http://schemas.openxmlformats.org/drawingml/2006/main">
              <a:ext uri="{FF2B5EF4-FFF2-40B4-BE49-F238E27FC236}">
                <a16:creationId xmlns:a16="http://schemas.microsoft.com/office/drawing/2014/main" id="{A3F13CE7-33F8-4253-B045-99C31E4AB2BF}"/>
              </a:ext>
            </a:extLst>
          </p:cNvPr>
          <p:cNvSpPr>
            <a:spLocks xmlns:a="http://schemas.openxmlformats.org/drawingml/2006/main" noGrp="1"/>
          </p:cNvSpPr>
          <p:nvPr/>
        </p:nvSpPr>
        <p:spPr>
          <a:xfrm xmlns:a="http://schemas.openxmlformats.org/drawingml/2006/main">
            <a:off x="685800" y="2333625"/>
            <a:ext cx="63817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875" b="1">
                <a:solidFill>
                  <a:srgbClr val="BE573C"/>
                </a:solidFill>
                <a:latin typeface="Helvetica Neue"/>
                <a:ea typeface="Helvetica Neue"/>
                <a:cs typeface="Helvetica Neue"/>
              </a:defRPr>
            </a:pPr>
            <a:r>
              <a:rPr sz="1875" b="1">
                <a:solidFill>
                  <a:srgbClr val="BE573C"/>
                </a:solidFill>
                <a:latin typeface="Helvetica Neue"/>
                <a:ea typeface="Helvetica Neue"/>
                <a:cs typeface="Helvetica Neue"/>
              </a:rPr>
              <a:t>1  Detect and explain</a:t>
            </a:r>
          </a:p>
        </p:txBody>
      </p:sp>
      <p:sp>
        <p:nvSpPr>
          <p:cNvPr id="5" name="Flag competing space holds, setup windows, ac">
            <a:extLst xmlns:a="http://schemas.openxmlformats.org/drawingml/2006/main">
              <a:ext uri="{FF2B5EF4-FFF2-40B4-BE49-F238E27FC236}">
                <a16:creationId xmlns:a16="http://schemas.microsoft.com/office/drawing/2014/main" id="{81520992-35DB-4B70-A4FB-1C6B5DBEEC30}"/>
              </a:ext>
            </a:extLst>
          </p:cNvPr>
          <p:cNvSpPr>
            <a:spLocks xmlns:a="http://schemas.openxmlformats.org/drawingml/2006/main" noGrp="1"/>
          </p:cNvSpPr>
          <p:nvPr/>
        </p:nvSpPr>
        <p:spPr>
          <a:xfrm xmlns:a="http://schemas.openxmlformats.org/drawingml/2006/main">
            <a:off x="685800" y="2809875"/>
            <a:ext cx="6381750" cy="2095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325" b="0">
                <a:solidFill>
                  <a:srgbClr val="173D35"/>
                </a:solidFill>
                <a:latin typeface="Helvetica Neue"/>
                <a:ea typeface="Helvetica Neue"/>
                <a:cs typeface="Helvetica Neue"/>
              </a:defRPr>
            </a:pPr>
            <a:r>
              <a:rPr sz="2325" b="0">
                <a:solidFill>
                  <a:srgbClr val="173D35"/>
                </a:solidFill>
                <a:latin typeface="Helvetica Neue"/>
                <a:ea typeface="Helvetica Neue"/>
                <a:cs typeface="Helvetica Neue"/>
              </a:rPr>
              <a:t>Flag competing space holds, setup windows, access blockages, sound or parking pressure. Show the affected parties and reason.</a:t>
            </a:r>
          </a:p>
        </p:txBody>
      </p:sp>
      <p:sp>
        <p:nvSpPr>
          <p:cNvPr id="6" name="2  Resolve with the neighbors">
            <a:extLst xmlns:a="http://schemas.openxmlformats.org/drawingml/2006/main">
              <a:ext uri="{FF2B5EF4-FFF2-40B4-BE49-F238E27FC236}">
                <a16:creationId xmlns:a16="http://schemas.microsoft.com/office/drawing/2014/main" id="{9589ED34-E11B-453F-9845-51D586CA1F1C}"/>
              </a:ext>
            </a:extLst>
          </p:cNvPr>
          <p:cNvSpPr>
            <a:spLocks xmlns:a="http://schemas.openxmlformats.org/drawingml/2006/main" noGrp="1"/>
          </p:cNvSpPr>
          <p:nvPr/>
        </p:nvSpPr>
        <p:spPr>
          <a:xfrm xmlns:a="http://schemas.openxmlformats.org/drawingml/2006/main">
            <a:off x="8096250" y="2333625"/>
            <a:ext cx="6286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875" b="1">
                <a:solidFill>
                  <a:srgbClr val="BE573C"/>
                </a:solidFill>
                <a:latin typeface="Helvetica Neue"/>
                <a:ea typeface="Helvetica Neue"/>
                <a:cs typeface="Helvetica Neue"/>
              </a:defRPr>
            </a:pPr>
            <a:r>
              <a:rPr sz="1875" b="1">
                <a:solidFill>
                  <a:srgbClr val="BE573C"/>
                </a:solidFill>
                <a:latin typeface="Helvetica Neue"/>
                <a:ea typeface="Helvetica Neue"/>
                <a:cs typeface="Helvetica Neue"/>
              </a:rPr>
              <a:t>2  Resolve with the neighbors</a:t>
            </a:r>
          </a:p>
        </p:txBody>
      </p:sp>
      <p:sp>
        <p:nvSpPr>
          <p:cNvPr id="7" name="FBP proposes alternatives. Organizers agree o">
            <a:extLst xmlns:a="http://schemas.openxmlformats.org/drawingml/2006/main">
              <a:ext uri="{FF2B5EF4-FFF2-40B4-BE49-F238E27FC236}">
                <a16:creationId xmlns:a16="http://schemas.microsoft.com/office/drawing/2014/main" id="{67B74933-420E-4984-96E2-26497FFB14A9}"/>
              </a:ext>
            </a:extLst>
          </p:cNvPr>
          <p:cNvSpPr>
            <a:spLocks xmlns:a="http://schemas.openxmlformats.org/drawingml/2006/main" noGrp="1"/>
          </p:cNvSpPr>
          <p:nvPr/>
        </p:nvSpPr>
        <p:spPr>
          <a:xfrm xmlns:a="http://schemas.openxmlformats.org/drawingml/2006/main">
            <a:off x="8096250" y="2809875"/>
            <a:ext cx="6286500" cy="2095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325" b="0">
                <a:solidFill>
                  <a:srgbClr val="173D35"/>
                </a:solidFill>
                <a:latin typeface="Helvetica Neue"/>
                <a:ea typeface="Helvetica Neue"/>
                <a:cs typeface="Helvetica Neue"/>
              </a:defRPr>
            </a:pPr>
            <a:r>
              <a:rPr sz="2325" b="0">
                <a:solidFill>
                  <a:srgbClr val="173D35"/>
                </a:solidFill>
                <a:latin typeface="Helvetica Neue"/>
                <a:ea typeface="Helvetica Neue"/>
                <a:cs typeface="Helvetica Neue"/>
              </a:rPr>
              <a:t>FBP proposes alternatives. Organizers agree on timing, footprint, routing or mitigation. Record who accepts the plan.</a:t>
            </a:r>
          </a:p>
        </p:txBody>
      </p:sp>
      <p:sp>
        <p:nvSpPr>
          <p:cNvPr id="8" name="3  Escalate by decision right">
            <a:extLst xmlns:a="http://schemas.openxmlformats.org/drawingml/2006/main">
              <a:ext uri="{FF2B5EF4-FFF2-40B4-BE49-F238E27FC236}">
                <a16:creationId xmlns:a16="http://schemas.microsoft.com/office/drawing/2014/main" id="{71AC3FB6-1B82-4600-B4CC-CCA05E622401}"/>
              </a:ext>
            </a:extLst>
          </p:cNvPr>
          <p:cNvSpPr>
            <a:spLocks xmlns:a="http://schemas.openxmlformats.org/drawingml/2006/main" noGrp="1"/>
          </p:cNvSpPr>
          <p:nvPr/>
        </p:nvSpPr>
        <p:spPr>
          <a:xfrm xmlns:a="http://schemas.openxmlformats.org/drawingml/2006/main">
            <a:off x="685800" y="4981575"/>
            <a:ext cx="63817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875" b="1">
                <a:solidFill>
                  <a:srgbClr val="BE573C"/>
                </a:solidFill>
                <a:latin typeface="Helvetica Neue"/>
                <a:ea typeface="Helvetica Neue"/>
                <a:cs typeface="Helvetica Neue"/>
              </a:defRPr>
            </a:pPr>
            <a:r>
              <a:rPr sz="1875" b="1">
                <a:solidFill>
                  <a:srgbClr val="BE573C"/>
                </a:solidFill>
                <a:latin typeface="Helvetica Neue"/>
                <a:ea typeface="Helvetica Neue"/>
                <a:cs typeface="Helvetica Neue"/>
              </a:rPr>
              <a:t>3  Escalate by decision right</a:t>
            </a:r>
          </a:p>
        </p:txBody>
      </p:sp>
      <p:sp>
        <p:nvSpPr>
          <p:cNvPr id="9" name="City or venue owner decides within its author">
            <a:extLst xmlns:a="http://schemas.openxmlformats.org/drawingml/2006/main">
              <a:ext uri="{FF2B5EF4-FFF2-40B4-BE49-F238E27FC236}">
                <a16:creationId xmlns:a16="http://schemas.microsoft.com/office/drawing/2014/main" id="{49A3535E-A3AF-4B66-8D64-F6CFC71202CC}"/>
              </a:ext>
            </a:extLst>
          </p:cNvPr>
          <p:cNvSpPr>
            <a:spLocks xmlns:a="http://schemas.openxmlformats.org/drawingml/2006/main" noGrp="1"/>
          </p:cNvSpPr>
          <p:nvPr/>
        </p:nvSpPr>
        <p:spPr>
          <a:xfrm xmlns:a="http://schemas.openxmlformats.org/drawingml/2006/main">
            <a:off x="685800" y="5457825"/>
            <a:ext cx="6381750" cy="2095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325" b="0">
                <a:solidFill>
                  <a:srgbClr val="173D35"/>
                </a:solidFill>
                <a:latin typeface="Helvetica Neue"/>
                <a:ea typeface="Helvetica Neue"/>
                <a:cs typeface="Helvetica Neue"/>
              </a:defRPr>
            </a:pPr>
            <a:r>
              <a:rPr sz="2325" b="0">
                <a:solidFill>
                  <a:srgbClr val="173D35"/>
                </a:solidFill>
                <a:latin typeface="Helvetica Neue"/>
                <a:ea typeface="Helvetica Neue"/>
                <a:cs typeface="Helvetica Neue"/>
              </a:rPr>
              <a:t>City or venue owner decides within its authority. Service-policy disputes go to the steering group with recusals.</a:t>
            </a:r>
          </a:p>
        </p:txBody>
      </p:sp>
      <p:sp>
        <p:nvSpPr>
          <p:cNvPr id="10" name="4  Learn from actual impacts">
            <a:extLst xmlns:a="http://schemas.openxmlformats.org/drawingml/2006/main">
              <a:ext uri="{FF2B5EF4-FFF2-40B4-BE49-F238E27FC236}">
                <a16:creationId xmlns:a16="http://schemas.microsoft.com/office/drawing/2014/main" id="{A61D3BF4-6A43-4846-B828-9649C65DB23D}"/>
              </a:ext>
            </a:extLst>
          </p:cNvPr>
          <p:cNvSpPr>
            <a:spLocks xmlns:a="http://schemas.openxmlformats.org/drawingml/2006/main" noGrp="1"/>
          </p:cNvSpPr>
          <p:nvPr/>
        </p:nvSpPr>
        <p:spPr>
          <a:xfrm xmlns:a="http://schemas.openxmlformats.org/drawingml/2006/main">
            <a:off x="8096250" y="4981575"/>
            <a:ext cx="6286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875" b="1">
                <a:solidFill>
                  <a:srgbClr val="BE573C"/>
                </a:solidFill>
                <a:latin typeface="Helvetica Neue"/>
                <a:ea typeface="Helvetica Neue"/>
                <a:cs typeface="Helvetica Neue"/>
              </a:defRPr>
            </a:pPr>
            <a:r>
              <a:rPr sz="1875" b="1">
                <a:solidFill>
                  <a:srgbClr val="BE573C"/>
                </a:solidFill>
                <a:latin typeface="Helvetica Neue"/>
                <a:ea typeface="Helvetica Neue"/>
                <a:cs typeface="Helvetica Neue"/>
              </a:rPr>
              <a:t>4  Learn from actual impacts</a:t>
            </a:r>
          </a:p>
        </p:txBody>
      </p:sp>
      <p:sp>
        <p:nvSpPr>
          <p:cNvPr id="11" name="Review attendance, extra costs and complaints">
            <a:extLst xmlns:a="http://schemas.openxmlformats.org/drawingml/2006/main">
              <a:ext uri="{FF2B5EF4-FFF2-40B4-BE49-F238E27FC236}">
                <a16:creationId xmlns:a16="http://schemas.microsoft.com/office/drawing/2014/main" id="{79BE7486-AACA-44AF-983B-549323300C77}"/>
              </a:ext>
            </a:extLst>
          </p:cNvPr>
          <p:cNvSpPr>
            <a:spLocks xmlns:a="http://schemas.openxmlformats.org/drawingml/2006/main" noGrp="1"/>
          </p:cNvSpPr>
          <p:nvPr/>
        </p:nvSpPr>
        <p:spPr>
          <a:xfrm xmlns:a="http://schemas.openxmlformats.org/drawingml/2006/main">
            <a:off x="8096250" y="5457825"/>
            <a:ext cx="6286500" cy="2095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325" b="0">
                <a:solidFill>
                  <a:srgbClr val="173D35"/>
                </a:solidFill>
                <a:latin typeface="Helvetica Neue"/>
                <a:ea typeface="Helvetica Neue"/>
                <a:cs typeface="Helvetica Neue"/>
              </a:defRPr>
            </a:pPr>
            <a:r>
              <a:rPr sz="2325" b="0">
                <a:solidFill>
                  <a:srgbClr val="173D35"/>
                </a:solidFill>
                <a:latin typeface="Helvetica Neue"/>
                <a:ea typeface="Helvetica Neue"/>
                <a:cs typeface="Helvetica Neue"/>
              </a:rPr>
              <a:t>Review attendance, extra costs and complaints. Apply the agreed remedy and improve future thresholds.</a:t>
            </a:r>
          </a:p>
        </p:txBody>
      </p:sp>
      <p:sp>
        <p:nvSpPr>
          <p:cNvPr id="12" name="Proposed priority criteria: safety and access">
            <a:extLst xmlns:a="http://schemas.openxmlformats.org/drawingml/2006/main">
              <a:ext uri="{FF2B5EF4-FFF2-40B4-BE49-F238E27FC236}">
                <a16:creationId xmlns:a16="http://schemas.microsoft.com/office/drawing/2014/main" id="{DB93EB39-46B8-43D5-8092-3EC3B4BE5196}"/>
              </a:ext>
            </a:extLst>
          </p:cNvPr>
          <p:cNvSpPr>
            <a:spLocks xmlns:a="http://schemas.openxmlformats.org/drawingml/2006/main" noGrp="1"/>
          </p:cNvSpPr>
          <p:nvPr/>
        </p:nvSpPr>
        <p:spPr>
          <a:xfrm xmlns:a="http://schemas.openxmlformats.org/drawingml/2006/main">
            <a:off x="685800" y="8077200"/>
            <a:ext cx="130968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200" b="0">
                <a:solidFill>
                  <a:srgbClr val="61716B"/>
                </a:solidFill>
                <a:latin typeface="Helvetica Neue"/>
                <a:ea typeface="Helvetica Neue"/>
                <a:cs typeface="Helvetica Neue"/>
              </a:defRPr>
            </a:pPr>
            <a:r>
              <a:rPr sz="1200" b="0">
                <a:solidFill>
                  <a:srgbClr val="61716B"/>
                </a:solidFill>
                <a:latin typeface="Helvetica Neue"/>
                <a:ea typeface="Helvetica Neue"/>
                <a:cs typeface="Helvetica Neue"/>
              </a:rPr>
              <a:t>Proposed priority criteria: safety and access, existing rights, community value, documented impacts and fair treatment.</a:t>
            </a:r>
          </a:p>
        </p:txBody>
      </p:sp>
    </p:spTree>
    <p:extLst>
      <p:ext uri="{BB962C8B-B14F-4D97-AF65-F5344CB8AC3E}">
        <p14:creationId xmlns:p14="http://schemas.microsoft.com/office/powerpoint/2010/main" val="171815455"/>
      </p:ext>
    </p:extLst>
  </p:cSld>
</p:sld>
</file>

<file path=ppt/slides/slide37.xml><?xml version="1.0" encoding="utf-8"?>
<p:sld xmlns:p="http://schemas.openxmlformats.org/presentationml/2006/main">
  <p:cSld>
    <p:bg>
      <p:bgPr>
        <a:solidFill xmlns:a="http://schemas.openxmlformats.org/drawingml/2006/main">
          <a:srgbClr val="F5F3ED"/>
        </a:solidFill>
      </p:bgPr>
    </p:bg>
    <p:spTree>
      <p:nvGrpSpPr>
        <p:cNvPr id="1" name=""/>
        <p:cNvGrpSpPr/>
        <p:nvPr/>
      </p:nvGrpSpPr>
      <p:grpSpPr>
        <a:xfrm xmlns:a="http://schemas.openxmlformats.org/drawingml/2006/main"/>
      </p:grpSpPr>
      <p:sp>
        <p:nvSpPr>
          <p:cNvPr id="11" name="PROPOSED DATA MODEL">
            <a:extLst xmlns:a="http://schemas.openxmlformats.org/drawingml/2006/main">
              <a:ext uri="{FF2B5EF4-FFF2-40B4-BE49-F238E27FC236}">
                <a16:creationId xmlns:a16="http://schemas.microsoft.com/office/drawing/2014/main" id="{3B23BD33-37D4-4AC0-8B45-31C73E72FA6B}"/>
              </a:ext>
            </a:extLst>
          </p:cNvPr>
          <p:cNvSpPr>
            <a:spLocks xmlns:a="http://schemas.openxmlformats.org/drawingml/2006/main" noGrp="1"/>
          </p:cNvSpPr>
          <p:nvPr/>
        </p:nvSpPr>
        <p:spPr>
          <a:xfrm xmlns:a="http://schemas.openxmlformats.org/drawingml/2006/main">
            <a:off x="685800" y="400050"/>
            <a:ext cx="13335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50" b="1">
                <a:solidFill>
                  <a:srgbClr val="61716B"/>
                </a:solidFill>
                <a:latin typeface="Helvetica Neue"/>
                <a:ea typeface="Helvetica Neue"/>
                <a:cs typeface="Helvetica Neue"/>
              </a:defRPr>
            </a:pPr>
            <a:r>
              <a:rPr sz="1350" b="1">
                <a:solidFill>
                  <a:srgbClr val="61716B"/>
                </a:solidFill>
                <a:latin typeface="Helvetica Neue"/>
                <a:ea typeface="Helvetica Neue"/>
                <a:cs typeface="Helvetica Neue"/>
              </a:rPr>
              <a:t>PROPOSED DATA MODEL</a:t>
            </a:r>
          </a:p>
        </p:txBody>
      </p:sp>
      <p:sp>
        <p:nvSpPr>
          <p:cNvPr id="2" name="One event record can support two distinct cal">
            <a:extLst xmlns:a="http://schemas.openxmlformats.org/drawingml/2006/main">
              <a:ext uri="{FF2B5EF4-FFF2-40B4-BE49-F238E27FC236}">
                <a16:creationId xmlns:a16="http://schemas.microsoft.com/office/drawing/2014/main" id="{B806DFCF-15DD-4DD3-AA83-402FB92A1627}"/>
              </a:ext>
            </a:extLst>
          </p:cNvPr>
          <p:cNvSpPr>
            <a:spLocks xmlns:a="http://schemas.openxmlformats.org/drawingml/2006/main" noGrp="1"/>
          </p:cNvSpPr>
          <p:nvPr/>
        </p:nvSpPr>
        <p:spPr>
          <a:xfrm xmlns:a="http://schemas.openxmlformats.org/drawingml/2006/main">
            <a:off x="685800" y="914400"/>
            <a:ext cx="13868400"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900" b="1">
                <a:solidFill>
                  <a:srgbClr val="173D35"/>
                </a:solidFill>
                <a:latin typeface="Helvetica Neue"/>
                <a:ea typeface="Helvetica Neue"/>
                <a:cs typeface="Helvetica Neue"/>
              </a:defRPr>
            </a:pPr>
            <a:r>
              <a:rPr sz="3900" b="1">
                <a:solidFill>
                  <a:srgbClr val="173D35"/>
                </a:solidFill>
                <a:latin typeface="Helvetica Neue"/>
                <a:ea typeface="Helvetica Neue"/>
                <a:cs typeface="Helvetica Neue"/>
              </a:rPr>
              <a:t>One event record can support two distinct calendars</a:t>
            </a:r>
          </a:p>
        </p:txBody>
      </p:sp>
      <p:sp>
        <p:nvSpPr>
          <p:cNvPr id="3" name="28">
            <a:extLst xmlns:a="http://schemas.openxmlformats.org/drawingml/2006/main">
              <a:ext uri="{FF2B5EF4-FFF2-40B4-BE49-F238E27FC236}">
                <a16:creationId xmlns:a16="http://schemas.microsoft.com/office/drawing/2014/main" id="{398DDE58-975A-4274-9D01-96F788709D16}"/>
              </a:ext>
            </a:extLst>
          </p:cNvPr>
          <p:cNvSpPr>
            <a:spLocks xmlns:a="http://schemas.openxmlformats.org/drawingml/2006/main" noGrp="1"/>
          </p:cNvSpPr>
          <p:nvPr/>
        </p:nvSpPr>
        <p:spPr>
          <a:xfrm xmlns:a="http://schemas.openxmlformats.org/drawingml/2006/main">
            <a:off x="14097000" y="8105775"/>
            <a:ext cx="457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275" b="0">
                <a:solidFill>
                  <a:srgbClr val="61716B"/>
                </a:solidFill>
                <a:latin typeface="Helvetica Neue"/>
                <a:ea typeface="Helvetica Neue"/>
                <a:cs typeface="Helvetica Neue"/>
              </a:defRPr>
            </a:pPr>
            <a:r>
              <a:rPr sz="1275" b="0">
                <a:solidFill>
                  <a:srgbClr val="61716B"/>
                </a:solidFill>
                <a:latin typeface="Helvetica Neue"/>
                <a:ea typeface="Helvetica Neue"/>
                <a:cs typeface="Helvetica Neue"/>
              </a:rPr>
              <a:t>37</a:t>
            </a:r>
          </a:p>
        </p:txBody>
      </p:sp>
      <p:sp>
        <p:nvSpPr>
          <p:cNvPr id="4" name="Internal operational calendar">
            <a:extLst xmlns:a="http://schemas.openxmlformats.org/drawingml/2006/main">
              <a:ext uri="{FF2B5EF4-FFF2-40B4-BE49-F238E27FC236}">
                <a16:creationId xmlns:a16="http://schemas.microsoft.com/office/drawing/2014/main" id="{2DBACD2F-4FA4-42CC-9BAE-4D77BEC01C1D}"/>
              </a:ext>
            </a:extLst>
          </p:cNvPr>
          <p:cNvSpPr>
            <a:spLocks xmlns:a="http://schemas.openxmlformats.org/drawingml/2006/main" noGrp="1"/>
          </p:cNvSpPr>
          <p:nvPr/>
        </p:nvSpPr>
        <p:spPr>
          <a:xfrm xmlns:a="http://schemas.openxmlformats.org/drawingml/2006/main">
            <a:off x="685800" y="2286000"/>
            <a:ext cx="63817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875" b="1">
                <a:solidFill>
                  <a:srgbClr val="BE573C"/>
                </a:solidFill>
                <a:latin typeface="Helvetica Neue"/>
                <a:ea typeface="Helvetica Neue"/>
                <a:cs typeface="Helvetica Neue"/>
              </a:defRPr>
            </a:pPr>
            <a:r>
              <a:rPr sz="1875" b="1">
                <a:solidFill>
                  <a:srgbClr val="BE573C"/>
                </a:solidFill>
                <a:latin typeface="Helvetica Neue"/>
                <a:ea typeface="Helvetica Neue"/>
                <a:cs typeface="Helvetica Neue"/>
              </a:rPr>
              <a:t>Internal operational calendar</a:t>
            </a:r>
          </a:p>
        </p:txBody>
      </p:sp>
      <p:sp>
        <p:nvSpPr>
          <p:cNvPr id="5" name="Tentative and confirmed events&#10;Setup and tear">
            <a:extLst xmlns:a="http://schemas.openxmlformats.org/drawingml/2006/main">
              <a:ext uri="{FF2B5EF4-FFF2-40B4-BE49-F238E27FC236}">
                <a16:creationId xmlns:a16="http://schemas.microsoft.com/office/drawing/2014/main" id="{FA86F5D5-3AAB-4F80-968D-5529B7AD0F3A}"/>
              </a:ext>
            </a:extLst>
          </p:cNvPr>
          <p:cNvSpPr>
            <a:spLocks xmlns:a="http://schemas.openxmlformats.org/drawingml/2006/main" noGrp="1"/>
          </p:cNvSpPr>
          <p:nvPr/>
        </p:nvSpPr>
        <p:spPr>
          <a:xfrm xmlns:a="http://schemas.openxmlformats.org/drawingml/2006/main">
            <a:off x="685800" y="2762250"/>
            <a:ext cx="6381750" cy="2095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325" b="0">
                <a:solidFill>
                  <a:srgbClr val="173D35"/>
                </a:solidFill>
                <a:latin typeface="Helvetica Neue"/>
                <a:ea typeface="Helvetica Neue"/>
                <a:cs typeface="Helvetica Neue"/>
              </a:defRPr>
            </a:pPr>
            <a:r>
              <a:rPr sz="2325" b="0">
                <a:solidFill>
                  <a:srgbClr val="173D35"/>
                </a:solidFill>
                <a:latin typeface="Helvetica Neue"/>
                <a:ea typeface="Helvetica Neue"/>
                <a:cs typeface="Helvetica Neue"/>
              </a:rPr>
              <a:t>Tentative and confirmed events</a:t>
            </a:r>
          </a:p>
          <a:p xmlns:a="http://schemas.openxmlformats.org/drawingml/2006/main">
            <a:pPr>
              <a:buNone/>
              <a:defRPr sz="2325" b="0">
                <a:solidFill>
                  <a:srgbClr val="173D35"/>
                </a:solidFill>
                <a:latin typeface="Helvetica Neue"/>
                <a:ea typeface="Helvetica Neue"/>
                <a:cs typeface="Helvetica Neue"/>
              </a:defRPr>
            </a:pPr>
            <a:r>
              <a:rPr sz="2325" b="0">
                <a:solidFill>
                  <a:srgbClr val="173D35"/>
                </a:solidFill>
                <a:latin typeface="Helvetica Neue"/>
                <a:ea typeface="Helvetica Neue"/>
                <a:cs typeface="Helvetica Neue"/>
              </a:rPr>
              <a:t>Setup and teardown windows</a:t>
            </a:r>
          </a:p>
          <a:p xmlns:a="http://schemas.openxmlformats.org/drawingml/2006/main">
            <a:pPr>
              <a:buNone/>
              <a:defRPr sz="2325" b="0">
                <a:solidFill>
                  <a:srgbClr val="173D35"/>
                </a:solidFill>
                <a:latin typeface="Helvetica Neue"/>
                <a:ea typeface="Helvetica Neue"/>
                <a:cs typeface="Helvetica Neue"/>
              </a:defRPr>
            </a:pPr>
            <a:r>
              <a:rPr sz="2325" b="0">
                <a:solidFill>
                  <a:srgbClr val="173D35"/>
                </a:solidFill>
                <a:latin typeface="Helvetica Neue"/>
                <a:ea typeface="Helvetica Neue"/>
                <a:cs typeface="Helvetica Neue"/>
              </a:rPr>
              <a:t>Expected attendance ranges</a:t>
            </a:r>
          </a:p>
          <a:p xmlns:a="http://schemas.openxmlformats.org/drawingml/2006/main">
            <a:pPr>
              <a:buNone/>
              <a:defRPr sz="2325" b="0">
                <a:solidFill>
                  <a:srgbClr val="173D35"/>
                </a:solidFill>
                <a:latin typeface="Helvetica Neue"/>
                <a:ea typeface="Helvetica Neue"/>
                <a:cs typeface="Helvetica Neue"/>
              </a:defRPr>
            </a:pPr>
            <a:r>
              <a:rPr sz="2325" b="0">
                <a:solidFill>
                  <a:srgbClr val="173D35"/>
                </a:solidFill>
                <a:latin typeface="Helvetica Neue"/>
                <a:ea typeface="Helvetica Neue"/>
                <a:cs typeface="Helvetica Neue"/>
              </a:rPr>
              <a:t>Shared-space and access needs</a:t>
            </a:r>
          </a:p>
          <a:p xmlns:a="http://schemas.openxmlformats.org/drawingml/2006/main">
            <a:pPr>
              <a:buNone/>
              <a:defRPr sz="2325" b="0">
                <a:solidFill>
                  <a:srgbClr val="173D35"/>
                </a:solidFill>
                <a:latin typeface="Helvetica Neue"/>
                <a:ea typeface="Helvetica Neue"/>
                <a:cs typeface="Helvetica Neue"/>
              </a:defRPr>
            </a:pPr>
            <a:r>
              <a:rPr sz="2325" b="0">
                <a:solidFill>
                  <a:srgbClr val="173D35"/>
                </a:solidFill>
                <a:latin typeface="Helvetica Neue"/>
                <a:ea typeface="Helvetica Neue"/>
                <a:cs typeface="Helvetica Neue"/>
              </a:rPr>
              <a:t>Permit status and action owners</a:t>
            </a:r>
          </a:p>
        </p:txBody>
      </p:sp>
      <p:sp>
        <p:nvSpPr>
          <p:cNvPr id="6" name="Public discovery calendar">
            <a:extLst xmlns:a="http://schemas.openxmlformats.org/drawingml/2006/main">
              <a:ext uri="{FF2B5EF4-FFF2-40B4-BE49-F238E27FC236}">
                <a16:creationId xmlns:a16="http://schemas.microsoft.com/office/drawing/2014/main" id="{3D60D7DA-4C77-445A-AC78-BB6724A89628}"/>
              </a:ext>
            </a:extLst>
          </p:cNvPr>
          <p:cNvSpPr>
            <a:spLocks xmlns:a="http://schemas.openxmlformats.org/drawingml/2006/main" noGrp="1"/>
          </p:cNvSpPr>
          <p:nvPr/>
        </p:nvSpPr>
        <p:spPr>
          <a:xfrm xmlns:a="http://schemas.openxmlformats.org/drawingml/2006/main">
            <a:off x="8096250" y="2286000"/>
            <a:ext cx="6286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875" b="1">
                <a:solidFill>
                  <a:srgbClr val="BE573C"/>
                </a:solidFill>
                <a:latin typeface="Helvetica Neue"/>
                <a:ea typeface="Helvetica Neue"/>
                <a:cs typeface="Helvetica Neue"/>
              </a:defRPr>
            </a:pPr>
            <a:r>
              <a:rPr sz="1875" b="1">
                <a:solidFill>
                  <a:srgbClr val="BE573C"/>
                </a:solidFill>
                <a:latin typeface="Helvetica Neue"/>
                <a:ea typeface="Helvetica Neue"/>
                <a:cs typeface="Helvetica Neue"/>
              </a:rPr>
              <a:t>Public discovery calendar</a:t>
            </a:r>
          </a:p>
        </p:txBody>
      </p:sp>
      <p:sp>
        <p:nvSpPr>
          <p:cNvPr id="7" name="Approved title and description&#10;Confirmed visi">
            <a:extLst xmlns:a="http://schemas.openxmlformats.org/drawingml/2006/main">
              <a:ext uri="{FF2B5EF4-FFF2-40B4-BE49-F238E27FC236}">
                <a16:creationId xmlns:a16="http://schemas.microsoft.com/office/drawing/2014/main" id="{902BC2A4-A6C5-46EF-A6FD-87F6BED42E60}"/>
              </a:ext>
            </a:extLst>
          </p:cNvPr>
          <p:cNvSpPr>
            <a:spLocks xmlns:a="http://schemas.openxmlformats.org/drawingml/2006/main" noGrp="1"/>
          </p:cNvSpPr>
          <p:nvPr/>
        </p:nvSpPr>
        <p:spPr>
          <a:xfrm xmlns:a="http://schemas.openxmlformats.org/drawingml/2006/main">
            <a:off x="8096250" y="2762250"/>
            <a:ext cx="6286500" cy="2095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325" b="0">
                <a:solidFill>
                  <a:srgbClr val="173D35"/>
                </a:solidFill>
                <a:latin typeface="Helvetica Neue"/>
                <a:ea typeface="Helvetica Neue"/>
                <a:cs typeface="Helvetica Neue"/>
              </a:defRPr>
            </a:pPr>
            <a:r>
              <a:rPr sz="2325" b="0">
                <a:solidFill>
                  <a:srgbClr val="173D35"/>
                </a:solidFill>
                <a:latin typeface="Helvetica Neue"/>
                <a:ea typeface="Helvetica Neue"/>
                <a:cs typeface="Helvetica Neue"/>
              </a:rPr>
              <a:t>Approved title and description</a:t>
            </a:r>
          </a:p>
          <a:p xmlns:a="http://schemas.openxmlformats.org/drawingml/2006/main">
            <a:pPr>
              <a:buNone/>
              <a:defRPr sz="2325" b="0">
                <a:solidFill>
                  <a:srgbClr val="173D35"/>
                </a:solidFill>
                <a:latin typeface="Helvetica Neue"/>
                <a:ea typeface="Helvetica Neue"/>
                <a:cs typeface="Helvetica Neue"/>
              </a:defRPr>
            </a:pPr>
            <a:r>
              <a:rPr sz="2325" b="0">
                <a:solidFill>
                  <a:srgbClr val="173D35"/>
                </a:solidFill>
                <a:latin typeface="Helvetica Neue"/>
                <a:ea typeface="Helvetica Neue"/>
                <a:cs typeface="Helvetica Neue"/>
              </a:rPr>
              <a:t>Confirmed visitor dates and venue</a:t>
            </a:r>
          </a:p>
          <a:p xmlns:a="http://schemas.openxmlformats.org/drawingml/2006/main">
            <a:pPr>
              <a:buNone/>
              <a:defRPr sz="2325" b="0">
                <a:solidFill>
                  <a:srgbClr val="173D35"/>
                </a:solidFill>
                <a:latin typeface="Helvetica Neue"/>
                <a:ea typeface="Helvetica Neue"/>
                <a:cs typeface="Helvetica Neue"/>
              </a:defRPr>
            </a:pPr>
            <a:r>
              <a:rPr sz="2325" b="0">
                <a:solidFill>
                  <a:srgbClr val="173D35"/>
                </a:solidFill>
                <a:latin typeface="Helvetica Neue"/>
                <a:ea typeface="Helvetica Neue"/>
                <a:cs typeface="Helvetica Neue"/>
              </a:rPr>
              <a:t>Price, accessibility and audience</a:t>
            </a:r>
          </a:p>
          <a:p xmlns:a="http://schemas.openxmlformats.org/drawingml/2006/main">
            <a:pPr>
              <a:buNone/>
              <a:defRPr sz="2325" b="0">
                <a:solidFill>
                  <a:srgbClr val="173D35"/>
                </a:solidFill>
                <a:latin typeface="Helvetica Neue"/>
                <a:ea typeface="Helvetica Neue"/>
                <a:cs typeface="Helvetica Neue"/>
              </a:defRPr>
            </a:pPr>
            <a:r>
              <a:rPr sz="2325" b="0">
                <a:solidFill>
                  <a:srgbClr val="173D35"/>
                </a:solidFill>
                <a:latin typeface="Helvetica Neue"/>
                <a:ea typeface="Helvetica Neue"/>
                <a:cs typeface="Helvetica Neue"/>
              </a:rPr>
              <a:t>Transit and visitor guidance</a:t>
            </a:r>
          </a:p>
          <a:p xmlns:a="http://schemas.openxmlformats.org/drawingml/2006/main">
            <a:pPr>
              <a:buNone/>
              <a:defRPr sz="2325" b="0">
                <a:solidFill>
                  <a:srgbClr val="173D35"/>
                </a:solidFill>
                <a:latin typeface="Helvetica Neue"/>
                <a:ea typeface="Helvetica Neue"/>
                <a:cs typeface="Helvetica Neue"/>
              </a:defRPr>
            </a:pPr>
            <a:r>
              <a:rPr sz="2325" b="0">
                <a:solidFill>
                  <a:srgbClr val="173D35"/>
                </a:solidFill>
                <a:latin typeface="Helvetica Neue"/>
                <a:ea typeface="Helvetica Neue"/>
                <a:cs typeface="Helvetica Neue"/>
              </a:rPr>
              <a:t>Link to the institution’s ticketing</a:t>
            </a:r>
          </a:p>
        </p:txBody>
      </p:sp>
      <p:sp>
        <p:nvSpPr>
          <p:cNvPr id="8" name="Publish only the fields the event owner appro">
            <a:extLst xmlns:a="http://schemas.openxmlformats.org/drawingml/2006/main">
              <a:ext uri="{FF2B5EF4-FFF2-40B4-BE49-F238E27FC236}">
                <a16:creationId xmlns:a16="http://schemas.microsoft.com/office/drawing/2014/main" id="{275E517C-CF3C-4A97-B68A-903FF3F205FB}"/>
              </a:ext>
            </a:extLst>
          </p:cNvPr>
          <p:cNvSpPr>
            <a:spLocks xmlns:a="http://schemas.openxmlformats.org/drawingml/2006/main" noGrp="1"/>
          </p:cNvSpPr>
          <p:nvPr/>
        </p:nvSpPr>
        <p:spPr>
          <a:xfrm xmlns:a="http://schemas.openxmlformats.org/drawingml/2006/main">
            <a:off x="685800" y="5924550"/>
            <a:ext cx="13716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900" b="1">
                <a:solidFill>
                  <a:srgbClr val="173D35"/>
                </a:solidFill>
                <a:latin typeface="Helvetica Neue"/>
                <a:ea typeface="Helvetica Neue"/>
                <a:cs typeface="Helvetica Neue"/>
              </a:defRPr>
            </a:pPr>
            <a:r>
              <a:rPr sz="3900" b="1">
                <a:solidFill>
                  <a:srgbClr val="173D35"/>
                </a:solidFill>
                <a:latin typeface="Helvetica Neue"/>
                <a:ea typeface="Helvetica Neue"/>
                <a:cs typeface="Helvetica Neue"/>
              </a:rPr>
              <a:t>Publish only the fields the event owner approves</a:t>
            </a:r>
          </a:p>
        </p:txBody>
      </p:sp>
      <p:sp>
        <p:nvSpPr>
          <p:cNvPr id="9" name="Institutions remain data owners. FBP is the s">
            <a:extLst xmlns:a="http://schemas.openxmlformats.org/drawingml/2006/main">
              <a:ext uri="{FF2B5EF4-FFF2-40B4-BE49-F238E27FC236}">
                <a16:creationId xmlns:a16="http://schemas.microsoft.com/office/drawing/2014/main" id="{576C6C93-CEAD-4C55-97E6-1AD3D30EBE69}"/>
              </a:ext>
            </a:extLst>
          </p:cNvPr>
          <p:cNvSpPr>
            <a:spLocks xmlns:a="http://schemas.openxmlformats.org/drawingml/2006/main" noGrp="1"/>
          </p:cNvSpPr>
          <p:nvPr/>
        </p:nvSpPr>
        <p:spPr>
          <a:xfrm xmlns:a="http://schemas.openxmlformats.org/drawingml/2006/main">
            <a:off x="685800" y="6991350"/>
            <a:ext cx="13430250" cy="847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250" b="0">
                <a:solidFill>
                  <a:srgbClr val="173D35"/>
                </a:solidFill>
                <a:latin typeface="Helvetica Neue"/>
                <a:ea typeface="Helvetica Neue"/>
                <a:cs typeface="Helvetica Neue"/>
              </a:defRPr>
            </a:pPr>
            <a:r>
              <a:rPr sz="2250" b="0">
                <a:solidFill>
                  <a:srgbClr val="173D35"/>
                </a:solidFill>
                <a:latin typeface="Helvetica Neue"/>
                <a:ea typeface="Helvetica Neue"/>
                <a:cs typeface="Helvetica Neue"/>
              </a:rPr>
              <a:t>Institutions remain data owners. FBP is the shared record’s steward. Role-based access, change history and export rights belong in the agreement.</a:t>
            </a:r>
          </a:p>
        </p:txBody>
      </p:sp>
      <p:sp>
        <p:nvSpPr>
          <p:cNvPr id="10" name="Proposal. Existing Balboa Park public calenda">
            <a:extLst xmlns:a="http://schemas.openxmlformats.org/drawingml/2006/main">
              <a:ext uri="{FF2B5EF4-FFF2-40B4-BE49-F238E27FC236}">
                <a16:creationId xmlns:a16="http://schemas.microsoft.com/office/drawing/2014/main" id="{33E7B78C-E3A8-42F0-9118-38F02B023EFF}"/>
              </a:ext>
            </a:extLst>
          </p:cNvPr>
          <p:cNvSpPr>
            <a:spLocks xmlns:a="http://schemas.openxmlformats.org/drawingml/2006/main" noGrp="1"/>
          </p:cNvSpPr>
          <p:nvPr/>
        </p:nvSpPr>
        <p:spPr>
          <a:xfrm xmlns:a="http://schemas.openxmlformats.org/drawingml/2006/main">
            <a:off x="685800" y="8077200"/>
            <a:ext cx="130968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200" b="0">
                <a:solidFill>
                  <a:srgbClr val="61716B"/>
                </a:solidFill>
                <a:latin typeface="Helvetica Neue"/>
                <a:ea typeface="Helvetica Neue"/>
                <a:cs typeface="Helvetica Neue"/>
              </a:defRPr>
            </a:pPr>
            <a:r>
              <a:rPr sz="1200" b="0">
                <a:solidFill>
                  <a:srgbClr val="61716B"/>
                </a:solidFill>
                <a:latin typeface="Helvetica Neue"/>
                <a:ea typeface="Helvetica Neue"/>
                <a:cs typeface="Helvetica Neue"/>
              </a:rPr>
              <a:t>Proposal. Existing Balboa Park public calendars and submission routes should be connected, not ignored.</a:t>
            </a:r>
          </a:p>
        </p:txBody>
      </p:sp>
    </p:spTree>
    <p:extLst>
      <p:ext uri="{BB962C8B-B14F-4D97-AF65-F5344CB8AC3E}">
        <p14:creationId xmlns:p14="http://schemas.microsoft.com/office/powerpoint/2010/main" val="266971698"/>
      </p:ext>
    </p:extLst>
  </p:cSld>
</p:sld>
</file>

<file path=ppt/slides/slide38.xml><?xml version="1.0" encoding="utf-8"?>
<p:sld xmlns:p="http://schemas.openxmlformats.org/presentationml/2006/main">
  <p:cSld>
    <p:bg>
      <p:bgPr>
        <a:solidFill xmlns:a="http://schemas.openxmlformats.org/drawingml/2006/main">
          <a:srgbClr val="F5F3ED"/>
        </a:solidFill>
      </p:bgPr>
    </p:bg>
    <p:spTree>
      <p:nvGrpSpPr>
        <p:cNvPr id="1" name=""/>
        <p:cNvGrpSpPr/>
        <p:nvPr/>
      </p:nvGrpSpPr>
      <p:grpSpPr>
        <a:xfrm xmlns:a="http://schemas.openxmlformats.org/drawingml/2006/main"/>
      </p:grpSpPr>
      <p:sp>
        <p:nvSpPr>
          <p:cNvPr id="13" name="PROPOSED LOCATION REGISTER">
            <a:extLst xmlns:a="http://schemas.openxmlformats.org/drawingml/2006/main">
              <a:ext uri="{FF2B5EF4-FFF2-40B4-BE49-F238E27FC236}">
                <a16:creationId xmlns:a16="http://schemas.microsoft.com/office/drawing/2014/main" id="{09FB5A50-EAA4-49DB-9184-A83D63C1AE94}"/>
              </a:ext>
            </a:extLst>
          </p:cNvPr>
          <p:cNvSpPr>
            <a:spLocks xmlns:a="http://schemas.openxmlformats.org/drawingml/2006/main" noGrp="1"/>
          </p:cNvSpPr>
          <p:nvPr/>
        </p:nvSpPr>
        <p:spPr>
          <a:xfrm xmlns:a="http://schemas.openxmlformats.org/drawingml/2006/main">
            <a:off x="685800" y="400050"/>
            <a:ext cx="13335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1">
                <a:solidFill>
                  <a:srgbClr val="61716B"/>
                </a:solidFill>
              </a:defRPr>
            </a:defPPr>
            <a:lvl1pPr>
              <a:defRPr sz="1350" b="1">
                <a:solidFill>
                  <a:srgbClr val="61716B"/>
                </a:solidFill>
              </a:defRPr>
            </a:lvl1pPr>
            <a:lvl2pPr>
              <a:defRPr sz="1350" b="1">
                <a:solidFill>
                  <a:srgbClr val="61716B"/>
                </a:solidFill>
              </a:defRPr>
            </a:lvl2pPr>
            <a:lvl3pPr>
              <a:defRPr sz="1350" b="1">
                <a:solidFill>
                  <a:srgbClr val="61716B"/>
                </a:solidFill>
              </a:defRPr>
            </a:lvl3pPr>
            <a:lvl4pPr>
              <a:defRPr sz="1350" b="1">
                <a:solidFill>
                  <a:srgbClr val="61716B"/>
                </a:solidFill>
              </a:defRPr>
            </a:lvl4pPr>
            <a:lvl5pPr>
              <a:defRPr sz="1350" b="1">
                <a:solidFill>
                  <a:srgbClr val="61716B"/>
                </a:solidFill>
              </a:defRPr>
            </a:lvl5pPr>
            <a:lvl6pPr>
              <a:defRPr sz="1350" b="1">
                <a:solidFill>
                  <a:srgbClr val="61716B"/>
                </a:solidFill>
              </a:defRPr>
            </a:lvl6pPr>
            <a:lvl7pPr>
              <a:defRPr sz="1350" b="1">
                <a:solidFill>
                  <a:srgbClr val="61716B"/>
                </a:solidFill>
              </a:defRPr>
            </a:lvl7pPr>
            <a:lvl8pPr>
              <a:defRPr sz="1350" b="1">
                <a:solidFill>
                  <a:srgbClr val="61716B"/>
                </a:solidFill>
              </a:defRPr>
            </a:lvl8pPr>
            <a:lvl9pPr>
              <a:defRPr sz="1350" b="1">
                <a:solidFill>
                  <a:srgbClr val="61716B"/>
                </a:solidFill>
              </a:defRPr>
            </a:lvl9pPr>
          </a:lstStyle>
          <a:p xmlns:a="http://schemas.openxmlformats.org/drawingml/2006/main">
            <a:pPr>
              <a:defRPr sz="1350" b="1">
                <a:solidFill>
                  <a:srgbClr val="61716B"/>
                </a:solidFill>
              </a:defRPr>
            </a:pPr>
            <a:r>
              <a:rPr sz="1350" b="1">
                <a:solidFill>
                  <a:srgbClr val="61716B"/>
                </a:solidFill>
              </a:rPr>
              <a:t>PROPOSED LOCATION REGISTER</a:t>
            </a:r>
          </a:p>
        </p:txBody>
      </p:sp>
      <p:sp>
        <p:nvSpPr>
          <p:cNvPr id="2" name="Every event needs a specific place and author">
            <a:extLst xmlns:a="http://schemas.openxmlformats.org/drawingml/2006/main">
              <a:ext uri="{FF2B5EF4-FFF2-40B4-BE49-F238E27FC236}">
                <a16:creationId xmlns:a16="http://schemas.microsoft.com/office/drawing/2014/main" id="{1C15F4F6-A3AC-48F8-9116-249211888C1F}"/>
              </a:ext>
            </a:extLst>
          </p:cNvPr>
          <p:cNvSpPr>
            <a:spLocks xmlns:a="http://schemas.openxmlformats.org/drawingml/2006/main" noGrp="1"/>
          </p:cNvSpPr>
          <p:nvPr/>
        </p:nvSpPr>
        <p:spPr>
          <a:xfrm xmlns:a="http://schemas.openxmlformats.org/drawingml/2006/main">
            <a:off x="685800" y="914400"/>
            <a:ext cx="13868400"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900" b="1">
                <a:solidFill>
                  <a:srgbClr val="173D35"/>
                </a:solidFill>
              </a:defRPr>
            </a:defPPr>
            <a:lvl1pPr>
              <a:defRPr sz="3900" b="1">
                <a:solidFill>
                  <a:srgbClr val="173D35"/>
                </a:solidFill>
              </a:defRPr>
            </a:lvl1pPr>
            <a:lvl2pPr>
              <a:defRPr sz="3900" b="1">
                <a:solidFill>
                  <a:srgbClr val="173D35"/>
                </a:solidFill>
              </a:defRPr>
            </a:lvl2pPr>
            <a:lvl3pPr>
              <a:defRPr sz="3900" b="1">
                <a:solidFill>
                  <a:srgbClr val="173D35"/>
                </a:solidFill>
              </a:defRPr>
            </a:lvl3pPr>
            <a:lvl4pPr>
              <a:defRPr sz="3900" b="1">
                <a:solidFill>
                  <a:srgbClr val="173D35"/>
                </a:solidFill>
              </a:defRPr>
            </a:lvl4pPr>
            <a:lvl5pPr>
              <a:defRPr sz="3900" b="1">
                <a:solidFill>
                  <a:srgbClr val="173D35"/>
                </a:solidFill>
              </a:defRPr>
            </a:lvl5pPr>
            <a:lvl6pPr>
              <a:defRPr sz="3900" b="1">
                <a:solidFill>
                  <a:srgbClr val="173D35"/>
                </a:solidFill>
              </a:defRPr>
            </a:lvl6pPr>
            <a:lvl7pPr>
              <a:defRPr sz="3900" b="1">
                <a:solidFill>
                  <a:srgbClr val="173D35"/>
                </a:solidFill>
              </a:defRPr>
            </a:lvl7pPr>
            <a:lvl8pPr>
              <a:defRPr sz="3900" b="1">
                <a:solidFill>
                  <a:srgbClr val="173D35"/>
                </a:solidFill>
              </a:defRPr>
            </a:lvl8pPr>
            <a:lvl9pPr>
              <a:defRPr sz="3900" b="1">
                <a:solidFill>
                  <a:srgbClr val="173D35"/>
                </a:solidFill>
              </a:defRPr>
            </a:lvl9pPr>
          </a:lstStyle>
          <a:p xmlns:a="http://schemas.openxmlformats.org/drawingml/2006/main">
            <a:pPr>
              <a:defRPr sz="3900" b="1">
                <a:solidFill>
                  <a:srgbClr val="173D35"/>
                </a:solidFill>
              </a:defRPr>
            </a:pPr>
            <a:r>
              <a:rPr sz="3900" b="1">
                <a:solidFill>
                  <a:srgbClr val="173D35"/>
                </a:solidFill>
              </a:rPr>
              <a:t>Every event needs a specific place and authority</a:t>
            </a:r>
          </a:p>
        </p:txBody>
      </p:sp>
      <p:sp>
        <p:nvSpPr>
          <p:cNvPr id="3" name="Proposed fields. The project does not yet hav">
            <a:extLst xmlns:a="http://schemas.openxmlformats.org/drawingml/2006/main">
              <a:ext uri="{FF2B5EF4-FFF2-40B4-BE49-F238E27FC236}">
                <a16:creationId xmlns:a16="http://schemas.microsoft.com/office/drawing/2014/main" id="{C762A0D2-0FF1-4C15-BCBE-C4FF440CC004}"/>
              </a:ext>
            </a:extLst>
          </p:cNvPr>
          <p:cNvSpPr>
            <a:spLocks xmlns:a="http://schemas.openxmlformats.org/drawingml/2006/main" noGrp="1"/>
          </p:cNvSpPr>
          <p:nvPr/>
        </p:nvSpPr>
        <p:spPr>
          <a:xfrm xmlns:a="http://schemas.openxmlformats.org/drawingml/2006/main">
            <a:off x="685800" y="8077200"/>
            <a:ext cx="130968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125" b="0">
                <a:solidFill>
                  <a:srgbClr val="61716B"/>
                </a:solidFill>
              </a:defRPr>
            </a:defPPr>
            <a:lvl1pPr>
              <a:defRPr sz="1125" b="0">
                <a:solidFill>
                  <a:srgbClr val="61716B"/>
                </a:solidFill>
              </a:defRPr>
            </a:lvl1pPr>
            <a:lvl2pPr>
              <a:defRPr sz="1125" b="0">
                <a:solidFill>
                  <a:srgbClr val="61716B"/>
                </a:solidFill>
              </a:defRPr>
            </a:lvl2pPr>
            <a:lvl3pPr>
              <a:defRPr sz="1125" b="0">
                <a:solidFill>
                  <a:srgbClr val="61716B"/>
                </a:solidFill>
              </a:defRPr>
            </a:lvl3pPr>
            <a:lvl4pPr>
              <a:defRPr sz="1125" b="0">
                <a:solidFill>
                  <a:srgbClr val="61716B"/>
                </a:solidFill>
              </a:defRPr>
            </a:lvl4pPr>
            <a:lvl5pPr>
              <a:defRPr sz="1125" b="0">
                <a:solidFill>
                  <a:srgbClr val="61716B"/>
                </a:solidFill>
              </a:defRPr>
            </a:lvl5pPr>
            <a:lvl6pPr>
              <a:defRPr sz="1125" b="0">
                <a:solidFill>
                  <a:srgbClr val="61716B"/>
                </a:solidFill>
              </a:defRPr>
            </a:lvl6pPr>
            <a:lvl7pPr>
              <a:defRPr sz="1125" b="0">
                <a:solidFill>
                  <a:srgbClr val="61716B"/>
                </a:solidFill>
              </a:defRPr>
            </a:lvl7pPr>
            <a:lvl8pPr>
              <a:defRPr sz="1125" b="0">
                <a:solidFill>
                  <a:srgbClr val="61716B"/>
                </a:solidFill>
              </a:defRPr>
            </a:lvl8pPr>
            <a:lvl9pPr>
              <a:defRPr sz="1125" b="0">
                <a:solidFill>
                  <a:srgbClr val="61716B"/>
                </a:solidFill>
              </a:defRPr>
            </a:lvl9pPr>
          </a:lstStyle>
          <a:p xmlns:a="http://schemas.openxmlformats.org/drawingml/2006/main">
            <a:pPr>
              <a:defRPr sz="1125" b="0">
                <a:solidFill>
                  <a:srgbClr val="61716B"/>
                </a:solidFill>
              </a:defRPr>
            </a:pPr>
            <a:r>
              <a:rPr sz="1125" b="0">
                <a:solidFill>
                  <a:srgbClr val="61716B"/>
                </a:solidFill>
              </a:rPr>
              <a:t>Proposed fields. The project does not yet have a complete, validated inventory of available spaces.</a:t>
            </a:r>
          </a:p>
        </p:txBody>
      </p:sp>
      <p:sp>
        <p:nvSpPr>
          <p:cNvPr id="4" name="page-number">
            <a:extLst xmlns:a="http://schemas.openxmlformats.org/drawingml/2006/main">
              <a:ext uri="{FF2B5EF4-FFF2-40B4-BE49-F238E27FC236}">
                <a16:creationId xmlns:a16="http://schemas.microsoft.com/office/drawing/2014/main" id="{AA47C7EB-6729-40A1-B2F0-083BBB38D92B}"/>
              </a:ext>
            </a:extLst>
          </p:cNvPr>
          <p:cNvSpPr>
            <a:spLocks xmlns:a="http://schemas.openxmlformats.org/drawingml/2006/main" noGrp="1"/>
          </p:cNvSpPr>
          <p:nvPr/>
        </p:nvSpPr>
        <p:spPr>
          <a:xfrm xmlns:a="http://schemas.openxmlformats.org/drawingml/2006/main">
            <a:off x="14097000" y="8105775"/>
            <a:ext cx="457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0">
                <a:solidFill>
                  <a:srgbClr val="61716B"/>
                </a:solidFill>
              </a:defRPr>
            </a:defPPr>
            <a:lvl1pPr>
              <a:defRPr sz="1275" b="0">
                <a:solidFill>
                  <a:srgbClr val="61716B"/>
                </a:solidFill>
              </a:defRPr>
            </a:lvl1pPr>
            <a:lvl2pPr>
              <a:defRPr sz="1275" b="0">
                <a:solidFill>
                  <a:srgbClr val="61716B"/>
                </a:solidFill>
              </a:defRPr>
            </a:lvl2pPr>
            <a:lvl3pPr>
              <a:defRPr sz="1275" b="0">
                <a:solidFill>
                  <a:srgbClr val="61716B"/>
                </a:solidFill>
              </a:defRPr>
            </a:lvl3pPr>
            <a:lvl4pPr>
              <a:defRPr sz="1275" b="0">
                <a:solidFill>
                  <a:srgbClr val="61716B"/>
                </a:solidFill>
              </a:defRPr>
            </a:lvl4pPr>
            <a:lvl5pPr>
              <a:defRPr sz="1275" b="0">
                <a:solidFill>
                  <a:srgbClr val="61716B"/>
                </a:solidFill>
              </a:defRPr>
            </a:lvl5pPr>
            <a:lvl6pPr>
              <a:defRPr sz="1275" b="0">
                <a:solidFill>
                  <a:srgbClr val="61716B"/>
                </a:solidFill>
              </a:defRPr>
            </a:lvl6pPr>
            <a:lvl7pPr>
              <a:defRPr sz="1275" b="0">
                <a:solidFill>
                  <a:srgbClr val="61716B"/>
                </a:solidFill>
              </a:defRPr>
            </a:lvl7pPr>
            <a:lvl8pPr>
              <a:defRPr sz="1275" b="0">
                <a:solidFill>
                  <a:srgbClr val="61716B"/>
                </a:solidFill>
              </a:defRPr>
            </a:lvl8pPr>
            <a:lvl9pPr>
              <a:defRPr sz="1275" b="0">
                <a:solidFill>
                  <a:srgbClr val="61716B"/>
                </a:solidFill>
              </a:defRPr>
            </a:lvl9pPr>
          </a:lstStyle>
          <a:p xmlns:a="http://schemas.openxmlformats.org/drawingml/2006/main">
            <a:pPr>
              <a:defRPr sz="1275" b="0">
                <a:solidFill>
                  <a:srgbClr val="61716B"/>
                </a:solidFill>
              </a:defRPr>
            </a:pPr>
            <a:r>
              <a:rPr sz="1275" b="0">
                <a:solidFill>
                  <a:srgbClr val="61716B"/>
                </a:solidFill>
              </a:rPr>
              <a:t>38</a:t>
            </a:r>
          </a:p>
        </p:txBody>
      </p:sp>
      <p:sp>
        <p:nvSpPr>
          <p:cNvPr id="5" name="Place and footprint">
            <a:extLst xmlns:a="http://schemas.openxmlformats.org/drawingml/2006/main">
              <a:ext uri="{FF2B5EF4-FFF2-40B4-BE49-F238E27FC236}">
                <a16:creationId xmlns:a16="http://schemas.microsoft.com/office/drawing/2014/main" id="{AFBC4F51-1A67-4834-B84B-4E281300DAEE}"/>
              </a:ext>
            </a:extLst>
          </p:cNvPr>
          <p:cNvSpPr>
            <a:spLocks xmlns:a="http://schemas.openxmlformats.org/drawingml/2006/main" noGrp="1"/>
          </p:cNvSpPr>
          <p:nvPr/>
        </p:nvSpPr>
        <p:spPr>
          <a:xfrm xmlns:a="http://schemas.openxmlformats.org/drawingml/2006/main">
            <a:off x="685800" y="2305050"/>
            <a:ext cx="63817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1">
                <a:solidFill>
                  <a:srgbClr val="BE573C"/>
                </a:solidFill>
              </a:defRPr>
            </a:defPPr>
            <a:lvl1pPr>
              <a:defRPr sz="1875" b="1">
                <a:solidFill>
                  <a:srgbClr val="BE573C"/>
                </a:solidFill>
              </a:defRPr>
            </a:lvl1pPr>
            <a:lvl2pPr>
              <a:defRPr sz="1875" b="1">
                <a:solidFill>
                  <a:srgbClr val="BE573C"/>
                </a:solidFill>
              </a:defRPr>
            </a:lvl2pPr>
            <a:lvl3pPr>
              <a:defRPr sz="1875" b="1">
                <a:solidFill>
                  <a:srgbClr val="BE573C"/>
                </a:solidFill>
              </a:defRPr>
            </a:lvl3pPr>
            <a:lvl4pPr>
              <a:defRPr sz="1875" b="1">
                <a:solidFill>
                  <a:srgbClr val="BE573C"/>
                </a:solidFill>
              </a:defRPr>
            </a:lvl4pPr>
            <a:lvl5pPr>
              <a:defRPr sz="1875" b="1">
                <a:solidFill>
                  <a:srgbClr val="BE573C"/>
                </a:solidFill>
              </a:defRPr>
            </a:lvl5pPr>
            <a:lvl6pPr>
              <a:defRPr sz="1875" b="1">
                <a:solidFill>
                  <a:srgbClr val="BE573C"/>
                </a:solidFill>
              </a:defRPr>
            </a:lvl6pPr>
            <a:lvl7pPr>
              <a:defRPr sz="1875" b="1">
                <a:solidFill>
                  <a:srgbClr val="BE573C"/>
                </a:solidFill>
              </a:defRPr>
            </a:lvl7pPr>
            <a:lvl8pPr>
              <a:defRPr sz="1875" b="1">
                <a:solidFill>
                  <a:srgbClr val="BE573C"/>
                </a:solidFill>
              </a:defRPr>
            </a:lvl8pPr>
            <a:lvl9pPr>
              <a:defRPr sz="1875" b="1">
                <a:solidFill>
                  <a:srgbClr val="BE573C"/>
                </a:solidFill>
              </a:defRPr>
            </a:lvl9pPr>
          </a:lstStyle>
          <a:p xmlns:a="http://schemas.openxmlformats.org/drawingml/2006/main">
            <a:pPr>
              <a:defRPr sz="1875" b="1">
                <a:solidFill>
                  <a:srgbClr val="BE573C"/>
                </a:solidFill>
              </a:defRPr>
            </a:pPr>
            <a:r>
              <a:rPr sz="1875" b="1">
                <a:solidFill>
                  <a:srgbClr val="BE573C"/>
                </a:solidFill>
              </a:rPr>
              <a:t>Place and footprint</a:t>
            </a:r>
          </a:p>
        </p:txBody>
      </p:sp>
      <p:sp>
        <p:nvSpPr>
          <p:cNvPr id="6" name="Record the district, named plaza or venue, ex">
            <a:extLst xmlns:a="http://schemas.openxmlformats.org/drawingml/2006/main">
              <a:ext uri="{FF2B5EF4-FFF2-40B4-BE49-F238E27FC236}">
                <a16:creationId xmlns:a16="http://schemas.microsoft.com/office/drawing/2014/main" id="{FDEFDB44-EF46-4C63-B017-57E77A950700}"/>
              </a:ext>
            </a:extLst>
          </p:cNvPr>
          <p:cNvSpPr>
            <a:spLocks xmlns:a="http://schemas.openxmlformats.org/drawingml/2006/main" noGrp="1"/>
          </p:cNvSpPr>
          <p:nvPr/>
        </p:nvSpPr>
        <p:spPr>
          <a:xfrm xmlns:a="http://schemas.openxmlformats.org/drawingml/2006/main">
            <a:off x="685800" y="2800350"/>
            <a:ext cx="6381750" cy="1762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325" b="0">
                <a:solidFill>
                  <a:srgbClr val="173D35"/>
                </a:solidFill>
              </a:defRPr>
            </a:defPPr>
            <a:lvl1pPr>
              <a:defRPr sz="2325" b="0">
                <a:solidFill>
                  <a:srgbClr val="173D35"/>
                </a:solidFill>
              </a:defRPr>
            </a:lvl1pPr>
            <a:lvl2pPr>
              <a:defRPr sz="2325" b="0">
                <a:solidFill>
                  <a:srgbClr val="173D35"/>
                </a:solidFill>
              </a:defRPr>
            </a:lvl2pPr>
            <a:lvl3pPr>
              <a:defRPr sz="2325" b="0">
                <a:solidFill>
                  <a:srgbClr val="173D35"/>
                </a:solidFill>
              </a:defRPr>
            </a:lvl3pPr>
            <a:lvl4pPr>
              <a:defRPr sz="2325" b="0">
                <a:solidFill>
                  <a:srgbClr val="173D35"/>
                </a:solidFill>
              </a:defRPr>
            </a:lvl4pPr>
            <a:lvl5pPr>
              <a:defRPr sz="2325" b="0">
                <a:solidFill>
                  <a:srgbClr val="173D35"/>
                </a:solidFill>
              </a:defRPr>
            </a:lvl5pPr>
            <a:lvl6pPr>
              <a:defRPr sz="2325" b="0">
                <a:solidFill>
                  <a:srgbClr val="173D35"/>
                </a:solidFill>
              </a:defRPr>
            </a:lvl6pPr>
            <a:lvl7pPr>
              <a:defRPr sz="2325" b="0">
                <a:solidFill>
                  <a:srgbClr val="173D35"/>
                </a:solidFill>
              </a:defRPr>
            </a:lvl7pPr>
            <a:lvl8pPr>
              <a:defRPr sz="2325" b="0">
                <a:solidFill>
                  <a:srgbClr val="173D35"/>
                </a:solidFill>
              </a:defRPr>
            </a:lvl8pPr>
            <a:lvl9pPr>
              <a:defRPr sz="2325" b="0">
                <a:solidFill>
                  <a:srgbClr val="173D35"/>
                </a:solidFill>
              </a:defRPr>
            </a:lvl9pPr>
          </a:lstStyle>
          <a:p xmlns:a="http://schemas.openxmlformats.org/drawingml/2006/main">
            <a:pPr>
              <a:defRPr sz="2325" b="0">
                <a:solidFill>
                  <a:srgbClr val="173D35"/>
                </a:solidFill>
              </a:defRPr>
            </a:pPr>
            <a:r>
              <a:rPr sz="2325" b="0">
                <a:solidFill>
                  <a:srgbClr val="173D35"/>
                </a:solidFill>
              </a:rPr>
              <a:t>Record the district, named plaza or venue, exact footprint and affected neighbors. Link every event to its actual spaces.</a:t>
            </a:r>
          </a:p>
        </p:txBody>
      </p:sp>
      <p:sp>
        <p:nvSpPr>
          <p:cNvPr id="7" name="Permissions and booking">
            <a:extLst xmlns:a="http://schemas.openxmlformats.org/drawingml/2006/main">
              <a:ext uri="{FF2B5EF4-FFF2-40B4-BE49-F238E27FC236}">
                <a16:creationId xmlns:a16="http://schemas.microsoft.com/office/drawing/2014/main" id="{33602CC7-9036-461F-94D7-D4A9F86B307E}"/>
              </a:ext>
            </a:extLst>
          </p:cNvPr>
          <p:cNvSpPr>
            <a:spLocks xmlns:a="http://schemas.openxmlformats.org/drawingml/2006/main" noGrp="1"/>
          </p:cNvSpPr>
          <p:nvPr/>
        </p:nvSpPr>
        <p:spPr>
          <a:xfrm xmlns:a="http://schemas.openxmlformats.org/drawingml/2006/main">
            <a:off x="8096250" y="2305050"/>
            <a:ext cx="63817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1">
                <a:solidFill>
                  <a:srgbClr val="BE573C"/>
                </a:solidFill>
              </a:defRPr>
            </a:defPPr>
            <a:lvl1pPr>
              <a:defRPr sz="1875" b="1">
                <a:solidFill>
                  <a:srgbClr val="BE573C"/>
                </a:solidFill>
              </a:defRPr>
            </a:lvl1pPr>
            <a:lvl2pPr>
              <a:defRPr sz="1875" b="1">
                <a:solidFill>
                  <a:srgbClr val="BE573C"/>
                </a:solidFill>
              </a:defRPr>
            </a:lvl2pPr>
            <a:lvl3pPr>
              <a:defRPr sz="1875" b="1">
                <a:solidFill>
                  <a:srgbClr val="BE573C"/>
                </a:solidFill>
              </a:defRPr>
            </a:lvl3pPr>
            <a:lvl4pPr>
              <a:defRPr sz="1875" b="1">
                <a:solidFill>
                  <a:srgbClr val="BE573C"/>
                </a:solidFill>
              </a:defRPr>
            </a:lvl4pPr>
            <a:lvl5pPr>
              <a:defRPr sz="1875" b="1">
                <a:solidFill>
                  <a:srgbClr val="BE573C"/>
                </a:solidFill>
              </a:defRPr>
            </a:lvl5pPr>
            <a:lvl6pPr>
              <a:defRPr sz="1875" b="1">
                <a:solidFill>
                  <a:srgbClr val="BE573C"/>
                </a:solidFill>
              </a:defRPr>
            </a:lvl6pPr>
            <a:lvl7pPr>
              <a:defRPr sz="1875" b="1">
                <a:solidFill>
                  <a:srgbClr val="BE573C"/>
                </a:solidFill>
              </a:defRPr>
            </a:lvl7pPr>
            <a:lvl8pPr>
              <a:defRPr sz="1875" b="1">
                <a:solidFill>
                  <a:srgbClr val="BE573C"/>
                </a:solidFill>
              </a:defRPr>
            </a:lvl8pPr>
            <a:lvl9pPr>
              <a:defRPr sz="1875" b="1">
                <a:solidFill>
                  <a:srgbClr val="BE573C"/>
                </a:solidFill>
              </a:defRPr>
            </a:lvl9pPr>
          </a:lstStyle>
          <a:p xmlns:a="http://schemas.openxmlformats.org/drawingml/2006/main">
            <a:pPr>
              <a:defRPr sz="1875" b="1">
                <a:solidFill>
                  <a:srgbClr val="BE573C"/>
                </a:solidFill>
              </a:defRPr>
            </a:pPr>
            <a:r>
              <a:rPr sz="1875" b="1">
                <a:solidFill>
                  <a:srgbClr val="BE573C"/>
                </a:solidFill>
              </a:rPr>
              <a:t>Permissions and booking</a:t>
            </a:r>
          </a:p>
        </p:txBody>
      </p:sp>
      <p:sp>
        <p:nvSpPr>
          <p:cNvPr id="8" name="Identify the owner, operator and booking cont">
            <a:extLst xmlns:a="http://schemas.openxmlformats.org/drawingml/2006/main">
              <a:ext uri="{FF2B5EF4-FFF2-40B4-BE49-F238E27FC236}">
                <a16:creationId xmlns:a16="http://schemas.microsoft.com/office/drawing/2014/main" id="{A1C1CA61-6309-4FDD-828D-B946A3059BCF}"/>
              </a:ext>
            </a:extLst>
          </p:cNvPr>
          <p:cNvSpPr>
            <a:spLocks xmlns:a="http://schemas.openxmlformats.org/drawingml/2006/main" noGrp="1"/>
          </p:cNvSpPr>
          <p:nvPr/>
        </p:nvSpPr>
        <p:spPr>
          <a:xfrm xmlns:a="http://schemas.openxmlformats.org/drawingml/2006/main">
            <a:off x="8096250" y="2800350"/>
            <a:ext cx="6381750" cy="1762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325" b="0">
                <a:solidFill>
                  <a:srgbClr val="173D35"/>
                </a:solidFill>
              </a:defRPr>
            </a:defPPr>
            <a:lvl1pPr>
              <a:defRPr sz="2325" b="0">
                <a:solidFill>
                  <a:srgbClr val="173D35"/>
                </a:solidFill>
              </a:defRPr>
            </a:lvl1pPr>
            <a:lvl2pPr>
              <a:defRPr sz="2325" b="0">
                <a:solidFill>
                  <a:srgbClr val="173D35"/>
                </a:solidFill>
              </a:defRPr>
            </a:lvl2pPr>
            <a:lvl3pPr>
              <a:defRPr sz="2325" b="0">
                <a:solidFill>
                  <a:srgbClr val="173D35"/>
                </a:solidFill>
              </a:defRPr>
            </a:lvl3pPr>
            <a:lvl4pPr>
              <a:defRPr sz="2325" b="0">
                <a:solidFill>
                  <a:srgbClr val="173D35"/>
                </a:solidFill>
              </a:defRPr>
            </a:lvl4pPr>
            <a:lvl5pPr>
              <a:defRPr sz="2325" b="0">
                <a:solidFill>
                  <a:srgbClr val="173D35"/>
                </a:solidFill>
              </a:defRPr>
            </a:lvl5pPr>
            <a:lvl6pPr>
              <a:defRPr sz="2325" b="0">
                <a:solidFill>
                  <a:srgbClr val="173D35"/>
                </a:solidFill>
              </a:defRPr>
            </a:lvl6pPr>
            <a:lvl7pPr>
              <a:defRPr sz="2325" b="0">
                <a:solidFill>
                  <a:srgbClr val="173D35"/>
                </a:solidFill>
              </a:defRPr>
            </a:lvl7pPr>
            <a:lvl8pPr>
              <a:defRPr sz="2325" b="0">
                <a:solidFill>
                  <a:srgbClr val="173D35"/>
                </a:solidFill>
              </a:defRPr>
            </a:lvl8pPr>
            <a:lvl9pPr>
              <a:defRPr sz="2325" b="0">
                <a:solidFill>
                  <a:srgbClr val="173D35"/>
                </a:solidFill>
              </a:defRPr>
            </a:lvl9pPr>
          </a:lstStyle>
          <a:p xmlns:a="http://schemas.openxmlformats.org/drawingml/2006/main">
            <a:pPr>
              <a:defRPr sz="2325" b="0">
                <a:solidFill>
                  <a:srgbClr val="173D35"/>
                </a:solidFill>
              </a:defRPr>
            </a:pPr>
            <a:r>
              <a:rPr sz="2325" b="0">
                <a:solidFill>
                  <a:srgbClr val="173D35"/>
                </a:solidFill>
              </a:rPr>
              <a:t>Identify the owner, operator and booking contact. Record venue confirmation and City permit status separately.</a:t>
            </a:r>
          </a:p>
        </p:txBody>
      </p:sp>
      <p:sp>
        <p:nvSpPr>
          <p:cNvPr id="9" name="Operating requirements">
            <a:extLst xmlns:a="http://schemas.openxmlformats.org/drawingml/2006/main">
              <a:ext uri="{FF2B5EF4-FFF2-40B4-BE49-F238E27FC236}">
                <a16:creationId xmlns:a16="http://schemas.microsoft.com/office/drawing/2014/main" id="{8FB17307-5AEB-4CC9-B722-B32B4447690B}"/>
              </a:ext>
            </a:extLst>
          </p:cNvPr>
          <p:cNvSpPr>
            <a:spLocks xmlns:a="http://schemas.openxmlformats.org/drawingml/2006/main" noGrp="1"/>
          </p:cNvSpPr>
          <p:nvPr/>
        </p:nvSpPr>
        <p:spPr>
          <a:xfrm xmlns:a="http://schemas.openxmlformats.org/drawingml/2006/main">
            <a:off x="685800" y="4857750"/>
            <a:ext cx="63817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1">
                <a:solidFill>
                  <a:srgbClr val="BE573C"/>
                </a:solidFill>
              </a:defRPr>
            </a:defPPr>
            <a:lvl1pPr>
              <a:defRPr sz="1875" b="1">
                <a:solidFill>
                  <a:srgbClr val="BE573C"/>
                </a:solidFill>
              </a:defRPr>
            </a:lvl1pPr>
            <a:lvl2pPr>
              <a:defRPr sz="1875" b="1">
                <a:solidFill>
                  <a:srgbClr val="BE573C"/>
                </a:solidFill>
              </a:defRPr>
            </a:lvl2pPr>
            <a:lvl3pPr>
              <a:defRPr sz="1875" b="1">
                <a:solidFill>
                  <a:srgbClr val="BE573C"/>
                </a:solidFill>
              </a:defRPr>
            </a:lvl3pPr>
            <a:lvl4pPr>
              <a:defRPr sz="1875" b="1">
                <a:solidFill>
                  <a:srgbClr val="BE573C"/>
                </a:solidFill>
              </a:defRPr>
            </a:lvl4pPr>
            <a:lvl5pPr>
              <a:defRPr sz="1875" b="1">
                <a:solidFill>
                  <a:srgbClr val="BE573C"/>
                </a:solidFill>
              </a:defRPr>
            </a:lvl5pPr>
            <a:lvl6pPr>
              <a:defRPr sz="1875" b="1">
                <a:solidFill>
                  <a:srgbClr val="BE573C"/>
                </a:solidFill>
              </a:defRPr>
            </a:lvl6pPr>
            <a:lvl7pPr>
              <a:defRPr sz="1875" b="1">
                <a:solidFill>
                  <a:srgbClr val="BE573C"/>
                </a:solidFill>
              </a:defRPr>
            </a:lvl7pPr>
            <a:lvl8pPr>
              <a:defRPr sz="1875" b="1">
                <a:solidFill>
                  <a:srgbClr val="BE573C"/>
                </a:solidFill>
              </a:defRPr>
            </a:lvl8pPr>
            <a:lvl9pPr>
              <a:defRPr sz="1875" b="1">
                <a:solidFill>
                  <a:srgbClr val="BE573C"/>
                </a:solidFill>
              </a:defRPr>
            </a:lvl9pPr>
          </a:lstStyle>
          <a:p xmlns:a="http://schemas.openxmlformats.org/drawingml/2006/main">
            <a:pPr>
              <a:defRPr sz="1875" b="1">
                <a:solidFill>
                  <a:srgbClr val="BE573C"/>
                </a:solidFill>
              </a:defRPr>
            </a:pPr>
            <a:r>
              <a:rPr sz="1875" b="1">
                <a:solidFill>
                  <a:srgbClr val="BE573C"/>
                </a:solidFill>
              </a:rPr>
              <a:t>Operating requirements</a:t>
            </a:r>
          </a:p>
        </p:txBody>
      </p:sp>
      <p:sp>
        <p:nvSpPr>
          <p:cNvPr id="10" name="Include setup, teardown and recovery windows,">
            <a:extLst xmlns:a="http://schemas.openxmlformats.org/drawingml/2006/main">
              <a:ext uri="{FF2B5EF4-FFF2-40B4-BE49-F238E27FC236}">
                <a16:creationId xmlns:a16="http://schemas.microsoft.com/office/drawing/2014/main" id="{3A01859E-040F-4F19-85D5-FFA5B26FD328}"/>
              </a:ext>
            </a:extLst>
          </p:cNvPr>
          <p:cNvSpPr>
            <a:spLocks xmlns:a="http://schemas.openxmlformats.org/drawingml/2006/main" noGrp="1"/>
          </p:cNvSpPr>
          <p:nvPr/>
        </p:nvSpPr>
        <p:spPr>
          <a:xfrm xmlns:a="http://schemas.openxmlformats.org/drawingml/2006/main">
            <a:off x="685800" y="5353050"/>
            <a:ext cx="6381750" cy="1762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325" b="0">
                <a:solidFill>
                  <a:srgbClr val="173D35"/>
                </a:solidFill>
              </a:defRPr>
            </a:defPPr>
            <a:lvl1pPr>
              <a:defRPr sz="2325" b="0">
                <a:solidFill>
                  <a:srgbClr val="173D35"/>
                </a:solidFill>
              </a:defRPr>
            </a:lvl1pPr>
            <a:lvl2pPr>
              <a:defRPr sz="2325" b="0">
                <a:solidFill>
                  <a:srgbClr val="173D35"/>
                </a:solidFill>
              </a:defRPr>
            </a:lvl2pPr>
            <a:lvl3pPr>
              <a:defRPr sz="2325" b="0">
                <a:solidFill>
                  <a:srgbClr val="173D35"/>
                </a:solidFill>
              </a:defRPr>
            </a:lvl3pPr>
            <a:lvl4pPr>
              <a:defRPr sz="2325" b="0">
                <a:solidFill>
                  <a:srgbClr val="173D35"/>
                </a:solidFill>
              </a:defRPr>
            </a:lvl4pPr>
            <a:lvl5pPr>
              <a:defRPr sz="2325" b="0">
                <a:solidFill>
                  <a:srgbClr val="173D35"/>
                </a:solidFill>
              </a:defRPr>
            </a:lvl5pPr>
            <a:lvl6pPr>
              <a:defRPr sz="2325" b="0">
                <a:solidFill>
                  <a:srgbClr val="173D35"/>
                </a:solidFill>
              </a:defRPr>
            </a:lvl6pPr>
            <a:lvl7pPr>
              <a:defRPr sz="2325" b="0">
                <a:solidFill>
                  <a:srgbClr val="173D35"/>
                </a:solidFill>
              </a:defRPr>
            </a:lvl7pPr>
            <a:lvl8pPr>
              <a:defRPr sz="2325" b="0">
                <a:solidFill>
                  <a:srgbClr val="173D35"/>
                </a:solidFill>
              </a:defRPr>
            </a:lvl8pPr>
            <a:lvl9pPr>
              <a:defRPr sz="2325" b="0">
                <a:solidFill>
                  <a:srgbClr val="173D35"/>
                </a:solidFill>
              </a:defRPr>
            </a:lvl9pPr>
          </a:lstStyle>
          <a:p xmlns:a="http://schemas.openxmlformats.org/drawingml/2006/main">
            <a:pPr>
              <a:defRPr sz="2325" b="0">
                <a:solidFill>
                  <a:srgbClr val="173D35"/>
                </a:solidFill>
              </a:defRPr>
            </a:pPr>
            <a:r>
              <a:rPr sz="2325" b="0">
                <a:solidFill>
                  <a:srgbClr val="173D35"/>
                </a:solidFill>
              </a:rPr>
              <a:t>Include setup, teardown and recovery windows, capacity assumptions, access routes, deliveries and parking needs.</a:t>
            </a:r>
          </a:p>
        </p:txBody>
      </p:sp>
      <p:sp>
        <p:nvSpPr>
          <p:cNvPr id="11" name="Economics and public use">
            <a:extLst xmlns:a="http://schemas.openxmlformats.org/drawingml/2006/main">
              <a:ext uri="{FF2B5EF4-FFF2-40B4-BE49-F238E27FC236}">
                <a16:creationId xmlns:a16="http://schemas.microsoft.com/office/drawing/2014/main" id="{F20E38D0-D38E-41B4-B250-4AF24528928A}"/>
              </a:ext>
            </a:extLst>
          </p:cNvPr>
          <p:cNvSpPr>
            <a:spLocks xmlns:a="http://schemas.openxmlformats.org/drawingml/2006/main" noGrp="1"/>
          </p:cNvSpPr>
          <p:nvPr/>
        </p:nvSpPr>
        <p:spPr>
          <a:xfrm xmlns:a="http://schemas.openxmlformats.org/drawingml/2006/main">
            <a:off x="8096250" y="4857750"/>
            <a:ext cx="63817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1">
                <a:solidFill>
                  <a:srgbClr val="BE573C"/>
                </a:solidFill>
              </a:defRPr>
            </a:defPPr>
            <a:lvl1pPr>
              <a:defRPr sz="1875" b="1">
                <a:solidFill>
                  <a:srgbClr val="BE573C"/>
                </a:solidFill>
              </a:defRPr>
            </a:lvl1pPr>
            <a:lvl2pPr>
              <a:defRPr sz="1875" b="1">
                <a:solidFill>
                  <a:srgbClr val="BE573C"/>
                </a:solidFill>
              </a:defRPr>
            </a:lvl2pPr>
            <a:lvl3pPr>
              <a:defRPr sz="1875" b="1">
                <a:solidFill>
                  <a:srgbClr val="BE573C"/>
                </a:solidFill>
              </a:defRPr>
            </a:lvl3pPr>
            <a:lvl4pPr>
              <a:defRPr sz="1875" b="1">
                <a:solidFill>
                  <a:srgbClr val="BE573C"/>
                </a:solidFill>
              </a:defRPr>
            </a:lvl4pPr>
            <a:lvl5pPr>
              <a:defRPr sz="1875" b="1">
                <a:solidFill>
                  <a:srgbClr val="BE573C"/>
                </a:solidFill>
              </a:defRPr>
            </a:lvl5pPr>
            <a:lvl6pPr>
              <a:defRPr sz="1875" b="1">
                <a:solidFill>
                  <a:srgbClr val="BE573C"/>
                </a:solidFill>
              </a:defRPr>
            </a:lvl6pPr>
            <a:lvl7pPr>
              <a:defRPr sz="1875" b="1">
                <a:solidFill>
                  <a:srgbClr val="BE573C"/>
                </a:solidFill>
              </a:defRPr>
            </a:lvl7pPr>
            <a:lvl8pPr>
              <a:defRPr sz="1875" b="1">
                <a:solidFill>
                  <a:srgbClr val="BE573C"/>
                </a:solidFill>
              </a:defRPr>
            </a:lvl8pPr>
            <a:lvl9pPr>
              <a:defRPr sz="1875" b="1">
                <a:solidFill>
                  <a:srgbClr val="BE573C"/>
                </a:solidFill>
              </a:defRPr>
            </a:lvl9pPr>
          </a:lstStyle>
          <a:p xmlns:a="http://schemas.openxmlformats.org/drawingml/2006/main">
            <a:pPr>
              <a:defRPr sz="1875" b="1">
                <a:solidFill>
                  <a:srgbClr val="BE573C"/>
                </a:solidFill>
              </a:defRPr>
            </a:pPr>
            <a:r>
              <a:rPr sz="1875" b="1">
                <a:solidFill>
                  <a:srgbClr val="BE573C"/>
                </a:solidFill>
              </a:rPr>
              <a:t>Economics and public use</a:t>
            </a:r>
          </a:p>
        </p:txBody>
      </p:sp>
      <p:sp>
        <p:nvSpPr>
          <p:cNvPr id="12" name="Confirm fees, costs, agreed revenue rights an">
            <a:extLst xmlns:a="http://schemas.openxmlformats.org/drawingml/2006/main">
              <a:ext uri="{FF2B5EF4-FFF2-40B4-BE49-F238E27FC236}">
                <a16:creationId xmlns:a16="http://schemas.microsoft.com/office/drawing/2014/main" id="{B20985E0-5D1A-4F76-A16D-ACA271530B6D}"/>
              </a:ext>
            </a:extLst>
          </p:cNvPr>
          <p:cNvSpPr>
            <a:spLocks xmlns:a="http://schemas.openxmlformats.org/drawingml/2006/main" noGrp="1"/>
          </p:cNvSpPr>
          <p:nvPr/>
        </p:nvSpPr>
        <p:spPr>
          <a:xfrm xmlns:a="http://schemas.openxmlformats.org/drawingml/2006/main">
            <a:off x="8096250" y="5353050"/>
            <a:ext cx="6381750" cy="1762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325" b="0">
                <a:solidFill>
                  <a:srgbClr val="173D35"/>
                </a:solidFill>
              </a:defRPr>
            </a:defPPr>
            <a:lvl1pPr>
              <a:defRPr sz="2325" b="0">
                <a:solidFill>
                  <a:srgbClr val="173D35"/>
                </a:solidFill>
              </a:defRPr>
            </a:lvl1pPr>
            <a:lvl2pPr>
              <a:defRPr sz="2325" b="0">
                <a:solidFill>
                  <a:srgbClr val="173D35"/>
                </a:solidFill>
              </a:defRPr>
            </a:lvl2pPr>
            <a:lvl3pPr>
              <a:defRPr sz="2325" b="0">
                <a:solidFill>
                  <a:srgbClr val="173D35"/>
                </a:solidFill>
              </a:defRPr>
            </a:lvl3pPr>
            <a:lvl4pPr>
              <a:defRPr sz="2325" b="0">
                <a:solidFill>
                  <a:srgbClr val="173D35"/>
                </a:solidFill>
              </a:defRPr>
            </a:lvl4pPr>
            <a:lvl5pPr>
              <a:defRPr sz="2325" b="0">
                <a:solidFill>
                  <a:srgbClr val="173D35"/>
                </a:solidFill>
              </a:defRPr>
            </a:lvl5pPr>
            <a:lvl6pPr>
              <a:defRPr sz="2325" b="0">
                <a:solidFill>
                  <a:srgbClr val="173D35"/>
                </a:solidFill>
              </a:defRPr>
            </a:lvl6pPr>
            <a:lvl7pPr>
              <a:defRPr sz="2325" b="0">
                <a:solidFill>
                  <a:srgbClr val="173D35"/>
                </a:solidFill>
              </a:defRPr>
            </a:lvl7pPr>
            <a:lvl8pPr>
              <a:defRPr sz="2325" b="0">
                <a:solidFill>
                  <a:srgbClr val="173D35"/>
                </a:solidFill>
              </a:defRPr>
            </a:lvl8pPr>
            <a:lvl9pPr>
              <a:defRPr sz="2325" b="0">
                <a:solidFill>
                  <a:srgbClr val="173D35"/>
                </a:solidFill>
              </a:defRPr>
            </a:lvl9pPr>
          </a:lstStyle>
          <a:p xmlns:a="http://schemas.openxmlformats.org/drawingml/2006/main">
            <a:pPr>
              <a:defRPr sz="2325" b="0">
                <a:solidFill>
                  <a:srgbClr val="173D35"/>
                </a:solidFill>
              </a:defRPr>
            </a:pPr>
            <a:r>
              <a:rPr sz="2325" b="0">
                <a:solidFill>
                  <a:srgbClr val="173D35"/>
                </a:solidFill>
              </a:rPr>
              <a:t>Confirm fees, costs, agreed revenue rights and mitigation. Protect ordinary access and neighboring institutions.</a:t>
            </a:r>
          </a:p>
        </p:txBody>
      </p:sp>
    </p:spTree>
    <p:extLst>
      <p:ext uri="{BB962C8B-B14F-4D97-AF65-F5344CB8AC3E}">
        <p14:creationId xmlns:p14="http://schemas.microsoft.com/office/powerpoint/2010/main" val="1989289460"/>
      </p:ext>
    </p:extLst>
  </p:cSld>
</p:sld>
</file>

<file path=ppt/slides/slide39.xml><?xml version="1.0" encoding="utf-8"?>
<p:sld xmlns:p="http://schemas.openxmlformats.org/presentationml/2006/main">
  <p:cSld>
    <p:bg>
      <p:bgPr>
        <a:solidFill xmlns:a="http://schemas.openxmlformats.org/drawingml/2006/main">
          <a:srgbClr val="F5F3ED"/>
        </a:solidFill>
      </p:bgPr>
    </p:bg>
    <p:spTree>
      <p:nvGrpSpPr>
        <p:cNvPr id="1" name=""/>
        <p:cNvGrpSpPr/>
        <p:nvPr/>
      </p:nvGrpSpPr>
      <p:grpSpPr>
        <a:xfrm xmlns:a="http://schemas.openxmlformats.org/drawingml/2006/main"/>
      </p:grpSpPr>
      <p:sp>
        <p:nvSpPr>
          <p:cNvPr id="7" name="PROPOSED FUNDING">
            <a:extLst xmlns:a="http://schemas.openxmlformats.org/drawingml/2006/main">
              <a:ext uri="{FF2B5EF4-FFF2-40B4-BE49-F238E27FC236}">
                <a16:creationId xmlns:a16="http://schemas.microsoft.com/office/drawing/2014/main" id="{F10332AD-6412-4953-B5A9-3E3C5D985A92}"/>
              </a:ext>
            </a:extLst>
          </p:cNvPr>
          <p:cNvSpPr>
            <a:spLocks xmlns:a="http://schemas.openxmlformats.org/drawingml/2006/main" noGrp="1"/>
          </p:cNvSpPr>
          <p:nvPr/>
        </p:nvSpPr>
        <p:spPr>
          <a:xfrm xmlns:a="http://schemas.openxmlformats.org/drawingml/2006/main">
            <a:off x="685800" y="400050"/>
            <a:ext cx="13335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50" b="1">
                <a:solidFill>
                  <a:srgbClr val="61716B"/>
                </a:solidFill>
                <a:latin typeface="Helvetica Neue"/>
                <a:ea typeface="Helvetica Neue"/>
                <a:cs typeface="Helvetica Neue"/>
              </a:defRPr>
            </a:pPr>
            <a:r>
              <a:rPr sz="1350" b="1">
                <a:solidFill>
                  <a:srgbClr val="61716B"/>
                </a:solidFill>
                <a:latin typeface="Helvetica Neue"/>
                <a:ea typeface="Helvetica Neue"/>
                <a:cs typeface="Helvetica Neue"/>
              </a:rPr>
              <a:t>PROPOSED FUNDING</a:t>
            </a:r>
          </a:p>
        </p:txBody>
      </p:sp>
      <p:sp>
        <p:nvSpPr>
          <p:cNvPr id="2" name="A sustainable service model protects particip">
            <a:extLst xmlns:a="http://schemas.openxmlformats.org/drawingml/2006/main">
              <a:ext uri="{FF2B5EF4-FFF2-40B4-BE49-F238E27FC236}">
                <a16:creationId xmlns:a16="http://schemas.microsoft.com/office/drawing/2014/main" id="{834252BF-D3D5-4CD4-86F9-558F7E59723D}"/>
              </a:ext>
            </a:extLst>
          </p:cNvPr>
          <p:cNvSpPr>
            <a:spLocks xmlns:a="http://schemas.openxmlformats.org/drawingml/2006/main" noGrp="1"/>
          </p:cNvSpPr>
          <p:nvPr/>
        </p:nvSpPr>
        <p:spPr>
          <a:xfrm xmlns:a="http://schemas.openxmlformats.org/drawingml/2006/main">
            <a:off x="685800" y="914400"/>
            <a:ext cx="13868400"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900" b="1">
                <a:solidFill>
                  <a:srgbClr val="173D35"/>
                </a:solidFill>
                <a:latin typeface="Helvetica Neue"/>
                <a:ea typeface="Helvetica Neue"/>
                <a:cs typeface="Helvetica Neue"/>
              </a:defRPr>
            </a:pPr>
            <a:r>
              <a:rPr sz="3900" b="1">
                <a:solidFill>
                  <a:srgbClr val="173D35"/>
                </a:solidFill>
                <a:latin typeface="Helvetica Neue"/>
                <a:ea typeface="Helvetica Neue"/>
                <a:cs typeface="Helvetica Neue"/>
              </a:rPr>
              <a:t>A sustainable service model protects participation</a:t>
            </a:r>
          </a:p>
        </p:txBody>
      </p:sp>
      <p:sp>
        <p:nvSpPr>
          <p:cNvPr id="3" name="29">
            <a:extLst xmlns:a="http://schemas.openxmlformats.org/drawingml/2006/main">
              <a:ext uri="{FF2B5EF4-FFF2-40B4-BE49-F238E27FC236}">
                <a16:creationId xmlns:a16="http://schemas.microsoft.com/office/drawing/2014/main" id="{3AB37195-2505-44C7-94A9-A02B9F7CB651}"/>
              </a:ext>
            </a:extLst>
          </p:cNvPr>
          <p:cNvSpPr>
            <a:spLocks xmlns:a="http://schemas.openxmlformats.org/drawingml/2006/main" noGrp="1"/>
          </p:cNvSpPr>
          <p:nvPr/>
        </p:nvSpPr>
        <p:spPr>
          <a:xfrm xmlns:a="http://schemas.openxmlformats.org/drawingml/2006/main">
            <a:off x="14097000" y="8105775"/>
            <a:ext cx="457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275" b="0">
                <a:solidFill>
                  <a:srgbClr val="61716B"/>
                </a:solidFill>
                <a:latin typeface="Helvetica Neue"/>
                <a:ea typeface="Helvetica Neue"/>
                <a:cs typeface="Helvetica Neue"/>
              </a:defRPr>
            </a:pPr>
            <a:r>
              <a:rPr sz="1275" b="0">
                <a:solidFill>
                  <a:srgbClr val="61716B"/>
                </a:solidFill>
                <a:latin typeface="Helvetica Neue"/>
                <a:ea typeface="Helvetica Neue"/>
                <a:cs typeface="Helvetica Neue"/>
              </a:rPr>
              <a:t>39</a:t>
            </a:r>
          </a:p>
        </p:txBody>
      </p:sp>
      <p:graphicFrame>
        <p:nvGraphicFramePr>
          <p:cNvPr id="10" name="">
            <a:extLst xmlns:a="http://schemas.openxmlformats.org/drawingml/2006/main">
              <a:ext uri="{FF2B5EF4-FFF2-40B4-BE49-F238E27FC236}">
                <a16:creationId xmlns:a16="http://schemas.microsoft.com/office/drawing/2014/main" id="{7C282B6B-D5E3-436B-9003-C1741F015882}"/>
              </a:ext>
            </a:extLst>
          </p:cNvPr>
          <p:cNvGraphicFramePr/>
          <p:nvPr/>
        </p:nvGraphicFramePr>
        <p:xfrm>
          <a:off xmlns:a="http://schemas.openxmlformats.org/drawingml/2006/main" x="685800" y="2314575"/>
          <a:ext xmlns:a="http://schemas.openxmlformats.org/drawingml/2006/main" cx="13868400" cy="4476750"/>
        </p:xfrm>
        <a:graphic xmlns:a="http://schemas.openxmlformats.org/drawingml/2006/main">
          <a:graphicData uri="http://schemas.openxmlformats.org/drawingml/2006/table">
            <a:tbl>
              <a:tblPr/>
              <a:tblGrid>
                <a:gridCol w="4953000"/>
                <a:gridCol w="4714875"/>
                <a:gridCol w="4200525"/>
              </a:tblGrid>
              <a:tr h="895350">
                <a:tc>
                  <a:txBody>
                    <a:bodyPr/>
                    <a:lstStyle/>
                    <a:p>
                      <a:r>
                        <a:rPr sz="2025" b="1">
                          <a:solidFill>
                            <a:srgbClr val="FFFFFF"/>
                          </a:solidFill>
                          <a:latin typeface="Helvetica Neue"/>
                          <a:ea typeface="Helvetica Neue"/>
                          <a:cs typeface="Helvetica Neue"/>
                        </a:rPr>
                        <a:t>Service</a:t>
                      </a:r>
                    </a:p>
                  </a:txBody>
                  <a:tcPr marL="171450" marR="133350" marT="114300" marB="95250" anchor="ctr">
                    <a:solidFill>
                      <a:srgbClr val="173D35"/>
                    </a:solidFill>
                  </a:tcPr>
                </a:tc>
                <a:tc>
                  <a:txBody>
                    <a:bodyPr/>
                    <a:lstStyle/>
                    <a:p>
                      <a:r>
                        <a:rPr sz="2025" b="1">
                          <a:solidFill>
                            <a:srgbClr val="FFFFFF"/>
                          </a:solidFill>
                          <a:latin typeface="Helvetica Neue"/>
                          <a:ea typeface="Helvetica Neue"/>
                          <a:cs typeface="Helvetica Neue"/>
                        </a:rPr>
                        <a:t>Possible payer</a:t>
                      </a:r>
                    </a:p>
                  </a:txBody>
                  <a:tcPr marL="171450" marR="133350" marT="114300" marB="95250" anchor="ctr">
                    <a:solidFill>
                      <a:srgbClr val="173D35"/>
                    </a:solidFill>
                  </a:tcPr>
                </a:tc>
                <a:tc>
                  <a:txBody>
                    <a:bodyPr/>
                    <a:lstStyle/>
                    <a:p>
                      <a:r>
                        <a:rPr sz="2025" b="1">
                          <a:solidFill>
                            <a:srgbClr val="FFFFFF"/>
                          </a:solidFill>
                          <a:latin typeface="Helvetica Neue"/>
                          <a:ea typeface="Helvetica Neue"/>
                          <a:cs typeface="Helvetica Neue"/>
                        </a:rPr>
                        <a:t>Guardrail</a:t>
                      </a:r>
                    </a:p>
                  </a:txBody>
                  <a:tcPr marL="171450" marR="133350" marT="114300" marB="95250" anchor="ctr">
                    <a:solidFill>
                      <a:srgbClr val="173D35"/>
                    </a:solidFill>
                  </a:tcPr>
                </a:tc>
              </a:tr>
              <a:tr h="895350">
                <a:tc>
                  <a:txBody>
                    <a:bodyPr/>
                    <a:lstStyle/>
                    <a:p>
                      <a:r>
                        <a:rPr sz="2025">
                          <a:solidFill>
                            <a:srgbClr val="173D35"/>
                          </a:solidFill>
                          <a:latin typeface="Helvetica Neue"/>
                          <a:ea typeface="Helvetica Neue"/>
                          <a:cs typeface="Helvetica Neue"/>
                        </a:rPr>
                        <a:t>Core coordination and data stewardship</a:t>
                      </a:r>
                    </a:p>
                  </a:txBody>
                  <a:tcPr marL="171450" marR="133350" marT="114300" marB="95250" anchor="ctr">
                    <a:solidFill>
                      <a:srgbClr val="FFFFFF"/>
                    </a:solidFill>
                  </a:tcPr>
                </a:tc>
                <a:tc>
                  <a:txBody>
                    <a:bodyPr/>
                    <a:lstStyle/>
                    <a:p>
                      <a:r>
                        <a:rPr sz="2025">
                          <a:solidFill>
                            <a:srgbClr val="173D35"/>
                          </a:solidFill>
                          <a:latin typeface="Helvetica Neue"/>
                          <a:ea typeface="Helvetica Neue"/>
                          <a:cs typeface="Helvetica Neue"/>
                        </a:rPr>
                        <a:t>Pilot philanthropy or seed funding, then an agreed City/partner service budget</a:t>
                      </a:r>
                    </a:p>
                  </a:txBody>
                  <a:tcPr marL="171450" marR="133350" marT="114300" marB="95250" anchor="ctr">
                    <a:solidFill>
                      <a:srgbClr val="FFFFFF"/>
                    </a:solidFill>
                  </a:tcPr>
                </a:tc>
                <a:tc>
                  <a:txBody>
                    <a:bodyPr/>
                    <a:lstStyle/>
                    <a:p>
                      <a:r>
                        <a:rPr sz="2025">
                          <a:solidFill>
                            <a:srgbClr val="173D35"/>
                          </a:solidFill>
                          <a:latin typeface="Helvetica Neue"/>
                          <a:ea typeface="Helvetica Neue"/>
                          <a:cs typeface="Helvetica Neue"/>
                        </a:rPr>
                        <a:t>Open contribution and transparent cost reporting</a:t>
                      </a:r>
                    </a:p>
                  </a:txBody>
                  <a:tcPr marL="171450" marR="133350" marT="114300" marB="95250" anchor="ctr">
                    <a:solidFill>
                      <a:srgbClr val="FFFFFF"/>
                    </a:solidFill>
                  </a:tcPr>
                </a:tc>
              </a:tr>
              <a:tr h="895350">
                <a:tc>
                  <a:txBody>
                    <a:bodyPr/>
                    <a:lstStyle/>
                    <a:p>
                      <a:r>
                        <a:rPr sz="2025">
                          <a:solidFill>
                            <a:srgbClr val="173D35"/>
                          </a:solidFill>
                          <a:latin typeface="Helvetica Neue"/>
                          <a:ea typeface="Helvetica Neue"/>
                          <a:cs typeface="Helvetica Neue"/>
                        </a:rPr>
                        <a:t>Optional event production and permit support</a:t>
                      </a:r>
                    </a:p>
                  </a:txBody>
                  <a:tcPr marL="171450" marR="133350" marT="114300" marB="95250" anchor="ctr">
                    <a:solidFill>
                      <a:srgbClr val="F5F3ED"/>
                    </a:solidFill>
                  </a:tcPr>
                </a:tc>
                <a:tc>
                  <a:txBody>
                    <a:bodyPr/>
                    <a:lstStyle/>
                    <a:p>
                      <a:r>
                        <a:rPr sz="2025">
                          <a:solidFill>
                            <a:srgbClr val="173D35"/>
                          </a:solidFill>
                          <a:latin typeface="Helvetica Neue"/>
                          <a:ea typeface="Helvetica Neue"/>
                          <a:cs typeface="Helvetica Neue"/>
                        </a:rPr>
                        <a:t>Organizer pays a published service fee</a:t>
                      </a:r>
                    </a:p>
                  </a:txBody>
                  <a:tcPr marL="171450" marR="133350" marT="114300" marB="95250" anchor="ctr">
                    <a:solidFill>
                      <a:srgbClr val="F5F3ED"/>
                    </a:solidFill>
                  </a:tcPr>
                </a:tc>
                <a:tc>
                  <a:txBody>
                    <a:bodyPr/>
                    <a:lstStyle/>
                    <a:p>
                      <a:r>
                        <a:rPr sz="2025">
                          <a:solidFill>
                            <a:srgbClr val="173D35"/>
                          </a:solidFill>
                          <a:latin typeface="Helvetica Neue"/>
                          <a:ea typeface="Helvetica Neue"/>
                          <a:cs typeface="Helvetica Neue"/>
                        </a:rPr>
                        <a:t>Coordination never implies permit approval</a:t>
                      </a:r>
                    </a:p>
                  </a:txBody>
                  <a:tcPr marL="171450" marR="133350" marT="114300" marB="95250" anchor="ctr">
                    <a:solidFill>
                      <a:srgbClr val="F5F3ED"/>
                    </a:solidFill>
                  </a:tcPr>
                </a:tc>
              </a:tr>
              <a:tr h="895350">
                <a:tc>
                  <a:txBody>
                    <a:bodyPr/>
                    <a:lstStyle/>
                    <a:p>
                      <a:r>
                        <a:rPr sz="2025">
                          <a:solidFill>
                            <a:srgbClr val="173D35"/>
                          </a:solidFill>
                          <a:latin typeface="Helvetica Neue"/>
                          <a:ea typeface="Helvetica Neue"/>
                          <a:cs typeface="Helvetica Neue"/>
                        </a:rPr>
                        <a:t>Joint venue packages and qualified leads</a:t>
                      </a:r>
                    </a:p>
                  </a:txBody>
                  <a:tcPr marL="171450" marR="133350" marT="114300" marB="95250" anchor="ctr">
                    <a:solidFill>
                      <a:srgbClr val="FFFFFF"/>
                    </a:solidFill>
                  </a:tcPr>
                </a:tc>
                <a:tc>
                  <a:txBody>
                    <a:bodyPr/>
                    <a:lstStyle/>
                    <a:p>
                      <a:r>
                        <a:rPr sz="2025">
                          <a:solidFill>
                            <a:srgbClr val="173D35"/>
                          </a:solidFill>
                          <a:latin typeface="Helvetica Neue"/>
                          <a:ea typeface="Helvetica Neue"/>
                          <a:cs typeface="Helvetica Neue"/>
                        </a:rPr>
                        <a:t>Opt-in referral or management fee by contract</a:t>
                      </a:r>
                    </a:p>
                  </a:txBody>
                  <a:tcPr marL="171450" marR="133350" marT="114300" marB="95250" anchor="ctr">
                    <a:solidFill>
                      <a:srgbClr val="FFFFFF"/>
                    </a:solidFill>
                  </a:tcPr>
                </a:tc>
                <a:tc>
                  <a:txBody>
                    <a:bodyPr/>
                    <a:lstStyle/>
                    <a:p>
                      <a:r>
                        <a:rPr sz="2025">
                          <a:solidFill>
                            <a:srgbClr val="173D35"/>
                          </a:solidFill>
                          <a:latin typeface="Helvetica Neue"/>
                          <a:ea typeface="Helvetica Neue"/>
                          <a:cs typeface="Helvetica Neue"/>
                        </a:rPr>
                        <a:t>Institutions retain customer and venue control</a:t>
                      </a:r>
                    </a:p>
                  </a:txBody>
                  <a:tcPr marL="171450" marR="133350" marT="114300" marB="95250" anchor="ctr">
                    <a:solidFill>
                      <a:srgbClr val="FFFFFF"/>
                    </a:solidFill>
                  </a:tcPr>
                </a:tc>
              </a:tr>
              <a:tr h="895350">
                <a:tc>
                  <a:txBody>
                    <a:bodyPr/>
                    <a:lstStyle/>
                    <a:p>
                      <a:r>
                        <a:rPr sz="2025">
                          <a:solidFill>
                            <a:srgbClr val="173D35"/>
                          </a:solidFill>
                          <a:latin typeface="Helvetica Neue"/>
                          <a:ea typeface="Helvetica Neue"/>
                          <a:cs typeface="Helvetica Neue"/>
                        </a:rPr>
                        <a:t>Shared-space maintenance contribution</a:t>
                      </a:r>
                    </a:p>
                  </a:txBody>
                  <a:tcPr marL="171450" marR="133350" marT="114300" marB="95250" anchor="ctr">
                    <a:solidFill>
                      <a:srgbClr val="F5F3ED"/>
                    </a:solidFill>
                  </a:tcPr>
                </a:tc>
                <a:tc>
                  <a:txBody>
                    <a:bodyPr/>
                    <a:lstStyle/>
                    <a:p>
                      <a:r>
                        <a:rPr sz="2025">
                          <a:solidFill>
                            <a:srgbClr val="173D35"/>
                          </a:solidFill>
                          <a:latin typeface="Helvetica Neue"/>
                          <a:ea typeface="Helvetica Neue"/>
                          <a:cs typeface="Helvetica Neue"/>
                        </a:rPr>
                        <a:t>Organizer contribution where authorized</a:t>
                      </a:r>
                    </a:p>
                  </a:txBody>
                  <a:tcPr marL="171450" marR="133350" marT="114300" marB="95250" anchor="ctr">
                    <a:solidFill>
                      <a:srgbClr val="F5F3ED"/>
                    </a:solidFill>
                  </a:tcPr>
                </a:tc>
                <a:tc>
                  <a:txBody>
                    <a:bodyPr/>
                    <a:lstStyle/>
                    <a:p>
                      <a:r>
                        <a:rPr sz="2025">
                          <a:solidFill>
                            <a:srgbClr val="173D35"/>
                          </a:solidFill>
                          <a:latin typeface="Helvetica Neue"/>
                          <a:ea typeface="Helvetica Neue"/>
                          <a:cs typeface="Helvetica Neue"/>
                        </a:rPr>
                        <a:t>Track proceeds and reinvestment in the park</a:t>
                      </a:r>
                    </a:p>
                  </a:txBody>
                  <a:tcPr marL="171450" marR="133350" marT="114300" marB="95250" anchor="ctr">
                    <a:solidFill>
                      <a:srgbClr val="F5F3ED"/>
                    </a:solidFill>
                  </a:tcPr>
                </a:tc>
              </a:tr>
            </a:tbl>
          </a:graphicData>
        </a:graphic>
      </p:graphicFrame>
      <p:sp>
        <p:nvSpPr>
          <p:cNvPr id="5" name="The first budget should fund people as well a">
            <a:extLst xmlns:a="http://schemas.openxmlformats.org/drawingml/2006/main">
              <a:ext uri="{FF2B5EF4-FFF2-40B4-BE49-F238E27FC236}">
                <a16:creationId xmlns:a16="http://schemas.microsoft.com/office/drawing/2014/main" id="{3F2923D6-298E-4B9F-A724-AFEF3A24DF0A}"/>
              </a:ext>
            </a:extLst>
          </p:cNvPr>
          <p:cNvSpPr>
            <a:spLocks xmlns:a="http://schemas.openxmlformats.org/drawingml/2006/main" noGrp="1"/>
          </p:cNvSpPr>
          <p:nvPr/>
        </p:nvSpPr>
        <p:spPr>
          <a:xfrm xmlns:a="http://schemas.openxmlformats.org/drawingml/2006/main">
            <a:off x="685800" y="7124700"/>
            <a:ext cx="135255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300" b="1">
                <a:solidFill>
                  <a:srgbClr val="173D35"/>
                </a:solidFill>
                <a:latin typeface="Helvetica Neue"/>
                <a:ea typeface="Helvetica Neue"/>
                <a:cs typeface="Helvetica Neue"/>
              </a:defRPr>
            </a:pPr>
            <a:r>
              <a:rPr sz="3300" b="1">
                <a:solidFill>
                  <a:srgbClr val="173D35"/>
                </a:solidFill>
                <a:latin typeface="Helvetica Neue"/>
                <a:ea typeface="Helvetica Neue"/>
                <a:cs typeface="Helvetica Neue"/>
              </a:rPr>
              <a:t>The first budget should fund people as well as software</a:t>
            </a:r>
          </a:p>
        </p:txBody>
      </p:sp>
      <p:sp>
        <p:nvSpPr>
          <p:cNvPr id="6" name="Proposal. No fees, revenue split or cost-reco">
            <a:extLst xmlns:a="http://schemas.openxmlformats.org/drawingml/2006/main">
              <a:ext uri="{FF2B5EF4-FFF2-40B4-BE49-F238E27FC236}">
                <a16:creationId xmlns:a16="http://schemas.microsoft.com/office/drawing/2014/main" id="{10627597-9CE6-4E42-BB80-96BEA5D565D0}"/>
              </a:ext>
            </a:extLst>
          </p:cNvPr>
          <p:cNvSpPr>
            <a:spLocks xmlns:a="http://schemas.openxmlformats.org/drawingml/2006/main" noGrp="1"/>
          </p:cNvSpPr>
          <p:nvPr/>
        </p:nvSpPr>
        <p:spPr>
          <a:xfrm xmlns:a="http://schemas.openxmlformats.org/drawingml/2006/main">
            <a:off x="685800" y="8077200"/>
            <a:ext cx="130968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200" b="0">
                <a:solidFill>
                  <a:srgbClr val="61716B"/>
                </a:solidFill>
                <a:latin typeface="Helvetica Neue"/>
                <a:ea typeface="Helvetica Neue"/>
                <a:cs typeface="Helvetica Neue"/>
              </a:defRPr>
            </a:pPr>
            <a:r>
              <a:rPr sz="1200" b="0">
                <a:solidFill>
                  <a:srgbClr val="61716B"/>
                </a:solidFill>
                <a:latin typeface="Helvetica Neue"/>
                <a:ea typeface="Helvetica Neue"/>
                <a:cs typeface="Helvetica Neue"/>
              </a:rPr>
              <a:t>Proposal. No fees, revenue split or cost-recovery level is assumed to be approved.</a:t>
            </a:r>
          </a:p>
        </p:txBody>
      </p:sp>
    </p:spTree>
    <p:extLst>
      <p:ext uri="{BB962C8B-B14F-4D97-AF65-F5344CB8AC3E}">
        <p14:creationId xmlns:p14="http://schemas.microsoft.com/office/powerpoint/2010/main" val="1043818871"/>
      </p:ext>
    </p:extLst>
  </p:cSld>
</p:sld>
</file>

<file path=ppt/slides/slide40.xml><?xml version="1.0" encoding="utf-8"?>
<p:sld xmlns:p="http://schemas.openxmlformats.org/presentationml/2006/main">
  <p:cSld>
    <p:bg>
      <p:bgPr>
        <a:solidFill xmlns:a="http://schemas.openxmlformats.org/drawingml/2006/main">
          <a:srgbClr val="F5F3ED"/>
        </a:solidFill>
      </p:bgPr>
    </p:bg>
    <p:spTree>
      <p:nvGrpSpPr>
        <p:cNvPr id="1" name=""/>
        <p:cNvGrpSpPr/>
        <p:nvPr/>
      </p:nvGrpSpPr>
      <p:grpSpPr>
        <a:xfrm xmlns:a="http://schemas.openxmlformats.org/drawingml/2006/main"/>
      </p:grpSpPr>
      <p:sp>
        <p:nvSpPr>
          <p:cNvPr id="11" name="AUDIENCE OPPORTUNITY / THIRD-PARTY ESTIMATES">
            <a:extLst xmlns:a="http://schemas.openxmlformats.org/drawingml/2006/main">
              <a:ext uri="{FF2B5EF4-FFF2-40B4-BE49-F238E27FC236}">
                <a16:creationId xmlns:a16="http://schemas.microsoft.com/office/drawing/2014/main" id="{7835258E-F5C0-42EF-B3B6-4B5D6EC57423}"/>
              </a:ext>
            </a:extLst>
          </p:cNvPr>
          <p:cNvSpPr>
            <a:spLocks xmlns:a="http://schemas.openxmlformats.org/drawingml/2006/main" noGrp="1"/>
          </p:cNvSpPr>
          <p:nvPr/>
        </p:nvSpPr>
        <p:spPr>
          <a:xfrm xmlns:a="http://schemas.openxmlformats.org/drawingml/2006/main">
            <a:off x="685800" y="400050"/>
            <a:ext cx="13335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50" b="1">
                <a:solidFill>
                  <a:srgbClr val="61716B"/>
                </a:solidFill>
                <a:latin typeface="Helvetica Neue"/>
                <a:ea typeface="Helvetica Neue"/>
                <a:cs typeface="Helvetica Neue"/>
              </a:defRPr>
            </a:pPr>
            <a:r>
              <a:rPr sz="1350" b="1">
                <a:solidFill>
                  <a:srgbClr val="61716B"/>
                </a:solidFill>
                <a:latin typeface="Helvetica Neue"/>
                <a:ea typeface="Helvetica Neue"/>
                <a:cs typeface="Helvetica Neue"/>
              </a:rPr>
              <a:t>AUDIENCE OPPORTUNITY / THIRD-PARTY ESTIMATES</a:t>
            </a:r>
          </a:p>
        </p:txBody>
      </p:sp>
      <p:sp>
        <p:nvSpPr>
          <p:cNvPr id="2" name="Balboa Park already attracts substantial sear">
            <a:extLst xmlns:a="http://schemas.openxmlformats.org/drawingml/2006/main">
              <a:ext uri="{FF2B5EF4-FFF2-40B4-BE49-F238E27FC236}">
                <a16:creationId xmlns:a16="http://schemas.microsoft.com/office/drawing/2014/main" id="{FB63DC85-CB07-4045-9731-E4C5EBEF2BB0}"/>
              </a:ext>
            </a:extLst>
          </p:cNvPr>
          <p:cNvSpPr>
            <a:spLocks xmlns:a="http://schemas.openxmlformats.org/drawingml/2006/main" noGrp="1"/>
          </p:cNvSpPr>
          <p:nvPr/>
        </p:nvSpPr>
        <p:spPr>
          <a:xfrm xmlns:a="http://schemas.openxmlformats.org/drawingml/2006/main">
            <a:off x="685800" y="914400"/>
            <a:ext cx="13868400"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900" b="1">
                <a:solidFill>
                  <a:srgbClr val="173D35"/>
                </a:solidFill>
                <a:latin typeface="Helvetica Neue"/>
                <a:ea typeface="Helvetica Neue"/>
                <a:cs typeface="Helvetica Neue"/>
              </a:defRPr>
            </a:pPr>
            <a:r>
              <a:rPr sz="3900" b="1">
                <a:solidFill>
                  <a:srgbClr val="173D35"/>
                </a:solidFill>
                <a:latin typeface="Helvetica Neue"/>
                <a:ea typeface="Helvetica Neue"/>
                <a:cs typeface="Helvetica Neue"/>
              </a:rPr>
              <a:t>Balboa Park already attracts substantial search demand</a:t>
            </a:r>
          </a:p>
        </p:txBody>
      </p:sp>
      <p:sp>
        <p:nvSpPr>
          <p:cNvPr id="3" name="30">
            <a:extLst xmlns:a="http://schemas.openxmlformats.org/drawingml/2006/main">
              <a:ext uri="{FF2B5EF4-FFF2-40B4-BE49-F238E27FC236}">
                <a16:creationId xmlns:a16="http://schemas.microsoft.com/office/drawing/2014/main" id="{8CA4A010-C053-4D49-A4B3-0FF2314C4FFC}"/>
              </a:ext>
            </a:extLst>
          </p:cNvPr>
          <p:cNvSpPr>
            <a:spLocks xmlns:a="http://schemas.openxmlformats.org/drawingml/2006/main" noGrp="1"/>
          </p:cNvSpPr>
          <p:nvPr/>
        </p:nvSpPr>
        <p:spPr>
          <a:xfrm xmlns:a="http://schemas.openxmlformats.org/drawingml/2006/main">
            <a:off x="14097000" y="8105775"/>
            <a:ext cx="457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275" b="0">
                <a:solidFill>
                  <a:srgbClr val="61716B"/>
                </a:solidFill>
                <a:latin typeface="Helvetica Neue"/>
                <a:ea typeface="Helvetica Neue"/>
                <a:cs typeface="Helvetica Neue"/>
              </a:defRPr>
            </a:pPr>
            <a:r>
              <a:rPr sz="1275" b="0">
                <a:solidFill>
                  <a:srgbClr val="61716B"/>
                </a:solidFill>
                <a:latin typeface="Helvetica Neue"/>
                <a:ea typeface="Helvetica Neue"/>
                <a:cs typeface="Helvetica Neue"/>
              </a:rPr>
              <a:t>40</a:t>
            </a:r>
          </a:p>
        </p:txBody>
      </p:sp>
      <p:sp>
        <p:nvSpPr>
          <p:cNvPr id="4" name="110,000">
            <a:extLst xmlns:a="http://schemas.openxmlformats.org/drawingml/2006/main">
              <a:ext uri="{FF2B5EF4-FFF2-40B4-BE49-F238E27FC236}">
                <a16:creationId xmlns:a16="http://schemas.microsoft.com/office/drawing/2014/main" id="{A1264854-C91E-4054-85B5-45AE930E8724}"/>
              </a:ext>
            </a:extLst>
          </p:cNvPr>
          <p:cNvSpPr>
            <a:spLocks xmlns:a="http://schemas.openxmlformats.org/drawingml/2006/main" noGrp="1"/>
          </p:cNvSpPr>
          <p:nvPr/>
        </p:nvSpPr>
        <p:spPr>
          <a:xfrm xmlns:a="http://schemas.openxmlformats.org/drawingml/2006/main">
            <a:off x="685800" y="2295525"/>
            <a:ext cx="781050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8850" b="1">
                <a:solidFill>
                  <a:srgbClr val="173D35"/>
                </a:solidFill>
                <a:latin typeface="Helvetica Neue"/>
                <a:ea typeface="Helvetica Neue"/>
                <a:cs typeface="Helvetica Neue"/>
              </a:defRPr>
            </a:pPr>
            <a:r>
              <a:rPr sz="8850" b="1">
                <a:solidFill>
                  <a:srgbClr val="173D35"/>
                </a:solidFill>
                <a:latin typeface="Helvetica Neue"/>
                <a:ea typeface="Helvetica Neue"/>
                <a:cs typeface="Helvetica Neue"/>
              </a:rPr>
              <a:t>110,000</a:t>
            </a:r>
          </a:p>
        </p:txBody>
      </p:sp>
      <p:sp>
        <p:nvSpPr>
          <p:cNvPr id="5" name="estimated U.S. searches per month&#10;for “balboa">
            <a:extLst xmlns:a="http://schemas.openxmlformats.org/drawingml/2006/main">
              <a:ext uri="{FF2B5EF4-FFF2-40B4-BE49-F238E27FC236}">
                <a16:creationId xmlns:a16="http://schemas.microsoft.com/office/drawing/2014/main" id="{4DE4B42C-81F7-4446-A6CE-6ED54ACCF7A3}"/>
              </a:ext>
            </a:extLst>
          </p:cNvPr>
          <p:cNvSpPr>
            <a:spLocks xmlns:a="http://schemas.openxmlformats.org/drawingml/2006/main" noGrp="1"/>
          </p:cNvSpPr>
          <p:nvPr/>
        </p:nvSpPr>
        <p:spPr>
          <a:xfrm xmlns:a="http://schemas.openxmlformats.org/drawingml/2006/main">
            <a:off x="685800" y="3752850"/>
            <a:ext cx="752475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150" b="0">
                <a:solidFill>
                  <a:srgbClr val="173D35"/>
                </a:solidFill>
                <a:latin typeface="Helvetica Neue"/>
                <a:ea typeface="Helvetica Neue"/>
                <a:cs typeface="Helvetica Neue"/>
              </a:defRPr>
            </a:pPr>
            <a:r>
              <a:rPr sz="3150" b="0">
                <a:solidFill>
                  <a:srgbClr val="173D35"/>
                </a:solidFill>
                <a:latin typeface="Helvetica Neue"/>
                <a:ea typeface="Helvetica Neue"/>
                <a:cs typeface="Helvetica Neue"/>
              </a:rPr>
              <a:t>estimated U.S. searches per month</a:t>
            </a:r>
          </a:p>
          <a:p xmlns:a="http://schemas.openxmlformats.org/drawingml/2006/main">
            <a:pPr>
              <a:buNone/>
              <a:defRPr sz="3150" b="0">
                <a:solidFill>
                  <a:srgbClr val="173D35"/>
                </a:solidFill>
                <a:latin typeface="Helvetica Neue"/>
                <a:ea typeface="Helvetica Neue"/>
                <a:cs typeface="Helvetica Neue"/>
              </a:defRPr>
            </a:pPr>
            <a:r>
              <a:rPr sz="3150" b="0">
                <a:solidFill>
                  <a:srgbClr val="173D35"/>
                </a:solidFill>
                <a:latin typeface="Helvetica Neue"/>
                <a:ea typeface="Helvetica Neue"/>
                <a:cs typeface="Helvetica Neue"/>
              </a:rPr>
              <a:t>for “balboa park”</a:t>
            </a:r>
          </a:p>
        </p:txBody>
      </p:sp>
      <p:sp>
        <p:nvSpPr>
          <p:cNvPr id="6" name="Related demand">
            <a:extLst xmlns:a="http://schemas.openxmlformats.org/drawingml/2006/main">
              <a:ext uri="{FF2B5EF4-FFF2-40B4-BE49-F238E27FC236}">
                <a16:creationId xmlns:a16="http://schemas.microsoft.com/office/drawing/2014/main" id="{D1A6D205-548E-4FF9-9968-61FC73953F0B}"/>
              </a:ext>
            </a:extLst>
          </p:cNvPr>
          <p:cNvSpPr>
            <a:spLocks xmlns:a="http://schemas.openxmlformats.org/drawingml/2006/main" noGrp="1"/>
          </p:cNvSpPr>
          <p:nvPr/>
        </p:nvSpPr>
        <p:spPr>
          <a:xfrm xmlns:a="http://schemas.openxmlformats.org/drawingml/2006/main">
            <a:off x="9334500" y="2457450"/>
            <a:ext cx="50006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875" b="1">
                <a:solidFill>
                  <a:srgbClr val="BE573C"/>
                </a:solidFill>
                <a:latin typeface="Helvetica Neue"/>
                <a:ea typeface="Helvetica Neue"/>
                <a:cs typeface="Helvetica Neue"/>
              </a:defRPr>
            </a:pPr>
            <a:r>
              <a:rPr sz="1875" b="1">
                <a:solidFill>
                  <a:srgbClr val="BE573C"/>
                </a:solidFill>
                <a:latin typeface="Helvetica Neue"/>
                <a:ea typeface="Helvetica Neue"/>
                <a:cs typeface="Helvetica Neue"/>
              </a:rPr>
              <a:t>Related demand</a:t>
            </a:r>
          </a:p>
        </p:txBody>
      </p:sp>
      <p:sp>
        <p:nvSpPr>
          <p:cNvPr id="7" name="27,100 / month&#10;“balboa park san diego”&#10;&#10;2,900">
            <a:extLst xmlns:a="http://schemas.openxmlformats.org/drawingml/2006/main">
              <a:ext uri="{FF2B5EF4-FFF2-40B4-BE49-F238E27FC236}">
                <a16:creationId xmlns:a16="http://schemas.microsoft.com/office/drawing/2014/main" id="{36B0AE46-6DFF-44AF-8B74-AAAE0CF53DBD}"/>
              </a:ext>
            </a:extLst>
          </p:cNvPr>
          <p:cNvSpPr>
            <a:spLocks xmlns:a="http://schemas.openxmlformats.org/drawingml/2006/main" noGrp="1"/>
          </p:cNvSpPr>
          <p:nvPr/>
        </p:nvSpPr>
        <p:spPr>
          <a:xfrm xmlns:a="http://schemas.openxmlformats.org/drawingml/2006/main">
            <a:off x="9334500" y="2933700"/>
            <a:ext cx="5000625" cy="2095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325" b="0">
                <a:solidFill>
                  <a:srgbClr val="173D35"/>
                </a:solidFill>
                <a:latin typeface="Helvetica Neue"/>
                <a:ea typeface="Helvetica Neue"/>
                <a:cs typeface="Helvetica Neue"/>
              </a:defRPr>
            </a:pPr>
            <a:r>
              <a:rPr sz="2325" b="0">
                <a:solidFill>
                  <a:srgbClr val="173D35"/>
                </a:solidFill>
                <a:latin typeface="Helvetica Neue"/>
                <a:ea typeface="Helvetica Neue"/>
                <a:cs typeface="Helvetica Neue"/>
              </a:rPr>
              <a:t>27,100 / month</a:t>
            </a:r>
          </a:p>
          <a:p xmlns:a="http://schemas.openxmlformats.org/drawingml/2006/main">
            <a:pPr>
              <a:buNone/>
              <a:defRPr sz="2325" b="0">
                <a:solidFill>
                  <a:srgbClr val="173D35"/>
                </a:solidFill>
                <a:latin typeface="Helvetica Neue"/>
                <a:ea typeface="Helvetica Neue"/>
                <a:cs typeface="Helvetica Neue"/>
              </a:defRPr>
            </a:pPr>
            <a:r>
              <a:rPr sz="2325" b="0">
                <a:solidFill>
                  <a:srgbClr val="173D35"/>
                </a:solidFill>
                <a:latin typeface="Helvetica Neue"/>
                <a:ea typeface="Helvetica Neue"/>
                <a:cs typeface="Helvetica Neue"/>
              </a:rPr>
              <a:t>“balboa park san diego”</a:t>
            </a:r>
          </a:p>
          <a:p xmlns:a="http://schemas.openxmlformats.org/drawingml/2006/main">
            <a:r>
              <a:t/>
            </a:r>
          </a:p>
          <a:p xmlns:a="http://schemas.openxmlformats.org/drawingml/2006/main">
            <a:pPr>
              <a:buNone/>
              <a:defRPr sz="2325" b="0">
                <a:solidFill>
                  <a:srgbClr val="173D35"/>
                </a:solidFill>
                <a:latin typeface="Helvetica Neue"/>
                <a:ea typeface="Helvetica Neue"/>
                <a:cs typeface="Helvetica Neue"/>
              </a:defRPr>
            </a:pPr>
            <a:r>
              <a:rPr sz="2325" b="0">
                <a:solidFill>
                  <a:srgbClr val="173D35"/>
                </a:solidFill>
                <a:latin typeface="Helvetica Neue"/>
                <a:ea typeface="Helvetica Neue"/>
                <a:cs typeface="Helvetica Neue"/>
              </a:rPr>
              <a:t>2,900 / month</a:t>
            </a:r>
          </a:p>
          <a:p xmlns:a="http://schemas.openxmlformats.org/drawingml/2006/main">
            <a:pPr>
              <a:buNone/>
              <a:defRPr sz="2325" b="0">
                <a:solidFill>
                  <a:srgbClr val="173D35"/>
                </a:solidFill>
                <a:latin typeface="Helvetica Neue"/>
                <a:ea typeface="Helvetica Neue"/>
                <a:cs typeface="Helvetica Neue"/>
              </a:defRPr>
            </a:pPr>
            <a:r>
              <a:rPr sz="2325" b="0">
                <a:solidFill>
                  <a:srgbClr val="173D35"/>
                </a:solidFill>
                <a:latin typeface="Helvetica Neue"/>
                <a:ea typeface="Helvetica Neue"/>
                <a:cs typeface="Helvetica Neue"/>
              </a:rPr>
              <a:t>“balboa park map”</a:t>
            </a:r>
          </a:p>
        </p:txBody>
      </p:sp>
      <p:sp>
        <p:nvSpPr>
          <p:cNvPr id="8" name="About 1.32 million searches at an annualized ">
            <a:extLst xmlns:a="http://schemas.openxmlformats.org/drawingml/2006/main">
              <a:ext uri="{FF2B5EF4-FFF2-40B4-BE49-F238E27FC236}">
                <a16:creationId xmlns:a16="http://schemas.microsoft.com/office/drawing/2014/main" id="{99252E67-4EC0-49C5-BDC6-2AE5D24F1F54}"/>
              </a:ext>
            </a:extLst>
          </p:cNvPr>
          <p:cNvSpPr>
            <a:spLocks xmlns:a="http://schemas.openxmlformats.org/drawingml/2006/main" noGrp="1"/>
          </p:cNvSpPr>
          <p:nvPr/>
        </p:nvSpPr>
        <p:spPr>
          <a:xfrm xmlns:a="http://schemas.openxmlformats.org/drawingml/2006/main">
            <a:off x="685800" y="5895975"/>
            <a:ext cx="1362075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225" b="1">
                <a:solidFill>
                  <a:srgbClr val="173D35"/>
                </a:solidFill>
                <a:latin typeface="Helvetica Neue"/>
                <a:ea typeface="Helvetica Neue"/>
                <a:cs typeface="Helvetica Neue"/>
              </a:defRPr>
            </a:pPr>
            <a:r>
              <a:rPr sz="3225" b="1">
                <a:solidFill>
                  <a:srgbClr val="173D35"/>
                </a:solidFill>
                <a:latin typeface="Helvetica Neue"/>
                <a:ea typeface="Helvetica Neue"/>
                <a:cs typeface="Helvetica Neue"/>
              </a:rPr>
              <a:t>About 1.32 million searches at an annualized pace</a:t>
            </a:r>
          </a:p>
        </p:txBody>
      </p:sp>
      <p:sp>
        <p:nvSpPr>
          <p:cNvPr id="9" name="A meaningful audience signal for discovery an">
            <a:extLst xmlns:a="http://schemas.openxmlformats.org/drawingml/2006/main">
              <a:ext uri="{FF2B5EF4-FFF2-40B4-BE49-F238E27FC236}">
                <a16:creationId xmlns:a16="http://schemas.microsoft.com/office/drawing/2014/main" id="{34A393C3-AB26-4325-9BE8-69F03AB38F69}"/>
              </a:ext>
            </a:extLst>
          </p:cNvPr>
          <p:cNvSpPr>
            <a:spLocks xmlns:a="http://schemas.openxmlformats.org/drawingml/2006/main" noGrp="1"/>
          </p:cNvSpPr>
          <p:nvPr/>
        </p:nvSpPr>
        <p:spPr>
          <a:xfrm xmlns:a="http://schemas.openxmlformats.org/drawingml/2006/main">
            <a:off x="685800" y="6896100"/>
            <a:ext cx="135255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325" b="0">
                <a:solidFill>
                  <a:srgbClr val="173D35"/>
                </a:solidFill>
                <a:latin typeface="Helvetica Neue"/>
                <a:ea typeface="Helvetica Neue"/>
                <a:cs typeface="Helvetica Neue"/>
              </a:defRPr>
            </a:pPr>
            <a:r>
              <a:rPr sz="2325" b="0">
                <a:solidFill>
                  <a:srgbClr val="173D35"/>
                </a:solidFill>
                <a:latin typeface="Helvetica Neue"/>
                <a:ea typeface="Helvetica Neue"/>
                <a:cs typeface="Helvetica Neue"/>
              </a:rPr>
              <a:t>A meaningful audience signal for discovery and repeat visits. Search counts are not unique people, website visits or bookings.</a:t>
            </a:r>
          </a:p>
        </p:txBody>
      </p:sp>
      <p:sp>
        <p:nvSpPr>
          <p:cNvPr id="10" name="Semrush U.S. keyword table, June 2026 snapsho">
            <a:extLst xmlns:a="http://schemas.openxmlformats.org/drawingml/2006/main">
              <a:ext uri="{FF2B5EF4-FFF2-40B4-BE49-F238E27FC236}">
                <a16:creationId xmlns:a16="http://schemas.microsoft.com/office/drawing/2014/main" id="{C01381D2-75B4-4E75-9C7F-8A5B8180A001}"/>
              </a:ext>
            </a:extLst>
          </p:cNvPr>
          <p:cNvSpPr>
            <a:spLocks xmlns:a="http://schemas.openxmlformats.org/drawingml/2006/main" noGrp="1"/>
          </p:cNvSpPr>
          <p:nvPr/>
        </p:nvSpPr>
        <p:spPr>
          <a:xfrm xmlns:a="http://schemas.openxmlformats.org/drawingml/2006/main">
            <a:off x="685800" y="8077200"/>
            <a:ext cx="130968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200" b="0">
                <a:solidFill>
                  <a:srgbClr val="61716B"/>
                </a:solidFill>
                <a:latin typeface="Helvetica Neue"/>
                <a:ea typeface="Helvetica Neue"/>
                <a:cs typeface="Helvetica Neue"/>
              </a:defRPr>
            </a:pPr>
            <a:r>
              <a:rPr sz="1200" b="0">
                <a:solidFill>
                  <a:srgbClr val="61716B"/>
                </a:solidFill>
                <a:latin typeface="Helvetica Neue"/>
                <a:ea typeface="Helvetica Neue"/>
                <a:cs typeface="Helvetica Neue"/>
              </a:rPr>
              <a:t>Semrush U.S. keyword table, June 2026 snapshot, updated 12 July 2026. Annualization = 110,000 × 12, not a measured annual total.</a:t>
            </a:r>
          </a:p>
        </p:txBody>
      </p:sp>
    </p:spTree>
    <p:extLst>
      <p:ext uri="{BB962C8B-B14F-4D97-AF65-F5344CB8AC3E}">
        <p14:creationId xmlns:p14="http://schemas.microsoft.com/office/powerpoint/2010/main" val="1931737221"/>
      </p:ext>
    </p:extLst>
  </p:cSld>
</p:sld>
</file>

<file path=ppt/slides/slide41.xml><?xml version="1.0" encoding="utf-8"?>
<p:sld xmlns:p="http://schemas.openxmlformats.org/presentationml/2006/main">
  <p:cSld>
    <p:bg>
      <p:bgPr>
        <a:solidFill xmlns:a="http://schemas.openxmlformats.org/drawingml/2006/main">
          <a:srgbClr val="F5F3ED"/>
        </a:solidFill>
      </p:bgPr>
    </p:bg>
    <p:spTree>
      <p:nvGrpSpPr>
        <p:cNvPr id="1" name=""/>
        <p:cNvGrpSpPr/>
        <p:nvPr/>
      </p:nvGrpSpPr>
      <p:grpSpPr>
        <a:xfrm xmlns:a="http://schemas.openxmlformats.org/drawingml/2006/main"/>
      </p:grpSpPr>
      <p:sp>
        <p:nvSpPr>
          <p:cNvPr id="11" name="DESTINATION BRAND AND INBOUND DEMAND">
            <a:extLst xmlns:a="http://schemas.openxmlformats.org/drawingml/2006/main">
              <a:ext uri="{FF2B5EF4-FFF2-40B4-BE49-F238E27FC236}">
                <a16:creationId xmlns:a16="http://schemas.microsoft.com/office/drawing/2014/main" id="{B744B582-3AB9-473E-8C3C-07A1BE7C28EE}"/>
              </a:ext>
            </a:extLst>
          </p:cNvPr>
          <p:cNvSpPr>
            <a:spLocks xmlns:a="http://schemas.openxmlformats.org/drawingml/2006/main" noGrp="1"/>
          </p:cNvSpPr>
          <p:nvPr/>
        </p:nvSpPr>
        <p:spPr>
          <a:xfrm xmlns:a="http://schemas.openxmlformats.org/drawingml/2006/main">
            <a:off x="685800" y="400050"/>
            <a:ext cx="13335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50" b="1">
                <a:solidFill>
                  <a:srgbClr val="61716B"/>
                </a:solidFill>
                <a:latin typeface="Helvetica Neue"/>
                <a:ea typeface="Helvetica Neue"/>
                <a:cs typeface="Helvetica Neue"/>
              </a:defRPr>
            </a:pPr>
            <a:r>
              <a:rPr sz="1350" b="1">
                <a:solidFill>
                  <a:srgbClr val="61716B"/>
                </a:solidFill>
                <a:latin typeface="Helvetica Neue"/>
                <a:ea typeface="Helvetica Neue"/>
                <a:cs typeface="Helvetica Neue"/>
              </a:rPr>
              <a:t>DESTINATION BRAND AND INBOUND DEMAND</a:t>
            </a:r>
          </a:p>
        </p:txBody>
      </p:sp>
      <p:sp>
        <p:nvSpPr>
          <p:cNvPr id="2" name="The opportunity is better conversion of exist">
            <a:extLst xmlns:a="http://schemas.openxmlformats.org/drawingml/2006/main">
              <a:ext uri="{FF2B5EF4-FFF2-40B4-BE49-F238E27FC236}">
                <a16:creationId xmlns:a16="http://schemas.microsoft.com/office/drawing/2014/main" id="{B3C709DE-E407-48FD-BD88-42CA3ACC22A3}"/>
              </a:ext>
            </a:extLst>
          </p:cNvPr>
          <p:cNvSpPr>
            <a:spLocks xmlns:a="http://schemas.openxmlformats.org/drawingml/2006/main" noGrp="1"/>
          </p:cNvSpPr>
          <p:nvPr/>
        </p:nvSpPr>
        <p:spPr>
          <a:xfrm xmlns:a="http://schemas.openxmlformats.org/drawingml/2006/main">
            <a:off x="685800" y="914400"/>
            <a:ext cx="13868400"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900" b="1">
                <a:solidFill>
                  <a:srgbClr val="173D35"/>
                </a:solidFill>
                <a:latin typeface="Helvetica Neue"/>
                <a:ea typeface="Helvetica Neue"/>
                <a:cs typeface="Helvetica Neue"/>
              </a:defRPr>
            </a:pPr>
            <a:r>
              <a:rPr sz="3900" b="1">
                <a:solidFill>
                  <a:srgbClr val="173D35"/>
                </a:solidFill>
                <a:latin typeface="Helvetica Neue"/>
                <a:ea typeface="Helvetica Neue"/>
                <a:cs typeface="Helvetica Neue"/>
              </a:rPr>
              <a:t>The opportunity is better conversion of existing attention</a:t>
            </a:r>
          </a:p>
        </p:txBody>
      </p:sp>
      <p:sp>
        <p:nvSpPr>
          <p:cNvPr id="3" name="31">
            <a:extLst xmlns:a="http://schemas.openxmlformats.org/drawingml/2006/main">
              <a:ext uri="{FF2B5EF4-FFF2-40B4-BE49-F238E27FC236}">
                <a16:creationId xmlns:a16="http://schemas.microsoft.com/office/drawing/2014/main" id="{D13DE195-C9F7-4663-83E0-505D9364F9D1}"/>
              </a:ext>
            </a:extLst>
          </p:cNvPr>
          <p:cNvSpPr>
            <a:spLocks xmlns:a="http://schemas.openxmlformats.org/drawingml/2006/main" noGrp="1"/>
          </p:cNvSpPr>
          <p:nvPr/>
        </p:nvSpPr>
        <p:spPr>
          <a:xfrm xmlns:a="http://schemas.openxmlformats.org/drawingml/2006/main">
            <a:off x="14097000" y="8105775"/>
            <a:ext cx="457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275" b="0">
                <a:solidFill>
                  <a:srgbClr val="61716B"/>
                </a:solidFill>
                <a:latin typeface="Helvetica Neue"/>
                <a:ea typeface="Helvetica Neue"/>
                <a:cs typeface="Helvetica Neue"/>
              </a:defRPr>
            </a:pPr>
            <a:r>
              <a:rPr sz="1275" b="0">
                <a:solidFill>
                  <a:srgbClr val="61716B"/>
                </a:solidFill>
                <a:latin typeface="Helvetica Neue"/>
                <a:ea typeface="Helvetica Neue"/>
                <a:cs typeface="Helvetica Neue"/>
              </a:rPr>
              <a:t>41</a:t>
            </a:r>
          </a:p>
        </p:txBody>
      </p:sp>
      <p:sp>
        <p:nvSpPr>
          <p:cNvPr id="4" name="Existing assets, verified">
            <a:extLst xmlns:a="http://schemas.openxmlformats.org/drawingml/2006/main">
              <a:ext uri="{FF2B5EF4-FFF2-40B4-BE49-F238E27FC236}">
                <a16:creationId xmlns:a16="http://schemas.microsoft.com/office/drawing/2014/main" id="{8EFA81F3-D597-491A-9D6A-0F1613B05997}"/>
              </a:ext>
            </a:extLst>
          </p:cNvPr>
          <p:cNvSpPr>
            <a:spLocks xmlns:a="http://schemas.openxmlformats.org/drawingml/2006/main" noGrp="1"/>
          </p:cNvSpPr>
          <p:nvPr/>
        </p:nvSpPr>
        <p:spPr>
          <a:xfrm xmlns:a="http://schemas.openxmlformats.org/drawingml/2006/main">
            <a:off x="685800" y="2352675"/>
            <a:ext cx="6286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875" b="1">
                <a:solidFill>
                  <a:srgbClr val="BE573C"/>
                </a:solidFill>
                <a:latin typeface="Helvetica Neue"/>
                <a:ea typeface="Helvetica Neue"/>
                <a:cs typeface="Helvetica Neue"/>
              </a:defRPr>
            </a:pPr>
            <a:r>
              <a:rPr sz="1875" b="1">
                <a:solidFill>
                  <a:srgbClr val="BE573C"/>
                </a:solidFill>
                <a:latin typeface="Helvetica Neue"/>
                <a:ea typeface="Helvetica Neue"/>
                <a:cs typeface="Helvetica Neue"/>
              </a:rPr>
              <a:t>Existing assets, verified</a:t>
            </a:r>
          </a:p>
        </p:txBody>
      </p:sp>
      <p:sp>
        <p:nvSpPr>
          <p:cNvPr id="5" name="balboapark.org already shows events, a weekly">
            <a:extLst xmlns:a="http://schemas.openxmlformats.org/drawingml/2006/main">
              <a:ext uri="{FF2B5EF4-FFF2-40B4-BE49-F238E27FC236}">
                <a16:creationId xmlns:a16="http://schemas.microsoft.com/office/drawing/2014/main" id="{D1D460A6-FA09-4385-B36C-AE28CB8577A0}"/>
              </a:ext>
            </a:extLst>
          </p:cNvPr>
          <p:cNvSpPr>
            <a:spLocks xmlns:a="http://schemas.openxmlformats.org/drawingml/2006/main" noGrp="1"/>
          </p:cNvSpPr>
          <p:nvPr/>
        </p:nvSpPr>
        <p:spPr>
          <a:xfrm xmlns:a="http://schemas.openxmlformats.org/drawingml/2006/main">
            <a:off x="685800" y="2828925"/>
            <a:ext cx="6286500" cy="2095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325" b="0">
                <a:solidFill>
                  <a:srgbClr val="173D35"/>
                </a:solidFill>
                <a:latin typeface="Helvetica Neue"/>
                <a:ea typeface="Helvetica Neue"/>
                <a:cs typeface="Helvetica Neue"/>
              </a:defRPr>
            </a:pPr>
            <a:r>
              <a:rPr sz="2325" b="0">
                <a:solidFill>
                  <a:srgbClr val="173D35"/>
                </a:solidFill>
                <a:latin typeface="Helvetica Neue"/>
                <a:ea typeface="Helvetica Neue"/>
                <a:cs typeface="Helvetica Neue"/>
              </a:rPr>
              <a:t>balboapark.org already shows events, a weekly recommendations page, newsletter sign-up, tickets and private-event links.</a:t>
            </a:r>
          </a:p>
          <a:p xmlns:a="http://schemas.openxmlformats.org/drawingml/2006/main">
            <a:r>
              <a:t/>
            </a:r>
          </a:p>
          <a:p xmlns:a="http://schemas.openxmlformats.org/drawingml/2006/main">
            <a:pPr>
              <a:buNone/>
              <a:defRPr sz="2325" b="0">
                <a:solidFill>
                  <a:srgbClr val="173D35"/>
                </a:solidFill>
                <a:latin typeface="Helvetica Neue"/>
                <a:ea typeface="Helvetica Neue"/>
                <a:cs typeface="Helvetica Neue"/>
              </a:defRPr>
            </a:pPr>
            <a:r>
              <a:rPr sz="2325" b="0">
                <a:solidFill>
                  <a:srgbClr val="173D35"/>
                </a:solidFill>
                <a:latin typeface="Helvetica Neue"/>
                <a:ea typeface="Helvetica Neue"/>
                <a:cs typeface="Helvetica Neue"/>
              </a:rPr>
              <a:t>It also offers advertising and sponsorship enquiries.</a:t>
            </a:r>
          </a:p>
        </p:txBody>
      </p:sp>
      <p:sp>
        <p:nvSpPr>
          <p:cNvPr id="6" name="Proposed improvement">
            <a:extLst xmlns:a="http://schemas.openxmlformats.org/drawingml/2006/main">
              <a:ext uri="{FF2B5EF4-FFF2-40B4-BE49-F238E27FC236}">
                <a16:creationId xmlns:a16="http://schemas.microsoft.com/office/drawing/2014/main" id="{A873CE3B-DC78-43EE-810F-02CFCD26E85A}"/>
              </a:ext>
            </a:extLst>
          </p:cNvPr>
          <p:cNvSpPr>
            <a:spLocks xmlns:a="http://schemas.openxmlformats.org/drawingml/2006/main" noGrp="1"/>
          </p:cNvSpPr>
          <p:nvPr/>
        </p:nvSpPr>
        <p:spPr>
          <a:xfrm xmlns:a="http://schemas.openxmlformats.org/drawingml/2006/main">
            <a:off x="8096250" y="2352675"/>
            <a:ext cx="61912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875" b="1">
                <a:solidFill>
                  <a:srgbClr val="BE573C"/>
                </a:solidFill>
                <a:latin typeface="Helvetica Neue"/>
                <a:ea typeface="Helvetica Neue"/>
                <a:cs typeface="Helvetica Neue"/>
              </a:defRPr>
            </a:pPr>
            <a:r>
              <a:rPr sz="1875" b="1">
                <a:solidFill>
                  <a:srgbClr val="BE573C"/>
                </a:solidFill>
                <a:latin typeface="Helvetica Neue"/>
                <a:ea typeface="Helvetica Neue"/>
                <a:cs typeface="Helvetica Neue"/>
              </a:rPr>
              <a:t>Proposed improvement</a:t>
            </a:r>
          </a:p>
        </p:txBody>
      </p:sp>
      <p:sp>
        <p:nvSpPr>
          <p:cNvPr id="7" name="Give every approved event a current, searchab">
            <a:extLst xmlns:a="http://schemas.openxmlformats.org/drawingml/2006/main">
              <a:ext uri="{FF2B5EF4-FFF2-40B4-BE49-F238E27FC236}">
                <a16:creationId xmlns:a16="http://schemas.microsoft.com/office/drawing/2014/main" id="{EE3A606B-B305-4614-B3BA-87669141EBCB}"/>
              </a:ext>
            </a:extLst>
          </p:cNvPr>
          <p:cNvSpPr>
            <a:spLocks xmlns:a="http://schemas.openxmlformats.org/drawingml/2006/main" noGrp="1"/>
          </p:cNvSpPr>
          <p:nvPr/>
        </p:nvSpPr>
        <p:spPr>
          <a:xfrm xmlns:a="http://schemas.openxmlformats.org/drawingml/2006/main">
            <a:off x="8096250" y="2828925"/>
            <a:ext cx="6191250" cy="2095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325" b="0">
                <a:solidFill>
                  <a:srgbClr val="173D35"/>
                </a:solidFill>
                <a:latin typeface="Helvetica Neue"/>
                <a:ea typeface="Helvetica Neue"/>
                <a:cs typeface="Helvetica Neue"/>
              </a:defRPr>
            </a:pPr>
            <a:r>
              <a:rPr sz="2325" b="0">
                <a:solidFill>
                  <a:srgbClr val="173D35"/>
                </a:solidFill>
                <a:latin typeface="Helvetica Neue"/>
                <a:ea typeface="Helvetica Neue"/>
                <a:cs typeface="Helvetica Neue"/>
              </a:rPr>
              <a:t>Give every approved event a current, searchable page. Connect those pages to a consistent “What’s happening in Balboa Park” edition.</a:t>
            </a:r>
          </a:p>
          <a:p xmlns:a="http://schemas.openxmlformats.org/drawingml/2006/main">
            <a:r>
              <a:t/>
            </a:r>
          </a:p>
          <a:p xmlns:a="http://schemas.openxmlformats.org/drawingml/2006/main">
            <a:pPr>
              <a:buNone/>
              <a:defRPr sz="2325" b="0">
                <a:solidFill>
                  <a:srgbClr val="173D35"/>
                </a:solidFill>
                <a:latin typeface="Helvetica Neue"/>
                <a:ea typeface="Helvetica Neue"/>
                <a:cs typeface="Helvetica Neue"/>
              </a:defRPr>
            </a:pPr>
            <a:r>
              <a:rPr sz="2325" b="0">
                <a:solidFill>
                  <a:srgbClr val="173D35"/>
                </a:solidFill>
                <a:latin typeface="Helvetica Neue"/>
                <a:ea typeface="Helvetica Neue"/>
                <a:cs typeface="Helvetica Neue"/>
              </a:rPr>
              <a:t>Offer a clear route to host an event or explore partner venues.</a:t>
            </a:r>
          </a:p>
        </p:txBody>
      </p:sp>
      <p:sp>
        <p:nvSpPr>
          <p:cNvPr id="8" name="116,470 estimated website visits in June 2026">
            <a:extLst xmlns:a="http://schemas.openxmlformats.org/drawingml/2006/main">
              <a:ext uri="{FF2B5EF4-FFF2-40B4-BE49-F238E27FC236}">
                <a16:creationId xmlns:a16="http://schemas.microsoft.com/office/drawing/2014/main" id="{E6B1B09C-D272-421D-8B4A-DE61ABB0164F}"/>
              </a:ext>
            </a:extLst>
          </p:cNvPr>
          <p:cNvSpPr>
            <a:spLocks xmlns:a="http://schemas.openxmlformats.org/drawingml/2006/main" noGrp="1"/>
          </p:cNvSpPr>
          <p:nvPr/>
        </p:nvSpPr>
        <p:spPr>
          <a:xfrm xmlns:a="http://schemas.openxmlformats.org/drawingml/2006/main">
            <a:off x="685800" y="6334125"/>
            <a:ext cx="136207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375" b="1">
                <a:solidFill>
                  <a:srgbClr val="173D35"/>
                </a:solidFill>
                <a:latin typeface="Helvetica Neue"/>
                <a:ea typeface="Helvetica Neue"/>
                <a:cs typeface="Helvetica Neue"/>
              </a:defRPr>
            </a:pPr>
            <a:r>
              <a:rPr sz="3375" b="1">
                <a:solidFill>
                  <a:srgbClr val="173D35"/>
                </a:solidFill>
                <a:latin typeface="Helvetica Neue"/>
                <a:ea typeface="Helvetica Neue"/>
                <a:cs typeface="Helvetica Neue"/>
              </a:rPr>
              <a:t>116,470 estimated website visits in June 2026</a:t>
            </a:r>
          </a:p>
        </p:txBody>
      </p:sp>
      <p:sp>
        <p:nvSpPr>
          <p:cNvPr id="9" name="The site has an audience. The unmeasured gap ">
            <a:extLst xmlns:a="http://schemas.openxmlformats.org/drawingml/2006/main">
              <a:ext uri="{FF2B5EF4-FFF2-40B4-BE49-F238E27FC236}">
                <a16:creationId xmlns:a16="http://schemas.microsoft.com/office/drawing/2014/main" id="{2BF3B815-8176-417F-8485-40FD329F5599}"/>
              </a:ext>
            </a:extLst>
          </p:cNvPr>
          <p:cNvSpPr>
            <a:spLocks xmlns:a="http://schemas.openxmlformats.org/drawingml/2006/main" noGrp="1"/>
          </p:cNvSpPr>
          <p:nvPr/>
        </p:nvSpPr>
        <p:spPr>
          <a:xfrm xmlns:a="http://schemas.openxmlformats.org/drawingml/2006/main">
            <a:off x="685800" y="7239000"/>
            <a:ext cx="1352550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175" b="0">
                <a:solidFill>
                  <a:srgbClr val="173D35"/>
                </a:solidFill>
                <a:latin typeface="Helvetica Neue"/>
                <a:ea typeface="Helvetica Neue"/>
                <a:cs typeface="Helvetica Neue"/>
              </a:defRPr>
            </a:pPr>
            <a:r>
              <a:rPr sz="2175" b="0">
                <a:solidFill>
                  <a:srgbClr val="173D35"/>
                </a:solidFill>
                <a:latin typeface="Helvetica Neue"/>
                <a:ea typeface="Helvetica Neue"/>
                <a:cs typeface="Helvetica Neue"/>
              </a:rPr>
              <a:t>The site has an audience. The unmeasured gap is how many visitors become subscribers, ticket buyers and qualified event leads.</a:t>
            </a:r>
          </a:p>
        </p:txBody>
      </p:sp>
      <p:sp>
        <p:nvSpPr>
          <p:cNvPr id="10" name="Semrush traffic estimate, all devices, global">
            <a:extLst xmlns:a="http://schemas.openxmlformats.org/drawingml/2006/main">
              <a:ext uri="{FF2B5EF4-FFF2-40B4-BE49-F238E27FC236}">
                <a16:creationId xmlns:a16="http://schemas.microsoft.com/office/drawing/2014/main" id="{4F7EE221-4ED9-46B0-8DEB-21A39553BFDF}"/>
              </a:ext>
            </a:extLst>
          </p:cNvPr>
          <p:cNvSpPr>
            <a:spLocks xmlns:a="http://schemas.openxmlformats.org/drawingml/2006/main" noGrp="1"/>
          </p:cNvSpPr>
          <p:nvPr/>
        </p:nvSpPr>
        <p:spPr>
          <a:xfrm xmlns:a="http://schemas.openxmlformats.org/drawingml/2006/main">
            <a:off x="685800" y="8077200"/>
            <a:ext cx="130968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200" b="0">
                <a:solidFill>
                  <a:srgbClr val="61716B"/>
                </a:solidFill>
                <a:latin typeface="Helvetica Neue"/>
                <a:ea typeface="Helvetica Neue"/>
                <a:cs typeface="Helvetica Neue"/>
              </a:defRPr>
            </a:pPr>
            <a:r>
              <a:rPr sz="1200" b="0">
                <a:solidFill>
                  <a:srgbClr val="61716B"/>
                </a:solidFill>
                <a:latin typeface="Helvetica Neue"/>
                <a:ea typeface="Helvetica Neue"/>
                <a:cs typeface="Helvetica Neue"/>
              </a:rPr>
              <a:t>Semrush traffic estimate, all devices, global. Existing-site review on 6 October 2026. Conversion rates require owner analytics.</a:t>
            </a:r>
          </a:p>
        </p:txBody>
      </p:sp>
    </p:spTree>
    <p:extLst>
      <p:ext uri="{BB962C8B-B14F-4D97-AF65-F5344CB8AC3E}">
        <p14:creationId xmlns:p14="http://schemas.microsoft.com/office/powerpoint/2010/main" val="727146956"/>
      </p:ext>
    </p:extLst>
  </p:cSld>
</p:sld>
</file>

<file path=ppt/slides/slide42.xml><?xml version="1.0" encoding="utf-8"?>
<p:sld xmlns:p="http://schemas.openxmlformats.org/presentationml/2006/main">
  <p:cSld>
    <p:bg>
      <p:bgPr>
        <a:solidFill xmlns:a="http://schemas.openxmlformats.org/drawingml/2006/main">
          <a:srgbClr val="F5F3ED"/>
        </a:solidFill>
      </p:bgPr>
    </p:bg>
    <p:spTree>
      <p:nvGrpSpPr>
        <p:cNvPr id="1" name=""/>
        <p:cNvGrpSpPr/>
        <p:nvPr/>
      </p:nvGrpSpPr>
      <p:grpSpPr>
        <a:xfrm xmlns:a="http://schemas.openxmlformats.org/drawingml/2006/main"/>
      </p:grpSpPr>
      <p:sp>
        <p:nvSpPr>
          <p:cNvPr id="8" name="CURRENT CUSTOMER EXPERIENCE">
            <a:extLst xmlns:a="http://schemas.openxmlformats.org/drawingml/2006/main">
              <a:ext uri="{FF2B5EF4-FFF2-40B4-BE49-F238E27FC236}">
                <a16:creationId xmlns:a16="http://schemas.microsoft.com/office/drawing/2014/main" id="{52CD6D07-C175-4564-AC4D-AB8E4B90DB90}"/>
              </a:ext>
            </a:extLst>
          </p:cNvPr>
          <p:cNvSpPr>
            <a:spLocks xmlns:a="http://schemas.openxmlformats.org/drawingml/2006/main" noGrp="1"/>
          </p:cNvSpPr>
          <p:nvPr/>
        </p:nvSpPr>
        <p:spPr>
          <a:xfrm xmlns:a="http://schemas.openxmlformats.org/drawingml/2006/main">
            <a:off x="685800" y="400050"/>
            <a:ext cx="13335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50" b="1">
                <a:solidFill>
                  <a:srgbClr val="61716B"/>
                </a:solidFill>
                <a:latin typeface="Helvetica Neue"/>
                <a:ea typeface="Helvetica Neue"/>
                <a:cs typeface="Helvetica Neue"/>
              </a:defRPr>
            </a:pPr>
            <a:r>
              <a:rPr sz="1350" b="1">
                <a:solidFill>
                  <a:srgbClr val="61716B"/>
                </a:solidFill>
                <a:latin typeface="Helvetica Neue"/>
                <a:ea typeface="Helvetica Neue"/>
                <a:cs typeface="Helvetica Neue"/>
              </a:rPr>
              <a:t>CURRENT CUSTOMER EXPERIENCE</a:t>
            </a:r>
          </a:p>
        </p:txBody>
      </p:sp>
      <p:sp>
        <p:nvSpPr>
          <p:cNvPr id="2" name="The website already has the ingredients">
            <a:extLst xmlns:a="http://schemas.openxmlformats.org/drawingml/2006/main">
              <a:ext uri="{FF2B5EF4-FFF2-40B4-BE49-F238E27FC236}">
                <a16:creationId xmlns:a16="http://schemas.microsoft.com/office/drawing/2014/main" id="{CB640431-42D5-4440-8BB7-C3ED31A6B6E1}"/>
              </a:ext>
            </a:extLst>
          </p:cNvPr>
          <p:cNvSpPr>
            <a:spLocks xmlns:a="http://schemas.openxmlformats.org/drawingml/2006/main" noGrp="1"/>
          </p:cNvSpPr>
          <p:nvPr/>
        </p:nvSpPr>
        <p:spPr>
          <a:xfrm xmlns:a="http://schemas.openxmlformats.org/drawingml/2006/main">
            <a:off x="685800" y="914400"/>
            <a:ext cx="13868400"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900" b="1">
                <a:solidFill>
                  <a:srgbClr val="173D35"/>
                </a:solidFill>
                <a:latin typeface="Helvetica Neue"/>
                <a:ea typeface="Helvetica Neue"/>
                <a:cs typeface="Helvetica Neue"/>
              </a:defRPr>
            </a:pPr>
            <a:r>
              <a:rPr sz="3900" b="1">
                <a:solidFill>
                  <a:srgbClr val="173D35"/>
                </a:solidFill>
                <a:latin typeface="Helvetica Neue"/>
                <a:ea typeface="Helvetica Neue"/>
                <a:cs typeface="Helvetica Neue"/>
              </a:rPr>
              <a:t>The website already has the ingredients</a:t>
            </a:r>
          </a:p>
        </p:txBody>
      </p:sp>
      <p:sp>
        <p:nvSpPr>
          <p:cNvPr id="3" name="32">
            <a:extLst xmlns:a="http://schemas.openxmlformats.org/drawingml/2006/main">
              <a:ext uri="{FF2B5EF4-FFF2-40B4-BE49-F238E27FC236}">
                <a16:creationId xmlns:a16="http://schemas.microsoft.com/office/drawing/2014/main" id="{8F27F1BE-FDE1-450D-9C2A-B8278D7BC329}"/>
              </a:ext>
            </a:extLst>
          </p:cNvPr>
          <p:cNvSpPr>
            <a:spLocks xmlns:a="http://schemas.openxmlformats.org/drawingml/2006/main" noGrp="1"/>
          </p:cNvSpPr>
          <p:nvPr/>
        </p:nvSpPr>
        <p:spPr>
          <a:xfrm xmlns:a="http://schemas.openxmlformats.org/drawingml/2006/main">
            <a:off x="14097000" y="8105775"/>
            <a:ext cx="457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275" b="0">
                <a:solidFill>
                  <a:srgbClr val="61716B"/>
                </a:solidFill>
                <a:latin typeface="Helvetica Neue"/>
                <a:ea typeface="Helvetica Neue"/>
                <a:cs typeface="Helvetica Neue"/>
              </a:defRPr>
            </a:pPr>
            <a:r>
              <a:rPr sz="1275" b="0">
                <a:solidFill>
                  <a:srgbClr val="61716B"/>
                </a:solidFill>
                <a:latin typeface="Helvetica Neue"/>
                <a:ea typeface="Helvetica Neue"/>
                <a:cs typeface="Helvetica Neue"/>
              </a:rPr>
              <a:t>42</a:t>
            </a:r>
          </a:p>
        </p:txBody>
      </p:sp>
      <p:graphicFrame>
        <p:nvGraphicFramePr>
          <p:cNvPr id="11" name="">
            <a:extLst xmlns:a="http://schemas.openxmlformats.org/drawingml/2006/main">
              <a:ext uri="{FF2B5EF4-FFF2-40B4-BE49-F238E27FC236}">
                <a16:creationId xmlns:a16="http://schemas.microsoft.com/office/drawing/2014/main" id="{987C1F9A-33DC-40D2-87A9-04056E119D22}"/>
              </a:ext>
            </a:extLst>
          </p:cNvPr>
          <p:cNvGraphicFramePr/>
          <p:nvPr/>
        </p:nvGraphicFramePr>
        <p:xfrm>
          <a:off xmlns:a="http://schemas.openxmlformats.org/drawingml/2006/main" x="685800" y="2266950"/>
          <a:ext xmlns:a="http://schemas.openxmlformats.org/drawingml/2006/main" cx="13868400" cy="4143375"/>
        </p:xfrm>
        <a:graphic xmlns:a="http://schemas.openxmlformats.org/drawingml/2006/main">
          <a:graphicData uri="http://schemas.openxmlformats.org/drawingml/2006/table">
            <a:tbl>
              <a:tblPr/>
              <a:tblGrid>
                <a:gridCol w="7048500"/>
                <a:gridCol w="6819900"/>
              </a:tblGrid>
              <a:tr h="828675">
                <a:tc>
                  <a:txBody>
                    <a:bodyPr/>
                    <a:lstStyle/>
                    <a:p>
                      <a:r>
                        <a:rPr sz="1950" b="1">
                          <a:solidFill>
                            <a:srgbClr val="FFFFFF"/>
                          </a:solidFill>
                          <a:latin typeface="Helvetica Neue"/>
                          <a:ea typeface="Helvetica Neue"/>
                          <a:cs typeface="Helvetica Neue"/>
                        </a:rPr>
                        <a:t>Observed on the current site</a:t>
                      </a:r>
                    </a:p>
                  </a:txBody>
                  <a:tcPr marL="171450" marR="133350" marT="114300" marB="95250" anchor="ctr">
                    <a:solidFill>
                      <a:srgbClr val="173D35"/>
                    </a:solidFill>
                  </a:tcPr>
                </a:tc>
                <a:tc>
                  <a:txBody>
                    <a:bodyPr/>
                    <a:lstStyle/>
                    <a:p>
                      <a:r>
                        <a:rPr sz="1950" b="1">
                          <a:solidFill>
                            <a:srgbClr val="FFFFFF"/>
                          </a:solidFill>
                          <a:latin typeface="Helvetica Neue"/>
                          <a:ea typeface="Helvetica Neue"/>
                          <a:cs typeface="Helvetica Neue"/>
                        </a:rPr>
                        <a:t>Opportunity to test</a:t>
                      </a:r>
                    </a:p>
                  </a:txBody>
                  <a:tcPr marL="171450" marR="133350" marT="114300" marB="95250" anchor="ctr">
                    <a:solidFill>
                      <a:srgbClr val="173D35"/>
                    </a:solidFill>
                  </a:tcPr>
                </a:tc>
              </a:tr>
              <a:tr h="828675">
                <a:tc>
                  <a:txBody>
                    <a:bodyPr/>
                    <a:lstStyle/>
                    <a:p>
                      <a:r>
                        <a:rPr sz="1950">
                          <a:solidFill>
                            <a:srgbClr val="173D35"/>
                          </a:solidFill>
                          <a:latin typeface="Helvetica Neue"/>
                          <a:ea typeface="Helvetica Neue"/>
                          <a:cs typeface="Helvetica Neue"/>
                        </a:rPr>
                        <a:t>Homepage: “What’s Happening”, event details and “See All Events”</a:t>
                      </a:r>
                    </a:p>
                  </a:txBody>
                  <a:tcPr marL="171450" marR="133350" marT="114300" marB="95250" anchor="ctr">
                    <a:solidFill>
                      <a:srgbClr val="FFFFFF"/>
                    </a:solidFill>
                  </a:tcPr>
                </a:tc>
                <a:tc>
                  <a:txBody>
                    <a:bodyPr/>
                    <a:lstStyle/>
                    <a:p>
                      <a:r>
                        <a:rPr sz="1950">
                          <a:solidFill>
                            <a:srgbClr val="173D35"/>
                          </a:solidFill>
                          <a:latin typeface="Helvetica Neue"/>
                          <a:ea typeface="Helvetica Neue"/>
                          <a:cs typeface="Helvetica Neue"/>
                        </a:rPr>
                        <a:t>Bring timely events into the primary visit-planning journey.</a:t>
                      </a:r>
                    </a:p>
                  </a:txBody>
                  <a:tcPr marL="171450" marR="133350" marT="114300" marB="95250" anchor="ctr">
                    <a:solidFill>
                      <a:srgbClr val="FFFFFF"/>
                    </a:solidFill>
                  </a:tcPr>
                </a:tc>
              </a:tr>
              <a:tr h="828675">
                <a:tc>
                  <a:txBody>
                    <a:bodyPr/>
                    <a:lstStyle/>
                    <a:p>
                      <a:r>
                        <a:rPr sz="1950">
                          <a:solidFill>
                            <a:srgbClr val="173D35"/>
                          </a:solidFill>
                          <a:latin typeface="Helvetica Neue"/>
                          <a:ea typeface="Helvetica Neue"/>
                          <a:cs typeface="Helvetica Neue"/>
                        </a:rPr>
                        <a:t>Calendar: keyword, date, category, time, cost and venue filters</a:t>
                      </a:r>
                    </a:p>
                  </a:txBody>
                  <a:tcPr marL="171450" marR="133350" marT="114300" marB="95250" anchor="ctr">
                    <a:solidFill>
                      <a:srgbClr val="F5F3ED"/>
                    </a:solidFill>
                  </a:tcPr>
                </a:tc>
                <a:tc>
                  <a:txBody>
                    <a:bodyPr/>
                    <a:lstStyle/>
                    <a:p>
                      <a:r>
                        <a:rPr sz="1950">
                          <a:solidFill>
                            <a:srgbClr val="173D35"/>
                          </a:solidFill>
                          <a:latin typeface="Helvetica Neue"/>
                          <a:ea typeface="Helvetica Neue"/>
                          <a:cs typeface="Helvetica Neue"/>
                        </a:rPr>
                        <a:t>Make “Today” and “This weekend” easier starting points.</a:t>
                      </a:r>
                    </a:p>
                  </a:txBody>
                  <a:tcPr marL="171450" marR="133350" marT="114300" marB="95250" anchor="ctr">
                    <a:solidFill>
                      <a:srgbClr val="F5F3ED"/>
                    </a:solidFill>
                  </a:tcPr>
                </a:tc>
              </a:tr>
              <a:tr h="828675">
                <a:tc>
                  <a:txBody>
                    <a:bodyPr/>
                    <a:lstStyle/>
                    <a:p>
                      <a:r>
                        <a:rPr sz="1950">
                          <a:solidFill>
                            <a:srgbClr val="173D35"/>
                          </a:solidFill>
                          <a:latin typeface="Helvetica Neue"/>
                          <a:ea typeface="Helvetica Neue"/>
                          <a:cs typeface="Helvetica Neue"/>
                        </a:rPr>
                        <a:t>Sample event: date, price, venue and external Event Website link</a:t>
                      </a:r>
                    </a:p>
                  </a:txBody>
                  <a:tcPr marL="171450" marR="133350" marT="114300" marB="95250" anchor="ctr">
                    <a:solidFill>
                      <a:srgbClr val="FFFFFF"/>
                    </a:solidFill>
                  </a:tcPr>
                </a:tc>
                <a:tc>
                  <a:txBody>
                    <a:bodyPr/>
                    <a:lstStyle/>
                    <a:p>
                      <a:r>
                        <a:rPr sz="1950">
                          <a:solidFill>
                            <a:srgbClr val="173D35"/>
                          </a:solidFill>
                          <a:latin typeface="Helvetica Neue"/>
                          <a:ea typeface="Helvetica Neue"/>
                          <a:cs typeface="Helvetica Neue"/>
                        </a:rPr>
                        <a:t>Make the ticket handoff explicit and measure outbound intent.</a:t>
                      </a:r>
                    </a:p>
                  </a:txBody>
                  <a:tcPr marL="171450" marR="133350" marT="114300" marB="95250" anchor="ctr">
                    <a:solidFill>
                      <a:srgbClr val="FFFFFF"/>
                    </a:solidFill>
                  </a:tcPr>
                </a:tc>
              </a:tr>
              <a:tr h="828675">
                <a:tc>
                  <a:txBody>
                    <a:bodyPr/>
                    <a:lstStyle/>
                    <a:p>
                      <a:r>
                        <a:rPr sz="1950">
                          <a:solidFill>
                            <a:srgbClr val="173D35"/>
                          </a:solidFill>
                          <a:latin typeface="Helvetica Neue"/>
                          <a:ea typeface="Helvetica Neue"/>
                          <a:cs typeface="Helvetica Neue"/>
                        </a:rPr>
                        <a:t>Footer: newsletter and “Weddings &amp; Private Events”</a:t>
                      </a:r>
                    </a:p>
                  </a:txBody>
                  <a:tcPr marL="171450" marR="133350" marT="114300" marB="95250" anchor="ctr">
                    <a:solidFill>
                      <a:srgbClr val="F5F3ED"/>
                    </a:solidFill>
                  </a:tcPr>
                </a:tc>
                <a:tc>
                  <a:txBody>
                    <a:bodyPr/>
                    <a:lstStyle/>
                    <a:p>
                      <a:r>
                        <a:rPr sz="1950">
                          <a:solidFill>
                            <a:srgbClr val="173D35"/>
                          </a:solidFill>
                          <a:latin typeface="Helvetica Neue"/>
                          <a:ea typeface="Helvetica Neue"/>
                          <a:cs typeface="Helvetica Neue"/>
                        </a:rPr>
                        <a:t>Give event organizers a prominent coordination entry point.</a:t>
                      </a:r>
                    </a:p>
                  </a:txBody>
                  <a:tcPr marL="171450" marR="133350" marT="114300" marB="95250" anchor="ctr">
                    <a:solidFill>
                      <a:srgbClr val="F5F3ED"/>
                    </a:solidFill>
                  </a:tcPr>
                </a:tc>
              </a:tr>
            </a:tbl>
          </a:graphicData>
        </a:graphic>
      </p:graphicFrame>
      <p:sp>
        <p:nvSpPr>
          <p:cNvPr id="5" name="The gap is a clearer path through existing se">
            <a:extLst xmlns:a="http://schemas.openxmlformats.org/drawingml/2006/main">
              <a:ext uri="{FF2B5EF4-FFF2-40B4-BE49-F238E27FC236}">
                <a16:creationId xmlns:a16="http://schemas.microsoft.com/office/drawing/2014/main" id="{B4951218-A340-4562-B691-B0ABD98804DB}"/>
              </a:ext>
            </a:extLst>
          </p:cNvPr>
          <p:cNvSpPr>
            <a:spLocks xmlns:a="http://schemas.openxmlformats.org/drawingml/2006/main" noGrp="1"/>
          </p:cNvSpPr>
          <p:nvPr/>
        </p:nvSpPr>
        <p:spPr>
          <a:xfrm xmlns:a="http://schemas.openxmlformats.org/drawingml/2006/main">
            <a:off x="685800" y="6762750"/>
            <a:ext cx="13620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925" b="1">
                <a:solidFill>
                  <a:srgbClr val="173D35"/>
                </a:solidFill>
                <a:latin typeface="Helvetica Neue"/>
                <a:ea typeface="Helvetica Neue"/>
                <a:cs typeface="Helvetica Neue"/>
              </a:defRPr>
            </a:pPr>
            <a:r>
              <a:rPr sz="2925" b="1">
                <a:solidFill>
                  <a:srgbClr val="173D35"/>
                </a:solidFill>
                <a:latin typeface="Helvetica Neue"/>
                <a:ea typeface="Helvetica Neue"/>
                <a:cs typeface="Helvetica Neue"/>
              </a:rPr>
              <a:t>The gap is a clearer path through existing services</a:t>
            </a:r>
          </a:p>
        </p:txBody>
      </p:sp>
      <p:sp>
        <p:nvSpPr>
          <p:cNvPr id="6" name="Website review supports the design hypothesis">
            <a:extLst xmlns:a="http://schemas.openxmlformats.org/drawingml/2006/main">
              <a:ext uri="{FF2B5EF4-FFF2-40B4-BE49-F238E27FC236}">
                <a16:creationId xmlns:a16="http://schemas.microsoft.com/office/drawing/2014/main" id="{094B6118-85B9-4649-9D9F-D3FC4618C0F1}"/>
              </a:ext>
            </a:extLst>
          </p:cNvPr>
          <p:cNvSpPr>
            <a:spLocks xmlns:a="http://schemas.openxmlformats.org/drawingml/2006/main" noGrp="1"/>
          </p:cNvSpPr>
          <p:nvPr/>
        </p:nvSpPr>
        <p:spPr>
          <a:xfrm xmlns:a="http://schemas.openxmlformats.org/drawingml/2006/main">
            <a:off x="685800" y="7439025"/>
            <a:ext cx="136207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875" b="0">
                <a:solidFill>
                  <a:srgbClr val="61716B"/>
                </a:solidFill>
                <a:latin typeface="Helvetica Neue"/>
                <a:ea typeface="Helvetica Neue"/>
                <a:cs typeface="Helvetica Neue"/>
              </a:defRPr>
            </a:pPr>
            <a:r>
              <a:rPr sz="1875" b="0">
                <a:solidFill>
                  <a:srgbClr val="61716B"/>
                </a:solidFill>
                <a:latin typeface="Helvetica Neue"/>
                <a:ea typeface="Helvetica Neue"/>
                <a:cs typeface="Helvetica Neue"/>
              </a:rPr>
              <a:t>Website review supports the design hypothesis. It does not establish abandonment or lost revenue.</a:t>
            </a:r>
          </a:p>
        </p:txBody>
      </p:sp>
      <p:sp>
        <p:nvSpPr>
          <p:cNvPr id="7" name="Observed pages: homepage, events, one event d">
            <a:extLst xmlns:a="http://schemas.openxmlformats.org/drawingml/2006/main">
              <a:ext uri="{FF2B5EF4-FFF2-40B4-BE49-F238E27FC236}">
                <a16:creationId xmlns:a16="http://schemas.microsoft.com/office/drawing/2014/main" id="{39F627FC-DD0C-456F-A3C8-E578DDBD337F}"/>
              </a:ext>
            </a:extLst>
          </p:cNvPr>
          <p:cNvSpPr>
            <a:spLocks xmlns:a="http://schemas.openxmlformats.org/drawingml/2006/main" noGrp="1"/>
          </p:cNvSpPr>
          <p:nvPr/>
        </p:nvSpPr>
        <p:spPr>
          <a:xfrm xmlns:a="http://schemas.openxmlformats.org/drawingml/2006/main">
            <a:off x="685800" y="8077200"/>
            <a:ext cx="130968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200" b="0">
                <a:solidFill>
                  <a:srgbClr val="61716B"/>
                </a:solidFill>
                <a:latin typeface="Helvetica Neue"/>
                <a:ea typeface="Helvetica Neue"/>
                <a:cs typeface="Helvetica Neue"/>
              </a:defRPr>
            </a:pPr>
            <a:r>
              <a:rPr sz="1200" b="0">
                <a:solidFill>
                  <a:srgbClr val="61716B"/>
                </a:solidFill>
                <a:latin typeface="Helvetica Neue"/>
                <a:ea typeface="Helvetica Neue"/>
                <a:cs typeface="Helvetica Neue"/>
              </a:rPr>
              <a:t>Observed pages: homepage, events, one event detail and private-events page. Review: 7 October 2026.</a:t>
            </a:r>
          </a:p>
        </p:txBody>
      </p:sp>
    </p:spTree>
    <p:extLst>
      <p:ext uri="{BB962C8B-B14F-4D97-AF65-F5344CB8AC3E}">
        <p14:creationId xmlns:p14="http://schemas.microsoft.com/office/powerpoint/2010/main" val="36737716"/>
      </p:ext>
    </p:extLst>
  </p:cSld>
</p:sld>
</file>

<file path=ppt/slides/slide43.xml><?xml version="1.0" encoding="utf-8"?>
<p:sld xmlns:p="http://schemas.openxmlformats.org/presentationml/2006/main">
  <p:cSld>
    <p:bg>
      <p:bgPr>
        <a:solidFill xmlns:a="http://schemas.openxmlformats.org/drawingml/2006/main">
          <a:srgbClr val="F5F3ED"/>
        </a:solidFill>
      </p:bgPr>
    </p:bg>
    <p:spTree>
      <p:nvGrpSpPr>
        <p:cNvPr id="1" name=""/>
        <p:cNvGrpSpPr/>
        <p:nvPr/>
      </p:nvGrpSpPr>
      <p:grpSpPr>
        <a:xfrm xmlns:a="http://schemas.openxmlformats.org/drawingml/2006/main"/>
      </p:grpSpPr>
      <p:sp>
        <p:nvSpPr>
          <p:cNvPr id="7" name="CURRENT CUSTOMER EXPERIENCE">
            <a:extLst xmlns:a="http://schemas.openxmlformats.org/drawingml/2006/main">
              <a:ext uri="{FF2B5EF4-FFF2-40B4-BE49-F238E27FC236}">
                <a16:creationId xmlns:a16="http://schemas.microsoft.com/office/drawing/2014/main" id="{1F1F6EB4-73DD-4BB8-BE3C-BE3A77BA24DB}"/>
              </a:ext>
            </a:extLst>
          </p:cNvPr>
          <p:cNvSpPr>
            <a:spLocks xmlns:a="http://schemas.openxmlformats.org/drawingml/2006/main" noGrp="1"/>
          </p:cNvSpPr>
          <p:nvPr/>
        </p:nvSpPr>
        <p:spPr>
          <a:xfrm xmlns:a="http://schemas.openxmlformats.org/drawingml/2006/main">
            <a:off x="685800" y="400050"/>
            <a:ext cx="13335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50" b="1">
                <a:solidFill>
                  <a:srgbClr val="61716B"/>
                </a:solidFill>
                <a:latin typeface="Helvetica Neue"/>
                <a:ea typeface="Helvetica Neue"/>
                <a:cs typeface="Helvetica Neue"/>
              </a:defRPr>
            </a:pPr>
            <a:r>
              <a:rPr sz="1350" b="1">
                <a:solidFill>
                  <a:srgbClr val="61716B"/>
                </a:solidFill>
                <a:latin typeface="Helvetica Neue"/>
                <a:ea typeface="Helvetica Neue"/>
                <a:cs typeface="Helvetica Neue"/>
              </a:rPr>
              <a:t>CURRENT CUSTOMER EXPERIENCE</a:t>
            </a:r>
          </a:p>
        </p:txBody>
      </p:sp>
      <p:sp>
        <p:nvSpPr>
          <p:cNvPr id="2" name="Current journeys split at the next decision">
            <a:extLst xmlns:a="http://schemas.openxmlformats.org/drawingml/2006/main">
              <a:ext uri="{FF2B5EF4-FFF2-40B4-BE49-F238E27FC236}">
                <a16:creationId xmlns:a16="http://schemas.microsoft.com/office/drawing/2014/main" id="{4E84F114-1198-4899-97B4-6EFD505EEDBA}"/>
              </a:ext>
            </a:extLst>
          </p:cNvPr>
          <p:cNvSpPr>
            <a:spLocks xmlns:a="http://schemas.openxmlformats.org/drawingml/2006/main" noGrp="1"/>
          </p:cNvSpPr>
          <p:nvPr/>
        </p:nvSpPr>
        <p:spPr>
          <a:xfrm xmlns:a="http://schemas.openxmlformats.org/drawingml/2006/main">
            <a:off x="685800" y="914400"/>
            <a:ext cx="13868400"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900" b="1">
                <a:solidFill>
                  <a:srgbClr val="173D35"/>
                </a:solidFill>
                <a:latin typeface="Helvetica Neue"/>
                <a:ea typeface="Helvetica Neue"/>
                <a:cs typeface="Helvetica Neue"/>
              </a:defRPr>
            </a:pPr>
            <a:r>
              <a:rPr sz="3900" b="1">
                <a:solidFill>
                  <a:srgbClr val="173D35"/>
                </a:solidFill>
                <a:latin typeface="Helvetica Neue"/>
                <a:ea typeface="Helvetica Neue"/>
                <a:cs typeface="Helvetica Neue"/>
              </a:rPr>
              <a:t>Current journeys split at the next decision</a:t>
            </a:r>
          </a:p>
        </p:txBody>
      </p:sp>
      <p:sp>
        <p:nvSpPr>
          <p:cNvPr id="3" name="33">
            <a:extLst xmlns:a="http://schemas.openxmlformats.org/drawingml/2006/main">
              <a:ext uri="{FF2B5EF4-FFF2-40B4-BE49-F238E27FC236}">
                <a16:creationId xmlns:a16="http://schemas.microsoft.com/office/drawing/2014/main" id="{7CEA0CE8-0305-4FA8-BF51-4CFA9F278FC5}"/>
              </a:ext>
            </a:extLst>
          </p:cNvPr>
          <p:cNvSpPr>
            <a:spLocks xmlns:a="http://schemas.openxmlformats.org/drawingml/2006/main" noGrp="1"/>
          </p:cNvSpPr>
          <p:nvPr/>
        </p:nvSpPr>
        <p:spPr>
          <a:xfrm xmlns:a="http://schemas.openxmlformats.org/drawingml/2006/main">
            <a:off x="14097000" y="8105775"/>
            <a:ext cx="457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275" b="0">
                <a:solidFill>
                  <a:srgbClr val="61716B"/>
                </a:solidFill>
                <a:latin typeface="Helvetica Neue"/>
                <a:ea typeface="Helvetica Neue"/>
                <a:cs typeface="Helvetica Neue"/>
              </a:defRPr>
            </a:pPr>
            <a:r>
              <a:rPr sz="1275" b="0">
                <a:solidFill>
                  <a:srgbClr val="61716B"/>
                </a:solidFill>
                <a:latin typeface="Helvetica Neue"/>
                <a:ea typeface="Helvetica Neue"/>
                <a:cs typeface="Helvetica Neue"/>
              </a:rPr>
              <a:t>43</a:t>
            </a:r>
          </a:p>
        </p:txBody>
      </p:sp>
      <p:graphicFrame>
        <p:nvGraphicFramePr>
          <p:cNvPr id="10" name="">
            <a:extLst xmlns:a="http://schemas.openxmlformats.org/drawingml/2006/main">
              <a:ext uri="{FF2B5EF4-FFF2-40B4-BE49-F238E27FC236}">
                <a16:creationId xmlns:a16="http://schemas.microsoft.com/office/drawing/2014/main" id="{E7578072-0BBF-4BDD-A400-5EDA38D0588A}"/>
              </a:ext>
            </a:extLst>
          </p:cNvPr>
          <p:cNvGraphicFramePr/>
          <p:nvPr/>
        </p:nvGraphicFramePr>
        <p:xfrm>
          <a:off xmlns:a="http://schemas.openxmlformats.org/drawingml/2006/main" x="685800" y="2286000"/>
          <a:ext xmlns:a="http://schemas.openxmlformats.org/drawingml/2006/main" cx="13868400" cy="4000500"/>
        </p:xfrm>
        <a:graphic xmlns:a="http://schemas.openxmlformats.org/drawingml/2006/main">
          <a:graphicData uri="http://schemas.openxmlformats.org/drawingml/2006/table">
            <a:tbl>
              <a:tblPr/>
              <a:tblGrid>
                <a:gridCol w="3238500"/>
                <a:gridCol w="5476875"/>
                <a:gridCol w="5153025"/>
              </a:tblGrid>
              <a:tr h="1000125">
                <a:tc>
                  <a:txBody>
                    <a:bodyPr/>
                    <a:lstStyle/>
                    <a:p>
                      <a:r>
                        <a:rPr sz="1875" b="1">
                          <a:solidFill>
                            <a:srgbClr val="FFFFFF"/>
                          </a:solidFill>
                          <a:latin typeface="Helvetica Neue"/>
                          <a:ea typeface="Helvetica Neue"/>
                          <a:cs typeface="Helvetica Neue"/>
                        </a:rPr>
                        <a:t>Customer intent</a:t>
                      </a:r>
                    </a:p>
                  </a:txBody>
                  <a:tcPr marL="171450" marR="133350" marT="114300" marB="95250" anchor="ctr">
                    <a:solidFill>
                      <a:srgbClr val="173D35"/>
                    </a:solidFill>
                  </a:tcPr>
                </a:tc>
                <a:tc>
                  <a:txBody>
                    <a:bodyPr/>
                    <a:lstStyle/>
                    <a:p>
                      <a:r>
                        <a:rPr sz="1875" b="1">
                          <a:solidFill>
                            <a:srgbClr val="FFFFFF"/>
                          </a:solidFill>
                          <a:latin typeface="Helvetica Neue"/>
                          <a:ea typeface="Helvetica Neue"/>
                          <a:cs typeface="Helvetica Neue"/>
                        </a:rPr>
                        <a:t>Observed route</a:t>
                      </a:r>
                    </a:p>
                  </a:txBody>
                  <a:tcPr marL="171450" marR="133350" marT="114300" marB="95250" anchor="ctr">
                    <a:solidFill>
                      <a:srgbClr val="173D35"/>
                    </a:solidFill>
                  </a:tcPr>
                </a:tc>
                <a:tc>
                  <a:txBody>
                    <a:bodyPr/>
                    <a:lstStyle/>
                    <a:p>
                      <a:r>
                        <a:rPr sz="1875" b="1">
                          <a:solidFill>
                            <a:srgbClr val="FFFFFF"/>
                          </a:solidFill>
                          <a:latin typeface="Helvetica Neue"/>
                          <a:ea typeface="Helvetica Neue"/>
                          <a:cs typeface="Helvetica Neue"/>
                        </a:rPr>
                        <a:t>Friction hypothesis</a:t>
                      </a:r>
                    </a:p>
                  </a:txBody>
                  <a:tcPr marL="171450" marR="133350" marT="114300" marB="95250" anchor="ctr">
                    <a:solidFill>
                      <a:srgbClr val="173D35"/>
                    </a:solidFill>
                  </a:tcPr>
                </a:tc>
              </a:tr>
              <a:tr h="1000125">
                <a:tc>
                  <a:txBody>
                    <a:bodyPr/>
                    <a:lstStyle/>
                    <a:p>
                      <a:r>
                        <a:rPr sz="1875">
                          <a:solidFill>
                            <a:srgbClr val="173D35"/>
                          </a:solidFill>
                          <a:latin typeface="Helvetica Neue"/>
                          <a:ea typeface="Helvetica Neue"/>
                          <a:cs typeface="Helvetica Neue"/>
                        </a:rPr>
                        <a:t>“What can I do this week?”</a:t>
                      </a:r>
                    </a:p>
                  </a:txBody>
                  <a:tcPr marL="171450" marR="133350" marT="114300" marB="95250" anchor="ctr">
                    <a:solidFill>
                      <a:srgbClr val="FFFFFF"/>
                    </a:solidFill>
                  </a:tcPr>
                </a:tc>
                <a:tc>
                  <a:txBody>
                    <a:bodyPr/>
                    <a:lstStyle/>
                    <a:p>
                      <a:r>
                        <a:rPr sz="1875">
                          <a:solidFill>
                            <a:srgbClr val="173D35"/>
                          </a:solidFill>
                          <a:latin typeface="Helvetica Neue"/>
                          <a:ea typeface="Helvetica Neue"/>
                          <a:cs typeface="Helvetica Neue"/>
                        </a:rPr>
                        <a:t>Homepage events or recommendations; calendar; event detail; institution website</a:t>
                      </a:r>
                    </a:p>
                  </a:txBody>
                  <a:tcPr marL="171450" marR="133350" marT="114300" marB="95250" anchor="ctr">
                    <a:solidFill>
                      <a:srgbClr val="FFFFFF"/>
                    </a:solidFill>
                  </a:tcPr>
                </a:tc>
                <a:tc>
                  <a:txBody>
                    <a:bodyPr/>
                    <a:lstStyle/>
                    <a:p>
                      <a:r>
                        <a:rPr sz="1875">
                          <a:solidFill>
                            <a:srgbClr val="173D35"/>
                          </a:solidFill>
                          <a:latin typeface="Helvetica Neue"/>
                          <a:ea typeface="Helvetica Neue"/>
                          <a:cs typeface="Helvetica Neue"/>
                        </a:rPr>
                        <a:t>Visitors must distinguish one-off events from long-running exhibitions and follow a separate ticket path.</a:t>
                      </a:r>
                    </a:p>
                  </a:txBody>
                  <a:tcPr marL="171450" marR="133350" marT="114300" marB="95250" anchor="ctr">
                    <a:solidFill>
                      <a:srgbClr val="FFFFFF"/>
                    </a:solidFill>
                  </a:tcPr>
                </a:tc>
              </a:tr>
              <a:tr h="1000125">
                <a:tc>
                  <a:txBody>
                    <a:bodyPr/>
                    <a:lstStyle/>
                    <a:p>
                      <a:r>
                        <a:rPr sz="1875">
                          <a:solidFill>
                            <a:srgbClr val="173D35"/>
                          </a:solidFill>
                          <a:latin typeface="Helvetica Neue"/>
                          <a:ea typeface="Helvetica Neue"/>
                          <a:cs typeface="Helvetica Neue"/>
                        </a:rPr>
                        <a:t>“Can I host an event here?”</a:t>
                      </a:r>
                    </a:p>
                  </a:txBody>
                  <a:tcPr marL="171450" marR="133350" marT="114300" marB="95250" anchor="ctr">
                    <a:solidFill>
                      <a:srgbClr val="F5F3ED"/>
                    </a:solidFill>
                  </a:tcPr>
                </a:tc>
                <a:tc>
                  <a:txBody>
                    <a:bodyPr/>
                    <a:lstStyle/>
                    <a:p>
                      <a:r>
                        <a:rPr sz="1875">
                          <a:solidFill>
                            <a:srgbClr val="173D35"/>
                          </a:solidFill>
                          <a:latin typeface="Helvetica Neue"/>
                          <a:ea typeface="Helvetica Neue"/>
                          <a:cs typeface="Helvetica Neue"/>
                        </a:rPr>
                        <a:t>Private-events page; venue directory, City phone numbers or institutional contacts</a:t>
                      </a:r>
                    </a:p>
                  </a:txBody>
                  <a:tcPr marL="171450" marR="133350" marT="114300" marB="95250" anchor="ctr">
                    <a:solidFill>
                      <a:srgbClr val="F5F3ED"/>
                    </a:solidFill>
                  </a:tcPr>
                </a:tc>
                <a:tc>
                  <a:txBody>
                    <a:bodyPr/>
                    <a:lstStyle/>
                    <a:p>
                      <a:r>
                        <a:rPr sz="1875">
                          <a:solidFill>
                            <a:srgbClr val="173D35"/>
                          </a:solidFill>
                          <a:latin typeface="Helvetica Neue"/>
                          <a:ea typeface="Helvetica Neue"/>
                          <a:cs typeface="Helvetica Neue"/>
                        </a:rPr>
                        <a:t>Organizers need to determine which authority and venue contact fits their event.</a:t>
                      </a:r>
                    </a:p>
                  </a:txBody>
                  <a:tcPr marL="171450" marR="133350" marT="114300" marB="95250" anchor="ctr">
                    <a:solidFill>
                      <a:srgbClr val="F5F3ED"/>
                    </a:solidFill>
                  </a:tcPr>
                </a:tc>
              </a:tr>
              <a:tr h="1000125">
                <a:tc>
                  <a:txBody>
                    <a:bodyPr/>
                    <a:lstStyle/>
                    <a:p>
                      <a:r>
                        <a:rPr sz="1875">
                          <a:solidFill>
                            <a:srgbClr val="173D35"/>
                          </a:solidFill>
                          <a:latin typeface="Helvetica Neue"/>
                          <a:ea typeface="Helvetica Neue"/>
                          <a:cs typeface="Helvetica Neue"/>
                        </a:rPr>
                        <a:t>“I need several venues”</a:t>
                      </a:r>
                    </a:p>
                  </a:txBody>
                  <a:tcPr marL="171450" marR="133350" marT="114300" marB="95250" anchor="ctr">
                    <a:solidFill>
                      <a:srgbClr val="FFFFFF"/>
                    </a:solidFill>
                  </a:tcPr>
                </a:tc>
                <a:tc>
                  <a:txBody>
                    <a:bodyPr/>
                    <a:lstStyle/>
                    <a:p>
                      <a:r>
                        <a:rPr sz="1875">
                          <a:solidFill>
                            <a:srgbClr val="173D35"/>
                          </a:solidFill>
                          <a:latin typeface="Helvetica Neue"/>
                          <a:ea typeface="Helvetica Neue"/>
                          <a:cs typeface="Helvetica Neue"/>
                        </a:rPr>
                        <a:t>Private-events page lists events@balboapark.org for large corporate events</a:t>
                      </a:r>
                    </a:p>
                  </a:txBody>
                  <a:tcPr marL="171450" marR="133350" marT="114300" marB="95250" anchor="ctr">
                    <a:solidFill>
                      <a:srgbClr val="FFFFFF"/>
                    </a:solidFill>
                  </a:tcPr>
                </a:tc>
                <a:tc>
                  <a:txBody>
                    <a:bodyPr/>
                    <a:lstStyle/>
                    <a:p>
                      <a:r>
                        <a:rPr sz="1875">
                          <a:solidFill>
                            <a:srgbClr val="173D35"/>
                          </a:solidFill>
                          <a:latin typeface="Helvetica Neue"/>
                          <a:ea typeface="Helvetica Neue"/>
                          <a:cs typeface="Helvetica Neue"/>
                        </a:rPr>
                        <a:t>An existing coordination lead channel could become a more visible, trackable service.</a:t>
                      </a:r>
                    </a:p>
                  </a:txBody>
                  <a:tcPr marL="171450" marR="133350" marT="114300" marB="95250" anchor="ctr">
                    <a:solidFill>
                      <a:srgbClr val="FFFFFF"/>
                    </a:solidFill>
                  </a:tcPr>
                </a:tc>
              </a:tr>
            </a:tbl>
          </a:graphicData>
        </a:graphic>
      </p:graphicFrame>
      <p:sp>
        <p:nvSpPr>
          <p:cNvPr id="5" name="A stronger front door should connect to the e">
            <a:extLst xmlns:a="http://schemas.openxmlformats.org/drawingml/2006/main">
              <a:ext uri="{FF2B5EF4-FFF2-40B4-BE49-F238E27FC236}">
                <a16:creationId xmlns:a16="http://schemas.microsoft.com/office/drawing/2014/main" id="{45B3687C-E91D-4DA6-8ECA-1107C7C97A3C}"/>
              </a:ext>
            </a:extLst>
          </p:cNvPr>
          <p:cNvSpPr>
            <a:spLocks xmlns:a="http://schemas.openxmlformats.org/drawingml/2006/main" noGrp="1"/>
          </p:cNvSpPr>
          <p:nvPr/>
        </p:nvSpPr>
        <p:spPr>
          <a:xfrm xmlns:a="http://schemas.openxmlformats.org/drawingml/2006/main">
            <a:off x="685800" y="6762750"/>
            <a:ext cx="13811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000" b="1">
                <a:solidFill>
                  <a:srgbClr val="173D35"/>
                </a:solidFill>
                <a:latin typeface="Helvetica Neue"/>
                <a:ea typeface="Helvetica Neue"/>
                <a:cs typeface="Helvetica Neue"/>
              </a:defRPr>
            </a:pPr>
            <a:r>
              <a:rPr sz="3000" b="1">
                <a:solidFill>
                  <a:srgbClr val="173D35"/>
                </a:solidFill>
                <a:latin typeface="Helvetica Neue"/>
                <a:ea typeface="Helvetica Neue"/>
                <a:cs typeface="Helvetica Neue"/>
              </a:rPr>
              <a:t>A stronger front door should connect to the existing operators</a:t>
            </a:r>
          </a:p>
        </p:txBody>
      </p:sp>
      <p:sp>
        <p:nvSpPr>
          <p:cNvPr id="6" name="The public website identifies BPOC as produce">
            <a:extLst xmlns:a="http://schemas.openxmlformats.org/drawingml/2006/main">
              <a:ext uri="{FF2B5EF4-FFF2-40B4-BE49-F238E27FC236}">
                <a16:creationId xmlns:a16="http://schemas.microsoft.com/office/drawing/2014/main" id="{85F97F75-75B6-4463-BCC2-F776B17CB35E}"/>
              </a:ext>
            </a:extLst>
          </p:cNvPr>
          <p:cNvSpPr>
            <a:spLocks xmlns:a="http://schemas.openxmlformats.org/drawingml/2006/main" noGrp="1"/>
          </p:cNvSpPr>
          <p:nvPr/>
        </p:nvSpPr>
        <p:spPr>
          <a:xfrm xmlns:a="http://schemas.openxmlformats.org/drawingml/2006/main">
            <a:off x="685800" y="8077200"/>
            <a:ext cx="130968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200" b="0">
                <a:solidFill>
                  <a:srgbClr val="61716B"/>
                </a:solidFill>
                <a:latin typeface="Helvetica Neue"/>
                <a:ea typeface="Helvetica Neue"/>
                <a:cs typeface="Helvetica Neue"/>
              </a:defRPr>
            </a:pPr>
            <a:r>
              <a:rPr sz="1200" b="0">
                <a:solidFill>
                  <a:srgbClr val="61716B"/>
                </a:solidFill>
                <a:latin typeface="Helvetica Neue"/>
                <a:ea typeface="Helvetica Neue"/>
                <a:cs typeface="Helvetica Neue"/>
              </a:rPr>
              <a:t>The public website identifies BPOC as producer and Goldlilys Media as manager. A new service needs an agreed handoff.</a:t>
            </a:r>
          </a:p>
        </p:txBody>
      </p:sp>
    </p:spTree>
    <p:extLst>
      <p:ext uri="{BB962C8B-B14F-4D97-AF65-F5344CB8AC3E}">
        <p14:creationId xmlns:p14="http://schemas.microsoft.com/office/powerpoint/2010/main" val="993678884"/>
      </p:ext>
    </p:extLst>
  </p:cSld>
</p:sld>
</file>

<file path=ppt/slides/slide44.xml><?xml version="1.0" encoding="utf-8"?>
<p:sld xmlns:p="http://schemas.openxmlformats.org/presentationml/2006/main">
  <p:cSld>
    <p:bg>
      <p:bgPr>
        <a:solidFill xmlns:a="http://schemas.openxmlformats.org/drawingml/2006/main">
          <a:srgbClr val="F5F3ED"/>
        </a:solidFill>
      </p:bgPr>
    </p:bg>
    <p:spTree>
      <p:nvGrpSpPr>
        <p:cNvPr id="1" name=""/>
        <p:cNvGrpSpPr/>
        <p:nvPr/>
      </p:nvGrpSpPr>
      <p:grpSpPr>
        <a:xfrm xmlns:a="http://schemas.openxmlformats.org/drawingml/2006/main"/>
      </p:grpSpPr>
      <p:sp>
        <p:nvSpPr>
          <p:cNvPr id="21" name="PROPOSED CUSTOMER EXPERIENCE">
            <a:extLst xmlns:a="http://schemas.openxmlformats.org/drawingml/2006/main">
              <a:ext uri="{FF2B5EF4-FFF2-40B4-BE49-F238E27FC236}">
                <a16:creationId xmlns:a16="http://schemas.microsoft.com/office/drawing/2014/main" id="{07519AAF-F796-4A66-B43E-8CB425392CF3}"/>
              </a:ext>
            </a:extLst>
          </p:cNvPr>
          <p:cNvSpPr>
            <a:spLocks xmlns:a="http://schemas.openxmlformats.org/drawingml/2006/main" noGrp="1"/>
          </p:cNvSpPr>
          <p:nvPr/>
        </p:nvSpPr>
        <p:spPr>
          <a:xfrm xmlns:a="http://schemas.openxmlformats.org/drawingml/2006/main">
            <a:off x="685800" y="400050"/>
            <a:ext cx="13335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50" b="1">
                <a:solidFill>
                  <a:srgbClr val="61716B"/>
                </a:solidFill>
                <a:latin typeface="Helvetica Neue"/>
                <a:ea typeface="Helvetica Neue"/>
                <a:cs typeface="Helvetica Neue"/>
              </a:defRPr>
            </a:pPr>
            <a:r>
              <a:rPr sz="1350" b="1">
                <a:solidFill>
                  <a:srgbClr val="61716B"/>
                </a:solidFill>
                <a:latin typeface="Helvetica Neue"/>
                <a:ea typeface="Helvetica Neue"/>
                <a:cs typeface="Helvetica Neue"/>
              </a:rPr>
              <a:t>PROPOSED CUSTOMER EXPERIENCE</a:t>
            </a:r>
          </a:p>
        </p:txBody>
      </p:sp>
      <p:sp>
        <p:nvSpPr>
          <p:cNvPr id="2" name="Homepage concept: visit the park or bring an ">
            <a:extLst xmlns:a="http://schemas.openxmlformats.org/drawingml/2006/main">
              <a:ext uri="{FF2B5EF4-FFF2-40B4-BE49-F238E27FC236}">
                <a16:creationId xmlns:a16="http://schemas.microsoft.com/office/drawing/2014/main" id="{059E27E1-EA4B-4B18-96C9-CD4054958BBD}"/>
              </a:ext>
            </a:extLst>
          </p:cNvPr>
          <p:cNvSpPr>
            <a:spLocks xmlns:a="http://schemas.openxmlformats.org/drawingml/2006/main" noGrp="1"/>
          </p:cNvSpPr>
          <p:nvPr/>
        </p:nvSpPr>
        <p:spPr>
          <a:xfrm xmlns:a="http://schemas.openxmlformats.org/drawingml/2006/main">
            <a:off x="685800" y="914400"/>
            <a:ext cx="13868400"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900" b="1">
                <a:solidFill>
                  <a:srgbClr val="173D35"/>
                </a:solidFill>
                <a:latin typeface="Helvetica Neue"/>
                <a:ea typeface="Helvetica Neue"/>
                <a:cs typeface="Helvetica Neue"/>
              </a:defRPr>
            </a:pPr>
            <a:r>
              <a:rPr sz="3900" b="1">
                <a:solidFill>
                  <a:srgbClr val="173D35"/>
                </a:solidFill>
                <a:latin typeface="Helvetica Neue"/>
                <a:ea typeface="Helvetica Neue"/>
                <a:cs typeface="Helvetica Neue"/>
              </a:rPr>
              <a:t>Homepage concept: visit the park or bring an event</a:t>
            </a:r>
          </a:p>
        </p:txBody>
      </p:sp>
      <p:sp>
        <p:nvSpPr>
          <p:cNvPr id="3" name="34">
            <a:extLst xmlns:a="http://schemas.openxmlformats.org/drawingml/2006/main">
              <a:ext uri="{FF2B5EF4-FFF2-40B4-BE49-F238E27FC236}">
                <a16:creationId xmlns:a16="http://schemas.microsoft.com/office/drawing/2014/main" id="{D5EC997E-8470-4976-B1E9-BF6C407DF427}"/>
              </a:ext>
            </a:extLst>
          </p:cNvPr>
          <p:cNvSpPr>
            <a:spLocks xmlns:a="http://schemas.openxmlformats.org/drawingml/2006/main" noGrp="1"/>
          </p:cNvSpPr>
          <p:nvPr/>
        </p:nvSpPr>
        <p:spPr>
          <a:xfrm xmlns:a="http://schemas.openxmlformats.org/drawingml/2006/main">
            <a:off x="14097000" y="8105775"/>
            <a:ext cx="457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275" b="0">
                <a:solidFill>
                  <a:srgbClr val="61716B"/>
                </a:solidFill>
                <a:latin typeface="Helvetica Neue"/>
                <a:ea typeface="Helvetica Neue"/>
                <a:cs typeface="Helvetica Neue"/>
              </a:defRPr>
            </a:pPr>
            <a:r>
              <a:rPr sz="1275" b="0">
                <a:solidFill>
                  <a:srgbClr val="61716B"/>
                </a:solidFill>
                <a:latin typeface="Helvetica Neue"/>
                <a:ea typeface="Helvetica Neue"/>
                <a:cs typeface="Helvetica Neue"/>
              </a:rPr>
              <a:t>44</a:t>
            </a:r>
          </a:p>
        </p:txBody>
      </p:sp>
      <p:sp>
        <p:nvSpPr>
          <p:cNvPr id="4" name="">
            <a:extLst xmlns:a="http://schemas.openxmlformats.org/drawingml/2006/main">
              <a:ext uri="{FF2B5EF4-FFF2-40B4-BE49-F238E27FC236}">
                <a16:creationId xmlns:a16="http://schemas.microsoft.com/office/drawing/2014/main" id="{CF4FC199-FA86-4D6B-BAF8-EA2057D4FB1E}"/>
              </a:ext>
            </a:extLst>
          </p:cNvPr>
          <p:cNvSpPr>
            <a:spLocks xmlns:a="http://schemas.openxmlformats.org/drawingml/2006/main" noGrp="1"/>
          </p:cNvSpPr>
          <p:nvPr/>
        </p:nvSpPr>
        <p:spPr>
          <a:xfrm xmlns:a="http://schemas.openxmlformats.org/drawingml/2006/main">
            <a:off x="685800" y="2162175"/>
            <a:ext cx="9810750" cy="5524500"/>
          </a:xfrm>
          <a:prstGeom xmlns:a="http://schemas.openxmlformats.org/drawingml/2006/main" prst="rect">
            <a:avLst/>
          </a:prstGeom>
          <a:solidFill xmlns:a="http://schemas.openxmlformats.org/drawingml/2006/main">
            <a:srgbClr val="FFFFFF"/>
          </a:solidFill>
          <a:ln xmlns:a="http://schemas.openxmlformats.org/drawingml/2006/main" w="9525">
            <a:solidFill>
              <a:srgbClr val="D6DBD3"/>
            </a:solidFill>
          </a:ln>
        </p:spPr>
      </p:sp>
      <p:sp>
        <p:nvSpPr>
          <p:cNvPr id="5" name="">
            <a:extLst xmlns:a="http://schemas.openxmlformats.org/drawingml/2006/main">
              <a:ext uri="{FF2B5EF4-FFF2-40B4-BE49-F238E27FC236}">
                <a16:creationId xmlns:a16="http://schemas.microsoft.com/office/drawing/2014/main" id="{B1F5C6D6-0BE5-4546-82B7-1BA63C7AB08E}"/>
              </a:ext>
            </a:extLst>
          </p:cNvPr>
          <p:cNvSpPr>
            <a:spLocks xmlns:a="http://schemas.openxmlformats.org/drawingml/2006/main" noGrp="1"/>
          </p:cNvSpPr>
          <p:nvPr/>
        </p:nvSpPr>
        <p:spPr>
          <a:xfrm xmlns:a="http://schemas.openxmlformats.org/drawingml/2006/main">
            <a:off x="685800" y="2162175"/>
            <a:ext cx="9810750" cy="523875"/>
          </a:xfrm>
          <a:prstGeom xmlns:a="http://schemas.openxmlformats.org/drawingml/2006/main" prst="rect">
            <a:avLst/>
          </a:prstGeom>
          <a:solidFill xmlns:a="http://schemas.openxmlformats.org/drawingml/2006/main">
            <a:srgbClr val="173D35"/>
          </a:solidFill>
          <a:ln xmlns:a="http://schemas.openxmlformats.org/drawingml/2006/main" w="0">
            <a:noFill/>
          </a:ln>
        </p:spPr>
      </p:sp>
      <p:sp>
        <p:nvSpPr>
          <p:cNvPr id="6" name="BALBOA PARK">
            <a:extLst xmlns:a="http://schemas.openxmlformats.org/drawingml/2006/main">
              <a:ext uri="{FF2B5EF4-FFF2-40B4-BE49-F238E27FC236}">
                <a16:creationId xmlns:a16="http://schemas.microsoft.com/office/drawing/2014/main" id="{39931BFA-5ACC-4605-BBCF-DD488D9ADF2E}"/>
              </a:ext>
            </a:extLst>
          </p:cNvPr>
          <p:cNvSpPr>
            <a:spLocks xmlns:a="http://schemas.openxmlformats.org/drawingml/2006/main" noGrp="1"/>
          </p:cNvSpPr>
          <p:nvPr/>
        </p:nvSpPr>
        <p:spPr>
          <a:xfrm xmlns:a="http://schemas.openxmlformats.org/drawingml/2006/main">
            <a:off x="895350" y="2305050"/>
            <a:ext cx="3048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800" b="1">
                <a:solidFill>
                  <a:srgbClr val="FFFFFF"/>
                </a:solidFill>
                <a:latin typeface="Helvetica Neue"/>
                <a:ea typeface="Helvetica Neue"/>
                <a:cs typeface="Helvetica Neue"/>
              </a:defRPr>
            </a:pPr>
            <a:r>
              <a:rPr sz="1800" b="1">
                <a:solidFill>
                  <a:srgbClr val="FFFFFF"/>
                </a:solidFill>
                <a:latin typeface="Helvetica Neue"/>
                <a:ea typeface="Helvetica Neue"/>
                <a:cs typeface="Helvetica Neue"/>
              </a:rPr>
              <a:t>BALBOA PARK</a:t>
            </a:r>
          </a:p>
        </p:txBody>
      </p:sp>
      <p:sp>
        <p:nvSpPr>
          <p:cNvPr id="7" name="What’s on     Plan your visit     Host an eve">
            <a:extLst xmlns:a="http://schemas.openxmlformats.org/drawingml/2006/main">
              <a:ext uri="{FF2B5EF4-FFF2-40B4-BE49-F238E27FC236}">
                <a16:creationId xmlns:a16="http://schemas.microsoft.com/office/drawing/2014/main" id="{88A3FBDD-1D7D-493C-AB07-567EBCF4751E}"/>
              </a:ext>
            </a:extLst>
          </p:cNvPr>
          <p:cNvSpPr>
            <a:spLocks xmlns:a="http://schemas.openxmlformats.org/drawingml/2006/main" noGrp="1"/>
          </p:cNvSpPr>
          <p:nvPr/>
        </p:nvSpPr>
        <p:spPr>
          <a:xfrm xmlns:a="http://schemas.openxmlformats.org/drawingml/2006/main">
            <a:off x="4714875" y="2343150"/>
            <a:ext cx="5429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425" b="0">
                <a:solidFill>
                  <a:srgbClr val="FFFFFF"/>
                </a:solidFill>
                <a:latin typeface="Helvetica Neue"/>
                <a:ea typeface="Helvetica Neue"/>
                <a:cs typeface="Helvetica Neue"/>
              </a:defRPr>
            </a:pPr>
            <a:r>
              <a:rPr sz="1425" b="0">
                <a:solidFill>
                  <a:srgbClr val="FFFFFF"/>
                </a:solidFill>
                <a:latin typeface="Helvetica Neue"/>
                <a:ea typeface="Helvetica Neue"/>
                <a:cs typeface="Helvetica Neue"/>
              </a:rPr>
              <a:t>What’s on     Plan your visit     Host an event</a:t>
            </a:r>
          </a:p>
        </p:txBody>
      </p:sp>
      <p:pic>
        <p:nvPicPr>
          <p:cNvPr id="28" name="">
            <a:extLst xmlns:a="http://schemas.openxmlformats.org/drawingml/2006/main">
              <a:ext uri="{FF2B5EF4-FFF2-40B4-BE49-F238E27FC236}">
                <a16:creationId xmlns:a16="http://schemas.microsoft.com/office/drawing/2014/main" id="{98A00837-4438-4ECA-A5D7-FEAD2318C0D6}"/>
              </a:ext>
            </a:extLst>
          </p:cNvPr>
          <p:cNvPicPr>
            <a:picLocks xmlns:a="http://schemas.openxmlformats.org/drawingml/2006/main" noChangeAspect="1"/>
          </p:cNvPicPr>
          <p:nvPr/>
        </p:nvPicPr>
        <p:blipFill>
          <a:blip xmlns:r="http://schemas.openxmlformats.org/officeDocument/2006/relationships" xmlns:a="http://schemas.openxmlformats.org/drawingml/2006/main" r:embed="Rc6041421e45e44fc"/>
          <a:srcRect xmlns:a="http://schemas.openxmlformats.org/drawingml/2006/main" l="0" t="33757" r="0" b="33757"/>
          <a:stretch xmlns:a="http://schemas.openxmlformats.org/drawingml/2006/main">
            <a:fillRect l="0" t="0" r="0" b="0"/>
          </a:stretch>
        </p:blipFill>
        <p:spPr>
          <a:xfrm xmlns:a="http://schemas.openxmlformats.org/drawingml/2006/main">
            <a:off x="685800" y="2686050"/>
            <a:ext cx="9810750" cy="1666875"/>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48CAB807-4A8C-44A0-8049-221B5D06150C}"/>
              </a:ext>
            </a:extLst>
          </p:cNvPr>
          <p:cNvSpPr>
            <a:spLocks xmlns:a="http://schemas.openxmlformats.org/drawingml/2006/main" noGrp="1"/>
          </p:cNvSpPr>
          <p:nvPr/>
        </p:nvSpPr>
        <p:spPr>
          <a:xfrm xmlns:a="http://schemas.openxmlformats.org/drawingml/2006/main">
            <a:off x="876300" y="2971800"/>
            <a:ext cx="4714875" cy="1000125"/>
          </a:xfrm>
          <a:prstGeom xmlns:a="http://schemas.openxmlformats.org/drawingml/2006/main" prst="rect">
            <a:avLst/>
          </a:prstGeom>
          <a:solidFill xmlns:a="http://schemas.openxmlformats.org/drawingml/2006/main">
            <a:srgbClr val="173D35"/>
          </a:solidFill>
          <a:ln xmlns:a="http://schemas.openxmlformats.org/drawingml/2006/main" w="0">
            <a:noFill/>
          </a:ln>
        </p:spPr>
      </p:sp>
      <p:sp>
        <p:nvSpPr>
          <p:cNvPr id="10" name="Your next park day starts here">
            <a:extLst xmlns:a="http://schemas.openxmlformats.org/drawingml/2006/main">
              <a:ext uri="{FF2B5EF4-FFF2-40B4-BE49-F238E27FC236}">
                <a16:creationId xmlns:a16="http://schemas.microsoft.com/office/drawing/2014/main" id="{50A26EB2-840D-4858-A1F8-2E005265A9E5}"/>
              </a:ext>
            </a:extLst>
          </p:cNvPr>
          <p:cNvSpPr>
            <a:spLocks xmlns:a="http://schemas.openxmlformats.org/drawingml/2006/main" noGrp="1"/>
          </p:cNvSpPr>
          <p:nvPr/>
        </p:nvSpPr>
        <p:spPr>
          <a:xfrm xmlns:a="http://schemas.openxmlformats.org/drawingml/2006/main">
            <a:off x="1057275" y="3152775"/>
            <a:ext cx="42862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475" b="1">
                <a:solidFill>
                  <a:srgbClr val="FFFFFF"/>
                </a:solidFill>
                <a:latin typeface="Helvetica Neue"/>
                <a:ea typeface="Helvetica Neue"/>
                <a:cs typeface="Helvetica Neue"/>
              </a:defRPr>
            </a:pPr>
            <a:r>
              <a:rPr sz="2475" b="1">
                <a:solidFill>
                  <a:srgbClr val="FFFFFF"/>
                </a:solidFill>
                <a:latin typeface="Helvetica Neue"/>
                <a:ea typeface="Helvetica Neue"/>
                <a:cs typeface="Helvetica Neue"/>
              </a:rPr>
              <a:t>Your next park day starts here</a:t>
            </a:r>
          </a:p>
        </p:txBody>
      </p:sp>
      <p:sp>
        <p:nvSpPr>
          <p:cNvPr id="11" name="Upcoming events">
            <a:extLst xmlns:a="http://schemas.openxmlformats.org/drawingml/2006/main">
              <a:ext uri="{FF2B5EF4-FFF2-40B4-BE49-F238E27FC236}">
                <a16:creationId xmlns:a16="http://schemas.microsoft.com/office/drawing/2014/main" id="{B0CAB6AC-B578-43BF-AC11-EF3B4582DFDC}"/>
              </a:ext>
            </a:extLst>
          </p:cNvPr>
          <p:cNvSpPr>
            <a:spLocks xmlns:a="http://schemas.openxmlformats.org/drawingml/2006/main" noGrp="1"/>
          </p:cNvSpPr>
          <p:nvPr/>
        </p:nvSpPr>
        <p:spPr>
          <a:xfrm xmlns:a="http://schemas.openxmlformats.org/drawingml/2006/main">
            <a:off x="923925" y="4543425"/>
            <a:ext cx="5524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475" b="1">
                <a:solidFill>
                  <a:srgbClr val="173D35"/>
                </a:solidFill>
                <a:latin typeface="Helvetica Neue"/>
                <a:ea typeface="Helvetica Neue"/>
                <a:cs typeface="Helvetica Neue"/>
              </a:defRPr>
            </a:pPr>
            <a:r>
              <a:rPr sz="2475" b="1">
                <a:solidFill>
                  <a:srgbClr val="173D35"/>
                </a:solidFill>
                <a:latin typeface="Helvetica Neue"/>
                <a:ea typeface="Helvetica Neue"/>
                <a:cs typeface="Helvetica Neue"/>
              </a:rPr>
              <a:t>Upcoming events</a:t>
            </a:r>
          </a:p>
        </p:txBody>
      </p:sp>
      <p:sp>
        <p:nvSpPr>
          <p:cNvPr id="12" name="Today     This weekend     Free     Family">
            <a:extLst xmlns:a="http://schemas.openxmlformats.org/drawingml/2006/main">
              <a:ext uri="{FF2B5EF4-FFF2-40B4-BE49-F238E27FC236}">
                <a16:creationId xmlns:a16="http://schemas.microsoft.com/office/drawing/2014/main" id="{6A4FF6F6-5307-4969-BD83-46709A0FB297}"/>
              </a:ext>
            </a:extLst>
          </p:cNvPr>
          <p:cNvSpPr>
            <a:spLocks xmlns:a="http://schemas.openxmlformats.org/drawingml/2006/main" noGrp="1"/>
          </p:cNvSpPr>
          <p:nvPr/>
        </p:nvSpPr>
        <p:spPr>
          <a:xfrm xmlns:a="http://schemas.openxmlformats.org/drawingml/2006/main">
            <a:off x="923925" y="5038725"/>
            <a:ext cx="7143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650" b="0">
                <a:solidFill>
                  <a:srgbClr val="61716B"/>
                </a:solidFill>
                <a:latin typeface="Helvetica Neue"/>
                <a:ea typeface="Helvetica Neue"/>
                <a:cs typeface="Helvetica Neue"/>
              </a:defRPr>
            </a:pPr>
            <a:r>
              <a:rPr sz="1650" b="0">
                <a:solidFill>
                  <a:srgbClr val="61716B"/>
                </a:solidFill>
                <a:latin typeface="Helvetica Neue"/>
                <a:ea typeface="Helvetica Neue"/>
                <a:cs typeface="Helvetica Neue"/>
              </a:rPr>
              <a:t>Today     This weekend     Free     Family</a:t>
            </a:r>
          </a:p>
        </p:txBody>
      </p:sp>
      <p:graphicFrame>
        <p:nvGraphicFramePr>
          <p:cNvPr id="33" name="">
            <a:extLst xmlns:a="http://schemas.openxmlformats.org/drawingml/2006/main">
              <a:ext uri="{FF2B5EF4-FFF2-40B4-BE49-F238E27FC236}">
                <a16:creationId xmlns:a16="http://schemas.microsoft.com/office/drawing/2014/main" id="{23566CA6-3550-4D8B-8B7B-B8187176B2B9}"/>
              </a:ext>
            </a:extLst>
          </p:cNvPr>
          <p:cNvGraphicFramePr/>
          <p:nvPr/>
        </p:nvGraphicFramePr>
        <p:xfrm>
          <a:off xmlns:a="http://schemas.openxmlformats.org/drawingml/2006/main" x="923925" y="5476875"/>
          <a:ext xmlns:a="http://schemas.openxmlformats.org/drawingml/2006/main" cx="9277350" cy="952500"/>
        </p:xfrm>
        <a:graphic xmlns:a="http://schemas.openxmlformats.org/drawingml/2006/main">
          <a:graphicData uri="http://schemas.openxmlformats.org/drawingml/2006/table">
            <a:tbl>
              <a:tblPr/>
              <a:tblGrid>
                <a:gridCol w="3086100"/>
                <a:gridCol w="3095625"/>
                <a:gridCol w="3095625"/>
              </a:tblGrid>
              <a:tr h="476250">
                <a:tc>
                  <a:txBody>
                    <a:bodyPr/>
                    <a:lstStyle/>
                    <a:p>
                      <a:r>
                        <a:rPr sz="1500" b="1">
                          <a:solidFill>
                            <a:srgbClr val="FFFFFF"/>
                          </a:solidFill>
                          <a:latin typeface="Helvetica Neue"/>
                          <a:ea typeface="Helvetica Neue"/>
                          <a:cs typeface="Helvetica Neue"/>
                        </a:rPr>
                        <a:t>Garden stories</a:t>
                      </a:r>
                    </a:p>
                  </a:txBody>
                  <a:tcPr marL="171450" marR="133350" marT="114300" marB="95250" anchor="ctr">
                    <a:solidFill>
                      <a:srgbClr val="173D35"/>
                    </a:solidFill>
                  </a:tcPr>
                </a:tc>
                <a:tc>
                  <a:txBody>
                    <a:bodyPr/>
                    <a:lstStyle/>
                    <a:p>
                      <a:r>
                        <a:rPr sz="1500" b="1">
                          <a:solidFill>
                            <a:srgbClr val="FFFFFF"/>
                          </a:solidFill>
                          <a:latin typeface="Helvetica Neue"/>
                          <a:ea typeface="Helvetica Neue"/>
                          <a:cs typeface="Helvetica Neue"/>
                        </a:rPr>
                        <a:t>Art after hours</a:t>
                      </a:r>
                    </a:p>
                  </a:txBody>
                  <a:tcPr marL="171450" marR="133350" marT="114300" marB="95250" anchor="ctr">
                    <a:solidFill>
                      <a:srgbClr val="173D35"/>
                    </a:solidFill>
                  </a:tcPr>
                </a:tc>
                <a:tc>
                  <a:txBody>
                    <a:bodyPr/>
                    <a:lstStyle/>
                    <a:p>
                      <a:r>
                        <a:rPr sz="1500" b="1">
                          <a:solidFill>
                            <a:srgbClr val="FFFFFF"/>
                          </a:solidFill>
                          <a:latin typeface="Helvetica Neue"/>
                          <a:ea typeface="Helvetica Neue"/>
                          <a:cs typeface="Helvetica Neue"/>
                        </a:rPr>
                        <a:t>A night of science</a:t>
                      </a:r>
                    </a:p>
                  </a:txBody>
                  <a:tcPr marL="171450" marR="133350" marT="114300" marB="95250" anchor="ctr">
                    <a:solidFill>
                      <a:srgbClr val="173D35"/>
                    </a:solidFill>
                  </a:tcPr>
                </a:tc>
              </a:tr>
              <a:tr h="476250">
                <a:tc>
                  <a:txBody>
                    <a:bodyPr/>
                    <a:lstStyle/>
                    <a:p>
                      <a:r>
                        <a:rPr sz="1500">
                          <a:solidFill>
                            <a:srgbClr val="173D35"/>
                          </a:solidFill>
                          <a:latin typeface="Helvetica Neue"/>
                          <a:ea typeface="Helvetica Neue"/>
                          <a:cs typeface="Helvetica Neue"/>
                        </a:rPr>
                        <a:t>SAT 10 OCT</a:t>
                      </a:r>
                    </a:p>
                    <a:p>
                      <a:r>
                        <a:rPr sz="1500">
                          <a:solidFill>
                            <a:srgbClr val="173D35"/>
                          </a:solidFill>
                          <a:latin typeface="Helvetica Neue"/>
                          <a:ea typeface="Helvetica Neue"/>
                          <a:cs typeface="Helvetica Neue"/>
                        </a:rPr>
                        <a:t>10:00 · Botanical Building</a:t>
                      </a:r>
                    </a:p>
                  </a:txBody>
                  <a:tcPr marL="171450" marR="133350" marT="114300" marB="95250" anchor="ctr">
                    <a:solidFill>
                      <a:srgbClr val="FFFFFF"/>
                    </a:solidFill>
                  </a:tcPr>
                </a:tc>
                <a:tc>
                  <a:txBody>
                    <a:bodyPr/>
                    <a:lstStyle/>
                    <a:p>
                      <a:r>
                        <a:rPr sz="1500">
                          <a:solidFill>
                            <a:srgbClr val="173D35"/>
                          </a:solidFill>
                          <a:latin typeface="Helvetica Neue"/>
                          <a:ea typeface="Helvetica Neue"/>
                          <a:cs typeface="Helvetica Neue"/>
                        </a:rPr>
                        <a:t>SAT 10 OCT</a:t>
                      </a:r>
                    </a:p>
                    <a:p>
                      <a:r>
                        <a:rPr sz="1500">
                          <a:solidFill>
                            <a:srgbClr val="173D35"/>
                          </a:solidFill>
                          <a:latin typeface="Helvetica Neue"/>
                          <a:ea typeface="Helvetica Neue"/>
                          <a:cs typeface="Helvetica Neue"/>
                        </a:rPr>
                        <a:t>17:00 · Museum courtyard</a:t>
                      </a:r>
                    </a:p>
                  </a:txBody>
                  <a:tcPr marL="171450" marR="133350" marT="114300" marB="95250" anchor="ctr">
                    <a:solidFill>
                      <a:srgbClr val="FFFFFF"/>
                    </a:solidFill>
                  </a:tcPr>
                </a:tc>
                <a:tc>
                  <a:txBody>
                    <a:bodyPr/>
                    <a:lstStyle/>
                    <a:p>
                      <a:r>
                        <a:rPr sz="1500">
                          <a:solidFill>
                            <a:srgbClr val="173D35"/>
                          </a:solidFill>
                          <a:latin typeface="Helvetica Neue"/>
                          <a:ea typeface="Helvetica Neue"/>
                          <a:cs typeface="Helvetica Neue"/>
                        </a:rPr>
                        <a:t>SUN 11 OCT</a:t>
                      </a:r>
                    </a:p>
                    <a:p>
                      <a:r>
                        <a:rPr sz="1500">
                          <a:solidFill>
                            <a:srgbClr val="173D35"/>
                          </a:solidFill>
                          <a:latin typeface="Helvetica Neue"/>
                          <a:ea typeface="Helvetica Neue"/>
                          <a:cs typeface="Helvetica Neue"/>
                        </a:rPr>
                        <a:t>18:00 · Science center</a:t>
                      </a:r>
                    </a:p>
                  </a:txBody>
                  <a:tcPr marL="171450" marR="133350" marT="114300" marB="95250" anchor="ctr">
                    <a:solidFill>
                      <a:srgbClr val="FFFFFF"/>
                    </a:solidFill>
                  </a:tcPr>
                </a:tc>
              </a:tr>
            </a:tbl>
          </a:graphicData>
        </a:graphic>
      </p:graphicFrame>
      <p:sp>
        <p:nvSpPr>
          <p:cNvPr id="14" name="">
            <a:extLst xmlns:a="http://schemas.openxmlformats.org/drawingml/2006/main">
              <a:ext uri="{FF2B5EF4-FFF2-40B4-BE49-F238E27FC236}">
                <a16:creationId xmlns:a16="http://schemas.microsoft.com/office/drawing/2014/main" id="{D93E2658-6E63-4157-B66B-37619DDAEE18}"/>
              </a:ext>
            </a:extLst>
          </p:cNvPr>
          <p:cNvSpPr>
            <a:spLocks xmlns:a="http://schemas.openxmlformats.org/drawingml/2006/main" noGrp="1"/>
          </p:cNvSpPr>
          <p:nvPr/>
        </p:nvSpPr>
        <p:spPr>
          <a:xfrm xmlns:a="http://schemas.openxmlformats.org/drawingml/2006/main">
            <a:off x="923925" y="6677025"/>
            <a:ext cx="9277350" cy="762000"/>
          </a:xfrm>
          <a:prstGeom xmlns:a="http://schemas.openxmlformats.org/drawingml/2006/main" prst="rect">
            <a:avLst/>
          </a:prstGeom>
          <a:solidFill xmlns:a="http://schemas.openxmlformats.org/drawingml/2006/main">
            <a:srgbClr val="DCE7DF"/>
          </a:solidFill>
          <a:ln xmlns:a="http://schemas.openxmlformats.org/drawingml/2006/main" w="0">
            <a:noFill/>
          </a:ln>
        </p:spPr>
      </p:sp>
      <p:sp>
        <p:nvSpPr>
          <p:cNvPr id="15" name="Planning something in the park?">
            <a:extLst xmlns:a="http://schemas.openxmlformats.org/drawingml/2006/main">
              <a:ext uri="{FF2B5EF4-FFF2-40B4-BE49-F238E27FC236}">
                <a16:creationId xmlns:a16="http://schemas.microsoft.com/office/drawing/2014/main" id="{112F6997-CB13-4C80-B216-6F4FBBBA707E}"/>
              </a:ext>
            </a:extLst>
          </p:cNvPr>
          <p:cNvSpPr>
            <a:spLocks xmlns:a="http://schemas.openxmlformats.org/drawingml/2006/main" noGrp="1"/>
          </p:cNvSpPr>
          <p:nvPr/>
        </p:nvSpPr>
        <p:spPr>
          <a:xfrm xmlns:a="http://schemas.openxmlformats.org/drawingml/2006/main">
            <a:off x="1085850" y="6819900"/>
            <a:ext cx="4619625"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950" b="1">
                <a:solidFill>
                  <a:srgbClr val="173D35"/>
                </a:solidFill>
                <a:latin typeface="Helvetica Neue"/>
                <a:ea typeface="Helvetica Neue"/>
                <a:cs typeface="Helvetica Neue"/>
              </a:defRPr>
            </a:pPr>
            <a:r>
              <a:rPr sz="1950" b="1">
                <a:solidFill>
                  <a:srgbClr val="173D35"/>
                </a:solidFill>
                <a:latin typeface="Helvetica Neue"/>
                <a:ea typeface="Helvetica Neue"/>
                <a:cs typeface="Helvetica Neue"/>
              </a:rPr>
              <a:t>Planning something in the park?</a:t>
            </a:r>
          </a:p>
        </p:txBody>
      </p:sp>
      <p:sp>
        <p:nvSpPr>
          <p:cNvPr id="16" name="">
            <a:extLst xmlns:a="http://schemas.openxmlformats.org/drawingml/2006/main">
              <a:ext uri="{FF2B5EF4-FFF2-40B4-BE49-F238E27FC236}">
                <a16:creationId xmlns:a16="http://schemas.microsoft.com/office/drawing/2014/main" id="{57FAC486-3CB9-461C-81EC-661694248C24}"/>
              </a:ext>
            </a:extLst>
          </p:cNvPr>
          <p:cNvSpPr>
            <a:spLocks xmlns:a="http://schemas.openxmlformats.org/drawingml/2006/main" noGrp="1"/>
          </p:cNvSpPr>
          <p:nvPr/>
        </p:nvSpPr>
        <p:spPr>
          <a:xfrm xmlns:a="http://schemas.openxmlformats.org/drawingml/2006/main">
            <a:off x="5867400" y="6838950"/>
            <a:ext cx="4124325" cy="419100"/>
          </a:xfrm>
          <a:prstGeom xmlns:a="http://schemas.openxmlformats.org/drawingml/2006/main" prst="rect">
            <a:avLst/>
          </a:prstGeom>
          <a:solidFill xmlns:a="http://schemas.openxmlformats.org/drawingml/2006/main">
            <a:srgbClr val="173D35"/>
          </a:solidFill>
          <a:ln xmlns:a="http://schemas.openxmlformats.org/drawingml/2006/main" w="0">
            <a:noFill/>
          </a:ln>
        </p:spPr>
      </p:sp>
      <p:sp>
        <p:nvSpPr>
          <p:cNvPr id="17" name="Coordinate an event with us">
            <a:extLst xmlns:a="http://schemas.openxmlformats.org/drawingml/2006/main">
              <a:ext uri="{FF2B5EF4-FFF2-40B4-BE49-F238E27FC236}">
                <a16:creationId xmlns:a16="http://schemas.microsoft.com/office/drawing/2014/main" id="{4B7D4F36-5200-443F-9991-F288CD7A8282}"/>
              </a:ext>
            </a:extLst>
          </p:cNvPr>
          <p:cNvSpPr>
            <a:spLocks xmlns:a="http://schemas.openxmlformats.org/drawingml/2006/main" noGrp="1"/>
          </p:cNvSpPr>
          <p:nvPr/>
        </p:nvSpPr>
        <p:spPr>
          <a:xfrm xmlns:a="http://schemas.openxmlformats.org/drawingml/2006/main">
            <a:off x="6048375" y="6943725"/>
            <a:ext cx="38004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650" b="1">
                <a:solidFill>
                  <a:srgbClr val="FFFFFF"/>
                </a:solidFill>
                <a:latin typeface="Helvetica Neue"/>
                <a:ea typeface="Helvetica Neue"/>
                <a:cs typeface="Helvetica Neue"/>
              </a:defRPr>
            </a:pPr>
            <a:r>
              <a:rPr sz="1650" b="1">
                <a:solidFill>
                  <a:srgbClr val="FFFFFF"/>
                </a:solidFill>
                <a:latin typeface="Helvetica Neue"/>
                <a:ea typeface="Helvetica Neue"/>
                <a:cs typeface="Helvetica Neue"/>
              </a:rPr>
              <a:t>Coordinate an event with us</a:t>
            </a:r>
          </a:p>
        </p:txBody>
      </p:sp>
      <p:sp>
        <p:nvSpPr>
          <p:cNvPr id="18" name="One prominent invitation">
            <a:extLst xmlns:a="http://schemas.openxmlformats.org/drawingml/2006/main">
              <a:ext uri="{FF2B5EF4-FFF2-40B4-BE49-F238E27FC236}">
                <a16:creationId xmlns:a16="http://schemas.microsoft.com/office/drawing/2014/main" id="{3BDC0B45-4553-4195-A955-80CC3B268793}"/>
              </a:ext>
            </a:extLst>
          </p:cNvPr>
          <p:cNvSpPr>
            <a:spLocks xmlns:a="http://schemas.openxmlformats.org/drawingml/2006/main" noGrp="1"/>
          </p:cNvSpPr>
          <p:nvPr/>
        </p:nvSpPr>
        <p:spPr>
          <a:xfrm xmlns:a="http://schemas.openxmlformats.org/drawingml/2006/main">
            <a:off x="10953750" y="2457450"/>
            <a:ext cx="3543300" cy="828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550" b="1">
                <a:solidFill>
                  <a:srgbClr val="BE573C"/>
                </a:solidFill>
                <a:latin typeface="Helvetica Neue"/>
                <a:ea typeface="Helvetica Neue"/>
                <a:cs typeface="Helvetica Neue"/>
              </a:defRPr>
            </a:pPr>
            <a:r>
              <a:rPr sz="2550" b="1">
                <a:solidFill>
                  <a:srgbClr val="BE573C"/>
                </a:solidFill>
                <a:latin typeface="Helvetica Neue"/>
                <a:ea typeface="Helvetica Neue"/>
                <a:cs typeface="Helvetica Neue"/>
              </a:rPr>
              <a:t>One prominent invitation</a:t>
            </a:r>
          </a:p>
        </p:txBody>
      </p:sp>
      <p:sp>
        <p:nvSpPr>
          <p:cNvPr id="19" name="Visitors find timely events.&#10;&#10;Organizers reac">
            <a:extLst xmlns:a="http://schemas.openxmlformats.org/drawingml/2006/main">
              <a:ext uri="{FF2B5EF4-FFF2-40B4-BE49-F238E27FC236}">
                <a16:creationId xmlns:a16="http://schemas.microsoft.com/office/drawing/2014/main" id="{E12D71B9-D960-435E-90C0-FEBBFE0476B2}"/>
              </a:ext>
            </a:extLst>
          </p:cNvPr>
          <p:cNvSpPr>
            <a:spLocks xmlns:a="http://schemas.openxmlformats.org/drawingml/2006/main" noGrp="1"/>
          </p:cNvSpPr>
          <p:nvPr/>
        </p:nvSpPr>
        <p:spPr>
          <a:xfrm xmlns:a="http://schemas.openxmlformats.org/drawingml/2006/main">
            <a:off x="10953750" y="3609975"/>
            <a:ext cx="3524250" cy="2905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100" b="0">
                <a:solidFill>
                  <a:srgbClr val="173D35"/>
                </a:solidFill>
                <a:latin typeface="Helvetica Neue"/>
                <a:ea typeface="Helvetica Neue"/>
                <a:cs typeface="Helvetica Neue"/>
              </a:defRPr>
            </a:pPr>
            <a:r>
              <a:rPr sz="2100" b="0">
                <a:solidFill>
                  <a:srgbClr val="173D35"/>
                </a:solidFill>
                <a:latin typeface="Helvetica Neue"/>
                <a:ea typeface="Helvetica Neue"/>
                <a:cs typeface="Helvetica Neue"/>
              </a:rPr>
              <a:t>Visitors find timely events.</a:t>
            </a:r>
          </a:p>
          <a:p xmlns:a="http://schemas.openxmlformats.org/drawingml/2006/main">
            <a:r>
              <a:t/>
            </a:r>
          </a:p>
          <a:p xmlns:a="http://schemas.openxmlformats.org/drawingml/2006/main">
            <a:pPr>
              <a:buNone/>
              <a:defRPr sz="2100" b="0">
                <a:solidFill>
                  <a:srgbClr val="173D35"/>
                </a:solidFill>
                <a:latin typeface="Helvetica Neue"/>
                <a:ea typeface="Helvetica Neue"/>
                <a:cs typeface="Helvetica Neue"/>
              </a:defRPr>
            </a:pPr>
            <a:r>
              <a:rPr sz="2100" b="0">
                <a:solidFill>
                  <a:srgbClr val="173D35"/>
                </a:solidFill>
                <a:latin typeface="Helvetica Neue"/>
                <a:ea typeface="Helvetica Neue"/>
                <a:cs typeface="Helvetica Neue"/>
              </a:rPr>
              <a:t>Organizers reach a clear service entry point.</a:t>
            </a:r>
          </a:p>
          <a:p xmlns:a="http://schemas.openxmlformats.org/drawingml/2006/main">
            <a:r>
              <a:t/>
            </a:r>
          </a:p>
          <a:p xmlns:a="http://schemas.openxmlformats.org/drawingml/2006/main">
            <a:pPr>
              <a:buNone/>
              <a:defRPr sz="2100" b="0">
                <a:solidFill>
                  <a:srgbClr val="173D35"/>
                </a:solidFill>
                <a:latin typeface="Helvetica Neue"/>
                <a:ea typeface="Helvetica Neue"/>
                <a:cs typeface="Helvetica Neue"/>
              </a:defRPr>
            </a:pPr>
            <a:r>
              <a:rPr sz="2100" b="0">
                <a:solidFill>
                  <a:srgbClr val="173D35"/>
                </a:solidFill>
                <a:latin typeface="Helvetica Neue"/>
                <a:ea typeface="Helvetica Neue"/>
                <a:cs typeface="Helvetica Neue"/>
              </a:rPr>
              <a:t>Institutions keep free listings and their ticket relationships.</a:t>
            </a:r>
          </a:p>
        </p:txBody>
      </p:sp>
      <p:sp>
        <p:nvSpPr>
          <p:cNvPr id="20" name="Proposed homepage module. Sample events and d">
            <a:extLst xmlns:a="http://schemas.openxmlformats.org/drawingml/2006/main">
              <a:ext uri="{FF2B5EF4-FFF2-40B4-BE49-F238E27FC236}">
                <a16:creationId xmlns:a16="http://schemas.microsoft.com/office/drawing/2014/main" id="{C9D12B6A-8912-4C9E-9D1B-2B1D96B158BF}"/>
              </a:ext>
            </a:extLst>
          </p:cNvPr>
          <p:cNvSpPr>
            <a:spLocks xmlns:a="http://schemas.openxmlformats.org/drawingml/2006/main" noGrp="1"/>
          </p:cNvSpPr>
          <p:nvPr/>
        </p:nvSpPr>
        <p:spPr>
          <a:xfrm xmlns:a="http://schemas.openxmlformats.org/drawingml/2006/main">
            <a:off x="685800" y="8077200"/>
            <a:ext cx="130968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200" b="0">
                <a:solidFill>
                  <a:srgbClr val="61716B"/>
                </a:solidFill>
                <a:latin typeface="Helvetica Neue"/>
                <a:ea typeface="Helvetica Neue"/>
                <a:cs typeface="Helvetica Neue"/>
              </a:defRPr>
            </a:pPr>
            <a:r>
              <a:rPr sz="1200" b="0">
                <a:solidFill>
                  <a:srgbClr val="61716B"/>
                </a:solidFill>
                <a:latin typeface="Helvetica Neue"/>
                <a:ea typeface="Helvetica Neue"/>
                <a:cs typeface="Helvetica Neue"/>
              </a:rPr>
              <a:t>Proposed homepage module. Sample events and dates are illustrative. Photo: Forever Balboa Park.</a:t>
            </a:r>
          </a:p>
        </p:txBody>
      </p:sp>
    </p:spTree>
    <p:extLst>
      <p:ext uri="{BB962C8B-B14F-4D97-AF65-F5344CB8AC3E}">
        <p14:creationId xmlns:p14="http://schemas.microsoft.com/office/powerpoint/2010/main" val="904389145"/>
      </p:ext>
    </p:extLst>
  </p:cSld>
</p:sld>
</file>

<file path=ppt/slides/slide45.xml><?xml version="1.0" encoding="utf-8"?>
<p:sld xmlns:p="http://schemas.openxmlformats.org/presentationml/2006/main">
  <p:cSld>
    <p:bg>
      <p:bgPr>
        <a:solidFill xmlns:a="http://schemas.openxmlformats.org/drawingml/2006/main">
          <a:srgbClr val="F5F3ED"/>
        </a:solidFill>
      </p:bgPr>
    </p:bg>
    <p:spTree>
      <p:nvGrpSpPr>
        <p:cNvPr id="1" name=""/>
        <p:cNvGrpSpPr/>
        <p:nvPr/>
      </p:nvGrpSpPr>
      <p:grpSpPr>
        <a:xfrm xmlns:a="http://schemas.openxmlformats.org/drawingml/2006/main"/>
      </p:grpSpPr>
      <p:sp>
        <p:nvSpPr>
          <p:cNvPr id="6" name="PROPOSED CUSTOMER EXPERIENCE">
            <a:extLst xmlns:a="http://schemas.openxmlformats.org/drawingml/2006/main">
              <a:ext uri="{FF2B5EF4-FFF2-40B4-BE49-F238E27FC236}">
                <a16:creationId xmlns:a16="http://schemas.microsoft.com/office/drawing/2014/main" id="{467B803B-5044-413E-90A6-502596764EC7}"/>
              </a:ext>
            </a:extLst>
          </p:cNvPr>
          <p:cNvSpPr>
            <a:spLocks xmlns:a="http://schemas.openxmlformats.org/drawingml/2006/main" noGrp="1"/>
          </p:cNvSpPr>
          <p:nvPr/>
        </p:nvSpPr>
        <p:spPr>
          <a:xfrm xmlns:a="http://schemas.openxmlformats.org/drawingml/2006/main">
            <a:off x="685800" y="400050"/>
            <a:ext cx="13335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50" b="1">
                <a:solidFill>
                  <a:srgbClr val="61716B"/>
                </a:solidFill>
                <a:latin typeface="Helvetica Neue"/>
                <a:ea typeface="Helvetica Neue"/>
                <a:cs typeface="Helvetica Neue"/>
              </a:defRPr>
            </a:pPr>
            <a:r>
              <a:rPr sz="1350" b="1">
                <a:solidFill>
                  <a:srgbClr val="61716B"/>
                </a:solidFill>
                <a:latin typeface="Helvetica Neue"/>
                <a:ea typeface="Helvetica Neue"/>
                <a:cs typeface="Helvetica Neue"/>
              </a:rPr>
              <a:t>PROPOSED CUSTOMER EXPERIENCE</a:t>
            </a:r>
          </a:p>
        </p:txBody>
      </p:sp>
      <p:sp>
        <p:nvSpPr>
          <p:cNvPr id="2" name="Future visitor journey">
            <a:extLst xmlns:a="http://schemas.openxmlformats.org/drawingml/2006/main">
              <a:ext uri="{FF2B5EF4-FFF2-40B4-BE49-F238E27FC236}">
                <a16:creationId xmlns:a16="http://schemas.microsoft.com/office/drawing/2014/main" id="{00B18399-9E37-47B0-8D86-264CFB26E203}"/>
              </a:ext>
            </a:extLst>
          </p:cNvPr>
          <p:cNvSpPr>
            <a:spLocks xmlns:a="http://schemas.openxmlformats.org/drawingml/2006/main" noGrp="1"/>
          </p:cNvSpPr>
          <p:nvPr/>
        </p:nvSpPr>
        <p:spPr>
          <a:xfrm xmlns:a="http://schemas.openxmlformats.org/drawingml/2006/main">
            <a:off x="685800" y="914400"/>
            <a:ext cx="13868400"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900" b="1">
                <a:solidFill>
                  <a:srgbClr val="173D35"/>
                </a:solidFill>
                <a:latin typeface="Helvetica Neue"/>
                <a:ea typeface="Helvetica Neue"/>
                <a:cs typeface="Helvetica Neue"/>
              </a:defRPr>
            </a:pPr>
            <a:r>
              <a:rPr sz="3900" b="1">
                <a:solidFill>
                  <a:srgbClr val="173D35"/>
                </a:solidFill>
                <a:latin typeface="Helvetica Neue"/>
                <a:ea typeface="Helvetica Neue"/>
                <a:cs typeface="Helvetica Neue"/>
              </a:rPr>
              <a:t>Future visitor journey</a:t>
            </a:r>
          </a:p>
        </p:txBody>
      </p:sp>
      <p:sp>
        <p:nvSpPr>
          <p:cNvPr id="3" name="35">
            <a:extLst xmlns:a="http://schemas.openxmlformats.org/drawingml/2006/main">
              <a:ext uri="{FF2B5EF4-FFF2-40B4-BE49-F238E27FC236}">
                <a16:creationId xmlns:a16="http://schemas.microsoft.com/office/drawing/2014/main" id="{61DE3497-F8C3-42B7-86D1-989B696EF27A}"/>
              </a:ext>
            </a:extLst>
          </p:cNvPr>
          <p:cNvSpPr>
            <a:spLocks xmlns:a="http://schemas.openxmlformats.org/drawingml/2006/main" noGrp="1"/>
          </p:cNvSpPr>
          <p:nvPr/>
        </p:nvSpPr>
        <p:spPr>
          <a:xfrm xmlns:a="http://schemas.openxmlformats.org/drawingml/2006/main">
            <a:off x="14097000" y="8105775"/>
            <a:ext cx="457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275" b="0">
                <a:solidFill>
                  <a:srgbClr val="61716B"/>
                </a:solidFill>
                <a:latin typeface="Helvetica Neue"/>
                <a:ea typeface="Helvetica Neue"/>
                <a:cs typeface="Helvetica Neue"/>
              </a:defRPr>
            </a:pPr>
            <a:r>
              <a:rPr sz="1275" b="0">
                <a:solidFill>
                  <a:srgbClr val="61716B"/>
                </a:solidFill>
                <a:latin typeface="Helvetica Neue"/>
                <a:ea typeface="Helvetica Neue"/>
                <a:cs typeface="Helvetica Neue"/>
              </a:rPr>
              <a:t>45</a:t>
            </a:r>
          </a:p>
        </p:txBody>
      </p:sp>
      <p:graphicFrame>
        <p:nvGraphicFramePr>
          <p:cNvPr id="9" name="">
            <a:extLst xmlns:a="http://schemas.openxmlformats.org/drawingml/2006/main">
              <a:ext uri="{FF2B5EF4-FFF2-40B4-BE49-F238E27FC236}">
                <a16:creationId xmlns:a16="http://schemas.microsoft.com/office/drawing/2014/main" id="{E01233D4-5599-444D-B692-B24C59038EF2}"/>
              </a:ext>
            </a:extLst>
          </p:cNvPr>
          <p:cNvGraphicFramePr/>
          <p:nvPr/>
        </p:nvGraphicFramePr>
        <p:xfrm>
          <a:off xmlns:a="http://schemas.openxmlformats.org/drawingml/2006/main" x="685800" y="2276475"/>
          <a:ext xmlns:a="http://schemas.openxmlformats.org/drawingml/2006/main" cx="13868400" cy="5038725"/>
        </p:xfrm>
        <a:graphic xmlns:a="http://schemas.openxmlformats.org/drawingml/2006/main">
          <a:graphicData uri="http://schemas.openxmlformats.org/drawingml/2006/table">
            <a:tbl>
              <a:tblPr/>
              <a:tblGrid>
                <a:gridCol w="2190750"/>
                <a:gridCol w="5429250"/>
                <a:gridCol w="6248400"/>
              </a:tblGrid>
              <a:tr h="839788">
                <a:tc>
                  <a:txBody>
                    <a:bodyPr/>
                    <a:lstStyle/>
                    <a:p>
                      <a:r>
                        <a:rPr sz="1800" b="1">
                          <a:solidFill>
                            <a:srgbClr val="FFFFFF"/>
                          </a:solidFill>
                          <a:latin typeface="Helvetica Neue"/>
                          <a:ea typeface="Helvetica Neue"/>
                          <a:cs typeface="Helvetica Neue"/>
                        </a:rPr>
                        <a:t>Stage</a:t>
                      </a:r>
                    </a:p>
                  </a:txBody>
                  <a:tcPr marL="171450" marR="133350" marT="114300" marB="95250" anchor="ctr">
                    <a:solidFill>
                      <a:srgbClr val="173D35"/>
                    </a:solidFill>
                  </a:tcPr>
                </a:tc>
                <a:tc>
                  <a:txBody>
                    <a:bodyPr/>
                    <a:lstStyle/>
                    <a:p>
                      <a:r>
                        <a:rPr sz="1800" b="1">
                          <a:solidFill>
                            <a:srgbClr val="FFFFFF"/>
                          </a:solidFill>
                          <a:latin typeface="Helvetica Neue"/>
                          <a:ea typeface="Helvetica Neue"/>
                          <a:cs typeface="Helvetica Neue"/>
                        </a:rPr>
                        <a:t>Visitor experience</a:t>
                      </a:r>
                    </a:p>
                  </a:txBody>
                  <a:tcPr marL="171450" marR="133350" marT="114300" marB="95250" anchor="ctr">
                    <a:solidFill>
                      <a:srgbClr val="173D35"/>
                    </a:solidFill>
                  </a:tcPr>
                </a:tc>
                <a:tc>
                  <a:txBody>
                    <a:bodyPr/>
                    <a:lstStyle/>
                    <a:p>
                      <a:r>
                        <a:rPr sz="1800" b="1">
                          <a:solidFill>
                            <a:srgbClr val="FFFFFF"/>
                          </a:solidFill>
                          <a:latin typeface="Helvetica Neue"/>
                          <a:ea typeface="Helvetica Neue"/>
                          <a:cs typeface="Helvetica Neue"/>
                        </a:rPr>
                        <a:t>Service behind the experience</a:t>
                      </a:r>
                    </a:p>
                  </a:txBody>
                  <a:tcPr marL="171450" marR="133350" marT="114300" marB="95250" anchor="ctr">
                    <a:solidFill>
                      <a:srgbClr val="173D35"/>
                    </a:solidFill>
                  </a:tcPr>
                </a:tc>
              </a:tr>
              <a:tr h="839788">
                <a:tc>
                  <a:txBody>
                    <a:bodyPr/>
                    <a:lstStyle/>
                    <a:p>
                      <a:r>
                        <a:rPr sz="1800">
                          <a:solidFill>
                            <a:srgbClr val="173D35"/>
                          </a:solidFill>
                          <a:latin typeface="Helvetica Neue"/>
                          <a:ea typeface="Helvetica Neue"/>
                          <a:cs typeface="Helvetica Neue"/>
                        </a:rPr>
                        <a:t>1  Discover</a:t>
                      </a:r>
                    </a:p>
                  </a:txBody>
                  <a:tcPr marL="171450" marR="133350" marT="114300" marB="95250" anchor="ctr">
                    <a:solidFill>
                      <a:srgbClr val="FFFFFF"/>
                    </a:solidFill>
                  </a:tcPr>
                </a:tc>
                <a:tc>
                  <a:txBody>
                    <a:bodyPr/>
                    <a:lstStyle/>
                    <a:p>
                      <a:r>
                        <a:rPr sz="1800">
                          <a:solidFill>
                            <a:srgbClr val="173D35"/>
                          </a:solidFill>
                          <a:latin typeface="Helvetica Neue"/>
                          <a:ea typeface="Helvetica Neue"/>
                          <a:cs typeface="Helvetica Neue"/>
                        </a:rPr>
                        <a:t>Search, homepage or newsletter opens a timely event selection</a:t>
                      </a:r>
                    </a:p>
                  </a:txBody>
                  <a:tcPr marL="171450" marR="133350" marT="114300" marB="95250" anchor="ctr">
                    <a:solidFill>
                      <a:srgbClr val="FFFFFF"/>
                    </a:solidFill>
                  </a:tcPr>
                </a:tc>
                <a:tc>
                  <a:txBody>
                    <a:bodyPr/>
                    <a:lstStyle/>
                    <a:p>
                      <a:r>
                        <a:rPr sz="1800">
                          <a:solidFill>
                            <a:srgbClr val="173D35"/>
                          </a:solidFill>
                          <a:latin typeface="Helvetica Neue"/>
                          <a:ea typeface="Helvetica Neue"/>
                          <a:cs typeface="Helvetica Neue"/>
                        </a:rPr>
                        <a:t>FBP could curate approved listings with the website and institution partners.</a:t>
                      </a:r>
                    </a:p>
                  </a:txBody>
                  <a:tcPr marL="171450" marR="133350" marT="114300" marB="95250" anchor="ctr">
                    <a:solidFill>
                      <a:srgbClr val="FFFFFF"/>
                    </a:solidFill>
                  </a:tcPr>
                </a:tc>
              </a:tr>
              <a:tr h="839788">
                <a:tc>
                  <a:txBody>
                    <a:bodyPr/>
                    <a:lstStyle/>
                    <a:p>
                      <a:r>
                        <a:rPr sz="1800">
                          <a:solidFill>
                            <a:srgbClr val="173D35"/>
                          </a:solidFill>
                          <a:latin typeface="Helvetica Neue"/>
                          <a:ea typeface="Helvetica Neue"/>
                          <a:cs typeface="Helvetica Neue"/>
                        </a:rPr>
                        <a:t>2  Choose</a:t>
                      </a:r>
                    </a:p>
                  </a:txBody>
                  <a:tcPr marL="171450" marR="133350" marT="114300" marB="95250" anchor="ctr">
                    <a:solidFill>
                      <a:srgbClr val="F5F3ED"/>
                    </a:solidFill>
                  </a:tcPr>
                </a:tc>
                <a:tc>
                  <a:txBody>
                    <a:bodyPr/>
                    <a:lstStyle/>
                    <a:p>
                      <a:r>
                        <a:rPr sz="1800">
                          <a:solidFill>
                            <a:srgbClr val="173D35"/>
                          </a:solidFill>
                          <a:latin typeface="Helvetica Neue"/>
                          <a:ea typeface="Helvetica Neue"/>
                          <a:cs typeface="Helvetica Neue"/>
                        </a:rPr>
                        <a:t>Date, cost, access needs and venue details support a decision</a:t>
                      </a:r>
                    </a:p>
                  </a:txBody>
                  <a:tcPr marL="171450" marR="133350" marT="114300" marB="95250" anchor="ctr">
                    <a:solidFill>
                      <a:srgbClr val="F5F3ED"/>
                    </a:solidFill>
                  </a:tcPr>
                </a:tc>
                <a:tc>
                  <a:txBody>
                    <a:bodyPr/>
                    <a:lstStyle/>
                    <a:p>
                      <a:r>
                        <a:rPr sz="1800">
                          <a:solidFill>
                            <a:srgbClr val="173D35"/>
                          </a:solidFill>
                          <a:latin typeface="Helvetica Neue"/>
                          <a:ea typeface="Helvetica Neue"/>
                          <a:cs typeface="Helvetica Neue"/>
                        </a:rPr>
                        <a:t>Institution owns event accuracy, pricing and cancellation updates.</a:t>
                      </a:r>
                    </a:p>
                  </a:txBody>
                  <a:tcPr marL="171450" marR="133350" marT="114300" marB="95250" anchor="ctr">
                    <a:solidFill>
                      <a:srgbClr val="F5F3ED"/>
                    </a:solidFill>
                  </a:tcPr>
                </a:tc>
              </a:tr>
              <a:tr h="839788">
                <a:tc>
                  <a:txBody>
                    <a:bodyPr/>
                    <a:lstStyle/>
                    <a:p>
                      <a:r>
                        <a:rPr sz="1800">
                          <a:solidFill>
                            <a:srgbClr val="173D35"/>
                          </a:solidFill>
                          <a:latin typeface="Helvetica Neue"/>
                          <a:ea typeface="Helvetica Neue"/>
                          <a:cs typeface="Helvetica Neue"/>
                        </a:rPr>
                        <a:t>3  Plan and book</a:t>
                      </a:r>
                    </a:p>
                  </a:txBody>
                  <a:tcPr marL="171450" marR="133350" marT="114300" marB="95250" anchor="ctr">
                    <a:solidFill>
                      <a:srgbClr val="FFFFFF"/>
                    </a:solidFill>
                  </a:tcPr>
                </a:tc>
                <a:tc>
                  <a:txBody>
                    <a:bodyPr/>
                    <a:lstStyle/>
                    <a:p>
                      <a:r>
                        <a:rPr sz="1800">
                          <a:solidFill>
                            <a:srgbClr val="173D35"/>
                          </a:solidFill>
                          <a:latin typeface="Helvetica Neue"/>
                          <a:ea typeface="Helvetica Neue"/>
                          <a:cs typeface="Helvetica Neue"/>
                        </a:rPr>
                        <a:t>Clear ticket link, map and arrival information</a:t>
                      </a:r>
                    </a:p>
                  </a:txBody>
                  <a:tcPr marL="171450" marR="133350" marT="114300" marB="95250" anchor="ctr">
                    <a:solidFill>
                      <a:srgbClr val="FFFFFF"/>
                    </a:solidFill>
                  </a:tcPr>
                </a:tc>
                <a:tc>
                  <a:txBody>
                    <a:bodyPr/>
                    <a:lstStyle/>
                    <a:p>
                      <a:r>
                        <a:rPr sz="1800">
                          <a:solidFill>
                            <a:srgbClr val="173D35"/>
                          </a:solidFill>
                          <a:latin typeface="Helvetica Neue"/>
                          <a:ea typeface="Helvetica Neue"/>
                          <a:cs typeface="Helvetica Neue"/>
                        </a:rPr>
                        <a:t>Institution handles ticket sale. FBP coordinates park-wide arrival information.</a:t>
                      </a:r>
                    </a:p>
                  </a:txBody>
                  <a:tcPr marL="171450" marR="133350" marT="114300" marB="95250" anchor="ctr">
                    <a:solidFill>
                      <a:srgbClr val="FFFFFF"/>
                    </a:solidFill>
                  </a:tcPr>
                </a:tc>
              </a:tr>
              <a:tr h="839788">
                <a:tc>
                  <a:txBody>
                    <a:bodyPr/>
                    <a:lstStyle/>
                    <a:p>
                      <a:r>
                        <a:rPr sz="1800">
                          <a:solidFill>
                            <a:srgbClr val="173D35"/>
                          </a:solidFill>
                          <a:latin typeface="Helvetica Neue"/>
                          <a:ea typeface="Helvetica Neue"/>
                          <a:cs typeface="Helvetica Neue"/>
                        </a:rPr>
                        <a:t>4  Visit</a:t>
                      </a:r>
                    </a:p>
                  </a:txBody>
                  <a:tcPr marL="171450" marR="133350" marT="114300" marB="95250" anchor="ctr">
                    <a:solidFill>
                      <a:srgbClr val="F5F3ED"/>
                    </a:solidFill>
                  </a:tcPr>
                </a:tc>
                <a:tc>
                  <a:txBody>
                    <a:bodyPr/>
                    <a:lstStyle/>
                    <a:p>
                      <a:r>
                        <a:rPr sz="1800">
                          <a:solidFill>
                            <a:srgbClr val="173D35"/>
                          </a:solidFill>
                          <a:latin typeface="Helvetica Neue"/>
                          <a:ea typeface="Helvetica Neue"/>
                          <a:cs typeface="Helvetica Neue"/>
                        </a:rPr>
                        <a:t>Consistent event details across the website and park touchpoints</a:t>
                      </a:r>
                    </a:p>
                  </a:txBody>
                  <a:tcPr marL="171450" marR="133350" marT="114300" marB="95250" anchor="ctr">
                    <a:solidFill>
                      <a:srgbClr val="F5F3ED"/>
                    </a:solidFill>
                  </a:tcPr>
                </a:tc>
                <a:tc>
                  <a:txBody>
                    <a:bodyPr/>
                    <a:lstStyle/>
                    <a:p>
                      <a:r>
                        <a:rPr sz="1800">
                          <a:solidFill>
                            <a:srgbClr val="173D35"/>
                          </a:solidFill>
                          <a:latin typeface="Helvetica Neue"/>
                          <a:ea typeface="Helvetica Neue"/>
                          <a:cs typeface="Helvetica Neue"/>
                        </a:rPr>
                        <a:t>City, institutions and contracted operators execute the agreed event plan.</a:t>
                      </a:r>
                    </a:p>
                  </a:txBody>
                  <a:tcPr marL="171450" marR="133350" marT="114300" marB="95250" anchor="ctr">
                    <a:solidFill>
                      <a:srgbClr val="F5F3ED"/>
                    </a:solidFill>
                  </a:tcPr>
                </a:tc>
              </a:tr>
              <a:tr h="839788">
                <a:tc>
                  <a:txBody>
                    <a:bodyPr/>
                    <a:lstStyle/>
                    <a:p>
                      <a:r>
                        <a:rPr sz="1800">
                          <a:solidFill>
                            <a:srgbClr val="173D35"/>
                          </a:solidFill>
                          <a:latin typeface="Helvetica Neue"/>
                          <a:ea typeface="Helvetica Neue"/>
                          <a:cs typeface="Helvetica Neue"/>
                        </a:rPr>
                        <a:t>5  Return</a:t>
                      </a:r>
                    </a:p>
                  </a:txBody>
                  <a:tcPr marL="171450" marR="133350" marT="114300" marB="95250" anchor="ctr">
                    <a:solidFill>
                      <a:srgbClr val="FFFFFF"/>
                    </a:solidFill>
                  </a:tcPr>
                </a:tc>
                <a:tc>
                  <a:txBody>
                    <a:bodyPr/>
                    <a:lstStyle/>
                    <a:p>
                      <a:r>
                        <a:rPr sz="1800">
                          <a:solidFill>
                            <a:srgbClr val="173D35"/>
                          </a:solidFill>
                          <a:latin typeface="Helvetica Neue"/>
                          <a:ea typeface="Helvetica Neue"/>
                          <a:cs typeface="Helvetica Neue"/>
                        </a:rPr>
                        <a:t>Optional “What’s happening in Balboa Park” subscription</a:t>
                      </a:r>
                    </a:p>
                  </a:txBody>
                  <a:tcPr marL="171450" marR="133350" marT="114300" marB="95250" anchor="ctr">
                    <a:solidFill>
                      <a:srgbClr val="FFFFFF"/>
                    </a:solidFill>
                  </a:tcPr>
                </a:tc>
                <a:tc>
                  <a:txBody>
                    <a:bodyPr/>
                    <a:lstStyle/>
                    <a:p>
                      <a:r>
                        <a:rPr sz="1800">
                          <a:solidFill>
                            <a:srgbClr val="173D35"/>
                          </a:solidFill>
                          <a:latin typeface="Helvetica Neue"/>
                          <a:ea typeface="Helvetica Neue"/>
                          <a:cs typeface="Helvetica Neue"/>
                        </a:rPr>
                        <a:t>Named newsletter operator manages consent, preferences and editorial review.</a:t>
                      </a:r>
                    </a:p>
                  </a:txBody>
                  <a:tcPr marL="171450" marR="133350" marT="114300" marB="95250" anchor="ctr">
                    <a:solidFill>
                      <a:srgbClr val="FFFFFF"/>
                    </a:solidFill>
                  </a:tcPr>
                </a:tc>
              </a:tr>
            </a:tbl>
          </a:graphicData>
        </a:graphic>
      </p:graphicFrame>
      <p:sp>
        <p:nvSpPr>
          <p:cNvPr id="5" name="Proposed service design. Operational sharing ">
            <a:extLst xmlns:a="http://schemas.openxmlformats.org/drawingml/2006/main">
              <a:ext uri="{FF2B5EF4-FFF2-40B4-BE49-F238E27FC236}">
                <a16:creationId xmlns:a16="http://schemas.microsoft.com/office/drawing/2014/main" id="{CEE107BF-51AD-409F-90F6-AB0C6C32BA9A}"/>
              </a:ext>
            </a:extLst>
          </p:cNvPr>
          <p:cNvSpPr>
            <a:spLocks xmlns:a="http://schemas.openxmlformats.org/drawingml/2006/main" noGrp="1"/>
          </p:cNvSpPr>
          <p:nvPr/>
        </p:nvSpPr>
        <p:spPr>
          <a:xfrm xmlns:a="http://schemas.openxmlformats.org/drawingml/2006/main">
            <a:off x="685800" y="8077200"/>
            <a:ext cx="130968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200" b="0">
                <a:solidFill>
                  <a:srgbClr val="61716B"/>
                </a:solidFill>
                <a:latin typeface="Helvetica Neue"/>
                <a:ea typeface="Helvetica Neue"/>
                <a:cs typeface="Helvetica Neue"/>
              </a:defRPr>
            </a:pPr>
            <a:r>
              <a:rPr sz="1200" b="0">
                <a:solidFill>
                  <a:srgbClr val="61716B"/>
                </a:solidFill>
                <a:latin typeface="Helvetica Neue"/>
                <a:ea typeface="Helvetica Neue"/>
                <a:cs typeface="Helvetica Neue"/>
              </a:rPr>
              <a:t>Proposed service design. Operational sharing and permission to advertise remain separate choices.</a:t>
            </a:r>
          </a:p>
        </p:txBody>
      </p:sp>
    </p:spTree>
    <p:extLst>
      <p:ext uri="{BB962C8B-B14F-4D97-AF65-F5344CB8AC3E}">
        <p14:creationId xmlns:p14="http://schemas.microsoft.com/office/powerpoint/2010/main" val="784921407"/>
      </p:ext>
    </p:extLst>
  </p:cSld>
</p:sld>
</file>

<file path=ppt/slides/slide46.xml><?xml version="1.0" encoding="utf-8"?>
<p:sld xmlns:p="http://schemas.openxmlformats.org/presentationml/2006/main">
  <p:cSld>
    <p:bg>
      <p:bgPr>
        <a:solidFill xmlns:a="http://schemas.openxmlformats.org/drawingml/2006/main">
          <a:srgbClr val="F5F3ED"/>
        </a:solidFill>
      </p:bgPr>
    </p:bg>
    <p:spTree>
      <p:nvGrpSpPr>
        <p:cNvPr id="1" name=""/>
        <p:cNvGrpSpPr/>
        <p:nvPr/>
      </p:nvGrpSpPr>
      <p:grpSpPr>
        <a:xfrm xmlns:a="http://schemas.openxmlformats.org/drawingml/2006/main"/>
      </p:grpSpPr>
      <p:sp>
        <p:nvSpPr>
          <p:cNvPr id="6" name="PROPOSED SERVICE BLUEPRINT">
            <a:extLst xmlns:a="http://schemas.openxmlformats.org/drawingml/2006/main">
              <a:ext uri="{FF2B5EF4-FFF2-40B4-BE49-F238E27FC236}">
                <a16:creationId xmlns:a16="http://schemas.microsoft.com/office/drawing/2014/main" id="{5459A54E-4440-4CAE-8C60-241554B86D77}"/>
              </a:ext>
            </a:extLst>
          </p:cNvPr>
          <p:cNvSpPr>
            <a:spLocks xmlns:a="http://schemas.openxmlformats.org/drawingml/2006/main" noGrp="1"/>
          </p:cNvSpPr>
          <p:nvPr/>
        </p:nvSpPr>
        <p:spPr>
          <a:xfrm xmlns:a="http://schemas.openxmlformats.org/drawingml/2006/main">
            <a:off x="685800" y="400050"/>
            <a:ext cx="13335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50" b="1">
                <a:solidFill>
                  <a:srgbClr val="61716B"/>
                </a:solidFill>
                <a:latin typeface="Helvetica Neue"/>
                <a:ea typeface="Helvetica Neue"/>
                <a:cs typeface="Helvetica Neue"/>
              </a:defRPr>
            </a:pPr>
            <a:r>
              <a:rPr sz="1350" b="1">
                <a:solidFill>
                  <a:srgbClr val="61716B"/>
                </a:solidFill>
                <a:latin typeface="Helvetica Neue"/>
                <a:ea typeface="Helvetica Neue"/>
                <a:cs typeface="Helvetica Neue"/>
              </a:rPr>
              <a:t>PROPOSED SERVICE BLUEPRINT</a:t>
            </a:r>
          </a:p>
        </p:txBody>
      </p:sp>
      <p:sp>
        <p:nvSpPr>
          <p:cNvPr id="2" name="Future organizer journey and responsibility">
            <a:extLst xmlns:a="http://schemas.openxmlformats.org/drawingml/2006/main">
              <a:ext uri="{FF2B5EF4-FFF2-40B4-BE49-F238E27FC236}">
                <a16:creationId xmlns:a16="http://schemas.microsoft.com/office/drawing/2014/main" id="{AA9A97BA-97A8-460F-AB46-5E2681450C93}"/>
              </a:ext>
            </a:extLst>
          </p:cNvPr>
          <p:cNvSpPr>
            <a:spLocks xmlns:a="http://schemas.openxmlformats.org/drawingml/2006/main" noGrp="1"/>
          </p:cNvSpPr>
          <p:nvPr/>
        </p:nvSpPr>
        <p:spPr>
          <a:xfrm xmlns:a="http://schemas.openxmlformats.org/drawingml/2006/main">
            <a:off x="685800" y="914400"/>
            <a:ext cx="13868400"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900" b="1">
                <a:solidFill>
                  <a:srgbClr val="173D35"/>
                </a:solidFill>
                <a:latin typeface="Helvetica Neue"/>
                <a:ea typeface="Helvetica Neue"/>
                <a:cs typeface="Helvetica Neue"/>
              </a:defRPr>
            </a:pPr>
            <a:r>
              <a:rPr sz="3900" b="1">
                <a:solidFill>
                  <a:srgbClr val="173D35"/>
                </a:solidFill>
                <a:latin typeface="Helvetica Neue"/>
                <a:ea typeface="Helvetica Neue"/>
                <a:cs typeface="Helvetica Neue"/>
              </a:rPr>
              <a:t>Future organizer journey and responsibility</a:t>
            </a:r>
          </a:p>
        </p:txBody>
      </p:sp>
      <p:sp>
        <p:nvSpPr>
          <p:cNvPr id="3" name="36">
            <a:extLst xmlns:a="http://schemas.openxmlformats.org/drawingml/2006/main">
              <a:ext uri="{FF2B5EF4-FFF2-40B4-BE49-F238E27FC236}">
                <a16:creationId xmlns:a16="http://schemas.microsoft.com/office/drawing/2014/main" id="{17136601-9529-4175-AFD8-954FDC257FD0}"/>
              </a:ext>
            </a:extLst>
          </p:cNvPr>
          <p:cNvSpPr>
            <a:spLocks xmlns:a="http://schemas.openxmlformats.org/drawingml/2006/main" noGrp="1"/>
          </p:cNvSpPr>
          <p:nvPr/>
        </p:nvSpPr>
        <p:spPr>
          <a:xfrm xmlns:a="http://schemas.openxmlformats.org/drawingml/2006/main">
            <a:off x="14097000" y="8105775"/>
            <a:ext cx="457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275" b="0">
                <a:solidFill>
                  <a:srgbClr val="61716B"/>
                </a:solidFill>
                <a:latin typeface="Helvetica Neue"/>
                <a:ea typeface="Helvetica Neue"/>
                <a:cs typeface="Helvetica Neue"/>
              </a:defRPr>
            </a:pPr>
            <a:r>
              <a:rPr sz="1275" b="0">
                <a:solidFill>
                  <a:srgbClr val="61716B"/>
                </a:solidFill>
                <a:latin typeface="Helvetica Neue"/>
                <a:ea typeface="Helvetica Neue"/>
                <a:cs typeface="Helvetica Neue"/>
              </a:rPr>
              <a:t>46</a:t>
            </a:r>
          </a:p>
        </p:txBody>
      </p:sp>
      <p:graphicFrame>
        <p:nvGraphicFramePr>
          <p:cNvPr id="9" name="">
            <a:extLst xmlns:a="http://schemas.openxmlformats.org/drawingml/2006/main">
              <a:ext uri="{FF2B5EF4-FFF2-40B4-BE49-F238E27FC236}">
                <a16:creationId xmlns:a16="http://schemas.microsoft.com/office/drawing/2014/main" id="{43D04184-52D9-435F-975E-5BB47D01C46C}"/>
              </a:ext>
            </a:extLst>
          </p:cNvPr>
          <p:cNvGraphicFramePr/>
          <p:nvPr/>
        </p:nvGraphicFramePr>
        <p:xfrm>
          <a:off xmlns:a="http://schemas.openxmlformats.org/drawingml/2006/main" x="685800" y="2247900"/>
          <a:ext xmlns:a="http://schemas.openxmlformats.org/drawingml/2006/main" cx="13868400" cy="5324475"/>
        </p:xfrm>
        <a:graphic xmlns:a="http://schemas.openxmlformats.org/drawingml/2006/main">
          <a:graphicData uri="http://schemas.openxmlformats.org/drawingml/2006/table">
            <a:tbl>
              <a:tblPr/>
              <a:tblGrid>
                <a:gridCol w="1619250"/>
                <a:gridCol w="3524250"/>
                <a:gridCol w="4476750"/>
                <a:gridCol w="4248150"/>
              </a:tblGrid>
              <a:tr h="760639">
                <a:tc>
                  <a:txBody>
                    <a:bodyPr/>
                    <a:lstStyle/>
                    <a:p>
                      <a:r>
                        <a:rPr sz="1650" b="1">
                          <a:solidFill>
                            <a:srgbClr val="FFFFFF"/>
                          </a:solidFill>
                          <a:latin typeface="Helvetica Neue"/>
                          <a:ea typeface="Helvetica Neue"/>
                          <a:cs typeface="Helvetica Neue"/>
                        </a:rPr>
                        <a:t>Stage</a:t>
                      </a:r>
                    </a:p>
                  </a:txBody>
                  <a:tcPr marL="171450" marR="133350" marT="114300" marB="95250" anchor="ctr">
                    <a:solidFill>
                      <a:srgbClr val="173D35"/>
                    </a:solidFill>
                  </a:tcPr>
                </a:tc>
                <a:tc>
                  <a:txBody>
                    <a:bodyPr/>
                    <a:lstStyle/>
                    <a:p>
                      <a:r>
                        <a:rPr sz="1650" b="1">
                          <a:solidFill>
                            <a:srgbClr val="FFFFFF"/>
                          </a:solidFill>
                          <a:latin typeface="Helvetica Neue"/>
                          <a:ea typeface="Helvetica Neue"/>
                          <a:cs typeface="Helvetica Neue"/>
                        </a:rPr>
                        <a:t>Organizer experience</a:t>
                      </a:r>
                    </a:p>
                  </a:txBody>
                  <a:tcPr marL="171450" marR="133350" marT="114300" marB="95250" anchor="ctr">
                    <a:solidFill>
                      <a:srgbClr val="173D35"/>
                    </a:solidFill>
                  </a:tcPr>
                </a:tc>
                <a:tc>
                  <a:txBody>
                    <a:bodyPr/>
                    <a:lstStyle/>
                    <a:p>
                      <a:r>
                        <a:rPr sz="1650" b="1">
                          <a:solidFill>
                            <a:srgbClr val="FFFFFF"/>
                          </a:solidFill>
                          <a:latin typeface="Helvetica Neue"/>
                          <a:ea typeface="Helvetica Neue"/>
                          <a:cs typeface="Helvetica Neue"/>
                        </a:rPr>
                        <a:t>FBP proposed responsibility</a:t>
                      </a:r>
                    </a:p>
                  </a:txBody>
                  <a:tcPr marL="171450" marR="133350" marT="114300" marB="95250" anchor="ctr">
                    <a:solidFill>
                      <a:srgbClr val="173D35"/>
                    </a:solidFill>
                  </a:tcPr>
                </a:tc>
                <a:tc>
                  <a:txBody>
                    <a:bodyPr/>
                    <a:lstStyle/>
                    <a:p>
                      <a:r>
                        <a:rPr sz="1650" b="1">
                          <a:solidFill>
                            <a:srgbClr val="FFFFFF"/>
                          </a:solidFill>
                          <a:latin typeface="Helvetica Neue"/>
                          <a:ea typeface="Helvetica Neue"/>
                          <a:cs typeface="Helvetica Neue"/>
                        </a:rPr>
                        <a:t>Retained decision rights</a:t>
                      </a:r>
                    </a:p>
                  </a:txBody>
                  <a:tcPr marL="171450" marR="133350" marT="114300" marB="95250" anchor="ctr">
                    <a:solidFill>
                      <a:srgbClr val="173D35"/>
                    </a:solidFill>
                  </a:tcPr>
                </a:tc>
              </a:tr>
              <a:tr h="760639">
                <a:tc>
                  <a:txBody>
                    <a:bodyPr/>
                    <a:lstStyle/>
                    <a:p>
                      <a:r>
                        <a:rPr sz="1650">
                          <a:solidFill>
                            <a:srgbClr val="173D35"/>
                          </a:solidFill>
                          <a:latin typeface="Helvetica Neue"/>
                          <a:ea typeface="Helvetica Neue"/>
                          <a:cs typeface="Helvetica Neue"/>
                        </a:rPr>
                        <a:t>1  Start</a:t>
                      </a:r>
                    </a:p>
                  </a:txBody>
                  <a:tcPr marL="171450" marR="133350" marT="114300" marB="95250" anchor="ctr">
                    <a:solidFill>
                      <a:srgbClr val="FFFFFF"/>
                    </a:solidFill>
                  </a:tcPr>
                </a:tc>
                <a:tc>
                  <a:txBody>
                    <a:bodyPr/>
                    <a:lstStyle/>
                    <a:p>
                      <a:r>
                        <a:rPr sz="1650">
                          <a:solidFill>
                            <a:srgbClr val="173D35"/>
                          </a:solidFill>
                          <a:latin typeface="Helvetica Neue"/>
                          <a:ea typeface="Helvetica Neue"/>
                          <a:cs typeface="Helvetica Neue"/>
                        </a:rPr>
                        <a:t>Click “Coordinate an event with us”</a:t>
                      </a:r>
                    </a:p>
                  </a:txBody>
                  <a:tcPr marL="171450" marR="133350" marT="114300" marB="95250" anchor="ctr">
                    <a:solidFill>
                      <a:srgbClr val="FFFFFF"/>
                    </a:solidFill>
                  </a:tcPr>
                </a:tc>
                <a:tc>
                  <a:txBody>
                    <a:bodyPr/>
                    <a:lstStyle/>
                    <a:p>
                      <a:r>
                        <a:rPr sz="1650">
                          <a:solidFill>
                            <a:srgbClr val="173D35"/>
                          </a:solidFill>
                          <a:latin typeface="Helvetica Neue"/>
                          <a:ea typeface="Helvetica Neue"/>
                          <a:cs typeface="Helvetica Neue"/>
                        </a:rPr>
                        <a:t>Receive a short brief and acknowledge the inquiry</a:t>
                      </a:r>
                    </a:p>
                  </a:txBody>
                  <a:tcPr marL="171450" marR="133350" marT="114300" marB="95250" anchor="ctr">
                    <a:solidFill>
                      <a:srgbClr val="FFFFFF"/>
                    </a:solidFill>
                  </a:tcPr>
                </a:tc>
                <a:tc>
                  <a:txBody>
                    <a:bodyPr/>
                    <a:lstStyle/>
                    <a:p>
                      <a:r>
                        <a:rPr sz="1650">
                          <a:solidFill>
                            <a:srgbClr val="173D35"/>
                          </a:solidFill>
                          <a:latin typeface="Helvetica Neue"/>
                          <a:ea typeface="Helvetica Neue"/>
                          <a:cs typeface="Helvetica Neue"/>
                        </a:rPr>
                        <a:t>Organizer chooses event goals, date range and budget</a:t>
                      </a:r>
                    </a:p>
                  </a:txBody>
                  <a:tcPr marL="171450" marR="133350" marT="114300" marB="95250" anchor="ctr">
                    <a:solidFill>
                      <a:srgbClr val="FFFFFF"/>
                    </a:solidFill>
                  </a:tcPr>
                </a:tc>
              </a:tr>
              <a:tr h="760639">
                <a:tc>
                  <a:txBody>
                    <a:bodyPr/>
                    <a:lstStyle/>
                    <a:p>
                      <a:r>
                        <a:rPr sz="1650">
                          <a:solidFill>
                            <a:srgbClr val="173D35"/>
                          </a:solidFill>
                          <a:latin typeface="Helvetica Neue"/>
                          <a:ea typeface="Helvetica Neue"/>
                          <a:cs typeface="Helvetica Neue"/>
                        </a:rPr>
                        <a:t>2  Match</a:t>
                      </a:r>
                    </a:p>
                  </a:txBody>
                  <a:tcPr marL="171450" marR="133350" marT="114300" marB="95250" anchor="ctr">
                    <a:solidFill>
                      <a:srgbClr val="F5F3ED"/>
                    </a:solidFill>
                  </a:tcPr>
                </a:tc>
                <a:tc>
                  <a:txBody>
                    <a:bodyPr/>
                    <a:lstStyle/>
                    <a:p>
                      <a:r>
                        <a:rPr sz="1650">
                          <a:solidFill>
                            <a:srgbClr val="173D35"/>
                          </a:solidFill>
                          <a:latin typeface="Helvetica Neue"/>
                          <a:ea typeface="Helvetica Neue"/>
                          <a:cs typeface="Helvetica Neue"/>
                        </a:rPr>
                        <a:t>Receive suitable venue and space options</a:t>
                      </a:r>
                    </a:p>
                  </a:txBody>
                  <a:tcPr marL="171450" marR="133350" marT="114300" marB="95250" anchor="ctr">
                    <a:solidFill>
                      <a:srgbClr val="F5F3ED"/>
                    </a:solidFill>
                  </a:tcPr>
                </a:tc>
                <a:tc>
                  <a:txBody>
                    <a:bodyPr/>
                    <a:lstStyle/>
                    <a:p>
                      <a:r>
                        <a:rPr sz="1650">
                          <a:solidFill>
                            <a:srgbClr val="173D35"/>
                          </a:solidFill>
                          <a:latin typeface="Helvetica Neue"/>
                          <a:ea typeface="Helvetica Neue"/>
                          <a:cs typeface="Helvetica Neue"/>
                        </a:rPr>
                        <a:t>Qualify the lead and introduce relevant partners</a:t>
                      </a:r>
                    </a:p>
                  </a:txBody>
                  <a:tcPr marL="171450" marR="133350" marT="114300" marB="95250" anchor="ctr">
                    <a:solidFill>
                      <a:srgbClr val="F5F3ED"/>
                    </a:solidFill>
                  </a:tcPr>
                </a:tc>
                <a:tc>
                  <a:txBody>
                    <a:bodyPr/>
                    <a:lstStyle/>
                    <a:p>
                      <a:r>
                        <a:rPr sz="1650">
                          <a:solidFill>
                            <a:srgbClr val="173D35"/>
                          </a:solidFill>
                          <a:latin typeface="Helvetica Neue"/>
                          <a:ea typeface="Helvetica Neue"/>
                          <a:cs typeface="Helvetica Neue"/>
                        </a:rPr>
                        <a:t>Institutions decide venue availability and terms</a:t>
                      </a:r>
                    </a:p>
                  </a:txBody>
                  <a:tcPr marL="171450" marR="133350" marT="114300" marB="95250" anchor="ctr">
                    <a:solidFill>
                      <a:srgbClr val="F5F3ED"/>
                    </a:solidFill>
                  </a:tcPr>
                </a:tc>
              </a:tr>
              <a:tr h="760639">
                <a:tc>
                  <a:txBody>
                    <a:bodyPr/>
                    <a:lstStyle/>
                    <a:p>
                      <a:r>
                        <a:rPr sz="1650">
                          <a:solidFill>
                            <a:srgbClr val="173D35"/>
                          </a:solidFill>
                          <a:latin typeface="Helvetica Neue"/>
                          <a:ea typeface="Helvetica Neue"/>
                          <a:cs typeface="Helvetica Neue"/>
                        </a:rPr>
                        <a:t>3  Coordinate</a:t>
                      </a:r>
                    </a:p>
                  </a:txBody>
                  <a:tcPr marL="171450" marR="133350" marT="114300" marB="95250" anchor="ctr">
                    <a:solidFill>
                      <a:srgbClr val="FFFFFF"/>
                    </a:solidFill>
                  </a:tcPr>
                </a:tc>
                <a:tc>
                  <a:txBody>
                    <a:bodyPr/>
                    <a:lstStyle/>
                    <a:p>
                      <a:r>
                        <a:rPr sz="1650">
                          <a:solidFill>
                            <a:srgbClr val="173D35"/>
                          </a:solidFill>
                          <a:latin typeface="Helvetica Neue"/>
                          <a:ea typeface="Helvetica Neue"/>
                          <a:cs typeface="Helvetica Neue"/>
                        </a:rPr>
                        <a:t>See a joined-up plan and clear next steps</a:t>
                      </a:r>
                    </a:p>
                  </a:txBody>
                  <a:tcPr marL="171450" marR="133350" marT="114300" marB="95250" anchor="ctr">
                    <a:solidFill>
                      <a:srgbClr val="FFFFFF"/>
                    </a:solidFill>
                  </a:tcPr>
                </a:tc>
                <a:tc>
                  <a:txBody>
                    <a:bodyPr/>
                    <a:lstStyle/>
                    <a:p>
                      <a:r>
                        <a:rPr sz="1650">
                          <a:solidFill>
                            <a:srgbClr val="173D35"/>
                          </a:solidFill>
                          <a:latin typeface="Helvetica Neue"/>
                          <a:ea typeface="Helvetica Neue"/>
                          <a:cs typeface="Helvetica Neue"/>
                        </a:rPr>
                        <a:t>Check shared calendar, access, parking and neighbor impacts</a:t>
                      </a:r>
                    </a:p>
                  </a:txBody>
                  <a:tcPr marL="171450" marR="133350" marT="114300" marB="95250" anchor="ctr">
                    <a:solidFill>
                      <a:srgbClr val="FFFFFF"/>
                    </a:solidFill>
                  </a:tcPr>
                </a:tc>
                <a:tc>
                  <a:txBody>
                    <a:bodyPr/>
                    <a:lstStyle/>
                    <a:p>
                      <a:r>
                        <a:rPr sz="1650">
                          <a:solidFill>
                            <a:srgbClr val="173D35"/>
                          </a:solidFill>
                          <a:latin typeface="Helvetica Neue"/>
                          <a:ea typeface="Helvetica Neue"/>
                          <a:cs typeface="Helvetica Neue"/>
                        </a:rPr>
                        <a:t>Affected institutions agree mitigation and changes</a:t>
                      </a:r>
                    </a:p>
                  </a:txBody>
                  <a:tcPr marL="171450" marR="133350" marT="114300" marB="95250" anchor="ctr">
                    <a:solidFill>
                      <a:srgbClr val="FFFFFF"/>
                    </a:solidFill>
                  </a:tcPr>
                </a:tc>
              </a:tr>
              <a:tr h="760639">
                <a:tc>
                  <a:txBody>
                    <a:bodyPr/>
                    <a:lstStyle/>
                    <a:p>
                      <a:r>
                        <a:rPr sz="1650">
                          <a:solidFill>
                            <a:srgbClr val="173D35"/>
                          </a:solidFill>
                          <a:latin typeface="Helvetica Neue"/>
                          <a:ea typeface="Helvetica Neue"/>
                          <a:cs typeface="Helvetica Neue"/>
                        </a:rPr>
                        <a:t>4  Confirm</a:t>
                      </a:r>
                    </a:p>
                  </a:txBody>
                  <a:tcPr marL="171450" marR="133350" marT="114300" marB="95250" anchor="ctr">
                    <a:solidFill>
                      <a:srgbClr val="F5F3ED"/>
                    </a:solidFill>
                  </a:tcPr>
                </a:tc>
                <a:tc>
                  <a:txBody>
                    <a:bodyPr/>
                    <a:lstStyle/>
                    <a:p>
                      <a:r>
                        <a:rPr sz="1650">
                          <a:solidFill>
                            <a:srgbClr val="173D35"/>
                          </a:solidFill>
                          <a:latin typeface="Helvetica Neue"/>
                          <a:ea typeface="Helvetica Neue"/>
                          <a:cs typeface="Helvetica Neue"/>
                        </a:rPr>
                        <a:t>Receive required approvals and contracts</a:t>
                      </a:r>
                    </a:p>
                  </a:txBody>
                  <a:tcPr marL="171450" marR="133350" marT="114300" marB="95250" anchor="ctr">
                    <a:solidFill>
                      <a:srgbClr val="F5F3ED"/>
                    </a:solidFill>
                  </a:tcPr>
                </a:tc>
                <a:tc>
                  <a:txBody>
                    <a:bodyPr/>
                    <a:lstStyle/>
                    <a:p>
                      <a:r>
                        <a:rPr sz="1650">
                          <a:solidFill>
                            <a:srgbClr val="173D35"/>
                          </a:solidFill>
                          <a:latin typeface="Helvetica Neue"/>
                          <a:ea typeface="Helvetica Neue"/>
                          <a:cs typeface="Helvetica Neue"/>
                        </a:rPr>
                        <a:t>Track dependencies and assist the correct permit route</a:t>
                      </a:r>
                    </a:p>
                  </a:txBody>
                  <a:tcPr marL="171450" marR="133350" marT="114300" marB="95250" anchor="ctr">
                    <a:solidFill>
                      <a:srgbClr val="F5F3ED"/>
                    </a:solidFill>
                  </a:tcPr>
                </a:tc>
                <a:tc>
                  <a:txBody>
                    <a:bodyPr/>
                    <a:lstStyle/>
                    <a:p>
                      <a:r>
                        <a:rPr sz="1650">
                          <a:solidFill>
                            <a:srgbClr val="173D35"/>
                          </a:solidFill>
                          <a:latin typeface="Helvetica Neue"/>
                          <a:ea typeface="Helvetica Neue"/>
                          <a:cs typeface="Helvetica Neue"/>
                        </a:rPr>
                        <a:t>City / delegated authority grants required approvals</a:t>
                      </a:r>
                    </a:p>
                  </a:txBody>
                  <a:tcPr marL="171450" marR="133350" marT="114300" marB="95250" anchor="ctr">
                    <a:solidFill>
                      <a:srgbClr val="F5F3ED"/>
                    </a:solidFill>
                  </a:tcPr>
                </a:tc>
              </a:tr>
              <a:tr h="760639">
                <a:tc>
                  <a:txBody>
                    <a:bodyPr/>
                    <a:lstStyle/>
                    <a:p>
                      <a:r>
                        <a:rPr sz="1650">
                          <a:solidFill>
                            <a:srgbClr val="173D35"/>
                          </a:solidFill>
                          <a:latin typeface="Helvetica Neue"/>
                          <a:ea typeface="Helvetica Neue"/>
                          <a:cs typeface="Helvetica Neue"/>
                        </a:rPr>
                        <a:t>5  Deliver</a:t>
                      </a:r>
                    </a:p>
                  </a:txBody>
                  <a:tcPr marL="171450" marR="133350" marT="114300" marB="95250" anchor="ctr">
                    <a:solidFill>
                      <a:srgbClr val="FFFFFF"/>
                    </a:solidFill>
                  </a:tcPr>
                </a:tc>
                <a:tc>
                  <a:txBody>
                    <a:bodyPr/>
                    <a:lstStyle/>
                    <a:p>
                      <a:r>
                        <a:rPr sz="1650">
                          <a:solidFill>
                            <a:srgbClr val="173D35"/>
                          </a:solidFill>
                          <a:latin typeface="Helvetica Neue"/>
                          <a:ea typeface="Helvetica Neue"/>
                          <a:cs typeface="Helvetica Neue"/>
                        </a:rPr>
                        <a:t>One named coordination contact</a:t>
                      </a:r>
                    </a:p>
                  </a:txBody>
                  <a:tcPr marL="171450" marR="133350" marT="114300" marB="95250" anchor="ctr">
                    <a:solidFill>
                      <a:srgbClr val="FFFFFF"/>
                    </a:solidFill>
                  </a:tcPr>
                </a:tc>
                <a:tc>
                  <a:txBody>
                    <a:bodyPr/>
                    <a:lstStyle/>
                    <a:p>
                      <a:r>
                        <a:rPr sz="1650">
                          <a:solidFill>
                            <a:srgbClr val="173D35"/>
                          </a:solidFill>
                          <a:latin typeface="Helvetica Neue"/>
                          <a:ea typeface="Helvetica Neue"/>
                          <a:cs typeface="Helvetica Neue"/>
                        </a:rPr>
                        <a:t>Provide contracted services and communication</a:t>
                      </a:r>
                    </a:p>
                  </a:txBody>
                  <a:tcPr marL="171450" marR="133350" marT="114300" marB="95250" anchor="ctr">
                    <a:solidFill>
                      <a:srgbClr val="FFFFFF"/>
                    </a:solidFill>
                  </a:tcPr>
                </a:tc>
                <a:tc>
                  <a:txBody>
                    <a:bodyPr/>
                    <a:lstStyle/>
                    <a:p>
                      <a:r>
                        <a:rPr sz="1650">
                          <a:solidFill>
                            <a:srgbClr val="173D35"/>
                          </a:solidFill>
                          <a:latin typeface="Helvetica Neue"/>
                          <a:ea typeface="Helvetica Neue"/>
                          <a:cs typeface="Helvetica Neue"/>
                        </a:rPr>
                        <a:t>Each operator remains accountable for its work</a:t>
                      </a:r>
                    </a:p>
                  </a:txBody>
                  <a:tcPr marL="171450" marR="133350" marT="114300" marB="95250" anchor="ctr">
                    <a:solidFill>
                      <a:srgbClr val="FFFFFF"/>
                    </a:solidFill>
                  </a:tcPr>
                </a:tc>
              </a:tr>
              <a:tr h="760639">
                <a:tc>
                  <a:txBody>
                    <a:bodyPr/>
                    <a:lstStyle/>
                    <a:p>
                      <a:r>
                        <a:rPr sz="1650">
                          <a:solidFill>
                            <a:srgbClr val="173D35"/>
                          </a:solidFill>
                          <a:latin typeface="Helvetica Neue"/>
                          <a:ea typeface="Helvetica Neue"/>
                          <a:cs typeface="Helvetica Neue"/>
                        </a:rPr>
                        <a:t>6  Learn</a:t>
                      </a:r>
                    </a:p>
                  </a:txBody>
                  <a:tcPr marL="171450" marR="133350" marT="114300" marB="95250" anchor="ctr">
                    <a:solidFill>
                      <a:srgbClr val="F5F3ED"/>
                    </a:solidFill>
                  </a:tcPr>
                </a:tc>
                <a:tc>
                  <a:txBody>
                    <a:bodyPr/>
                    <a:lstStyle/>
                    <a:p>
                      <a:r>
                        <a:rPr sz="1650">
                          <a:solidFill>
                            <a:srgbClr val="173D35"/>
                          </a:solidFill>
                          <a:latin typeface="Helvetica Neue"/>
                          <a:ea typeface="Helvetica Neue"/>
                          <a:cs typeface="Helvetica Neue"/>
                        </a:rPr>
                        <a:t>Review outcomes and future opportunities</a:t>
                      </a:r>
                    </a:p>
                  </a:txBody>
                  <a:tcPr marL="171450" marR="133350" marT="114300" marB="95250" anchor="ctr">
                    <a:solidFill>
                      <a:srgbClr val="F5F3ED"/>
                    </a:solidFill>
                  </a:tcPr>
                </a:tc>
                <a:tc>
                  <a:txBody>
                    <a:bodyPr/>
                    <a:lstStyle/>
                    <a:p>
                      <a:r>
                        <a:rPr sz="1650">
                          <a:solidFill>
                            <a:srgbClr val="173D35"/>
                          </a:solidFill>
                          <a:latin typeface="Helvetica Neue"/>
                          <a:ea typeface="Helvetica Neue"/>
                          <a:cs typeface="Helvetica Neue"/>
                        </a:rPr>
                        <a:t>Report net contribution, impacts and lessons</a:t>
                      </a:r>
                    </a:p>
                  </a:txBody>
                  <a:tcPr marL="171450" marR="133350" marT="114300" marB="95250" anchor="ctr">
                    <a:solidFill>
                      <a:srgbClr val="F5F3ED"/>
                    </a:solidFill>
                  </a:tcPr>
                </a:tc>
                <a:tc>
                  <a:txBody>
                    <a:bodyPr/>
                    <a:lstStyle/>
                    <a:p>
                      <a:r>
                        <a:rPr sz="1650">
                          <a:solidFill>
                            <a:srgbClr val="173D35"/>
                          </a:solidFill>
                          <a:latin typeface="Helvetica Neue"/>
                          <a:ea typeface="Helvetica Neue"/>
                          <a:cs typeface="Helvetica Neue"/>
                        </a:rPr>
                        <a:t>Partners agree settlement and any benefit sharing</a:t>
                      </a:r>
                    </a:p>
                  </a:txBody>
                  <a:tcPr marL="171450" marR="133350" marT="114300" marB="95250" anchor="ctr">
                    <a:solidFill>
                      <a:srgbClr val="F5F3ED"/>
                    </a:solidFill>
                  </a:tcPr>
                </a:tc>
              </a:tr>
            </a:tbl>
          </a:graphicData>
        </a:graphic>
      </p:graphicFrame>
      <p:sp>
        <p:nvSpPr>
          <p:cNvPr id="5" name="Service blueprint is a proposal. A calendar e">
            <a:extLst xmlns:a="http://schemas.openxmlformats.org/drawingml/2006/main">
              <a:ext uri="{FF2B5EF4-FFF2-40B4-BE49-F238E27FC236}">
                <a16:creationId xmlns:a16="http://schemas.microsoft.com/office/drawing/2014/main" id="{330EF540-2596-4A2D-8B4E-AC7C9A776FC9}"/>
              </a:ext>
            </a:extLst>
          </p:cNvPr>
          <p:cNvSpPr>
            <a:spLocks xmlns:a="http://schemas.openxmlformats.org/drawingml/2006/main" noGrp="1"/>
          </p:cNvSpPr>
          <p:nvPr/>
        </p:nvSpPr>
        <p:spPr>
          <a:xfrm xmlns:a="http://schemas.openxmlformats.org/drawingml/2006/main">
            <a:off x="685800" y="8077200"/>
            <a:ext cx="130968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200" b="0">
                <a:solidFill>
                  <a:srgbClr val="61716B"/>
                </a:solidFill>
                <a:latin typeface="Helvetica Neue"/>
                <a:ea typeface="Helvetica Neue"/>
                <a:cs typeface="Helvetica Neue"/>
              </a:defRPr>
            </a:pPr>
            <a:r>
              <a:rPr sz="1200" b="0">
                <a:solidFill>
                  <a:srgbClr val="61716B"/>
                </a:solidFill>
                <a:latin typeface="Helvetica Neue"/>
                <a:ea typeface="Helvetica Neue"/>
                <a:cs typeface="Helvetica Neue"/>
              </a:rPr>
              <a:t>Service blueprint is a proposal. A calendar entry, inquiry response or FBP review does not constitute a permit.</a:t>
            </a:r>
          </a:p>
        </p:txBody>
      </p:sp>
    </p:spTree>
    <p:extLst>
      <p:ext uri="{BB962C8B-B14F-4D97-AF65-F5344CB8AC3E}">
        <p14:creationId xmlns:p14="http://schemas.microsoft.com/office/powerpoint/2010/main" val="2047781313"/>
      </p:ext>
    </p:extLst>
  </p:cSld>
</p:sld>
</file>

<file path=ppt/slides/slide47.xml><?xml version="1.0" encoding="utf-8"?>
<p:sld xmlns:p="http://schemas.openxmlformats.org/presentationml/2006/main">
  <p:cSld>
    <p:bg>
      <p:bgPr>
        <a:solidFill xmlns:a="http://schemas.openxmlformats.org/drawingml/2006/main">
          <a:srgbClr val="F5F3ED"/>
        </a:solidFill>
      </p:bgPr>
    </p:bg>
    <p:spTree>
      <p:nvGrpSpPr>
        <p:cNvPr id="1" name=""/>
        <p:cNvGrpSpPr/>
        <p:nvPr/>
      </p:nvGrpSpPr>
      <p:grpSpPr>
        <a:xfrm xmlns:a="http://schemas.openxmlformats.org/drawingml/2006/main"/>
      </p:grpSpPr>
      <p:sp>
        <p:nvSpPr>
          <p:cNvPr id="37" name="STAKEHOLDERS AND DECISION RIGHTS">
            <a:extLst xmlns:a="http://schemas.openxmlformats.org/drawingml/2006/main">
              <a:ext uri="{FF2B5EF4-FFF2-40B4-BE49-F238E27FC236}">
                <a16:creationId xmlns:a16="http://schemas.microsoft.com/office/drawing/2014/main" id="{3486A2AE-78B3-4724-A479-CD384AAE12DC}"/>
              </a:ext>
            </a:extLst>
          </p:cNvPr>
          <p:cNvSpPr>
            <a:spLocks xmlns:a="http://schemas.openxmlformats.org/drawingml/2006/main" noGrp="1"/>
          </p:cNvSpPr>
          <p:nvPr/>
        </p:nvSpPr>
        <p:spPr>
          <a:xfrm xmlns:a="http://schemas.openxmlformats.org/drawingml/2006/main">
            <a:off x="685800" y="400050"/>
            <a:ext cx="13335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50" b="1">
                <a:solidFill>
                  <a:srgbClr val="61716B"/>
                </a:solidFill>
                <a:latin typeface="Helvetica Neue"/>
                <a:ea typeface="Helvetica Neue"/>
                <a:cs typeface="Helvetica Neue"/>
              </a:defRPr>
            </a:pPr>
            <a:r>
              <a:rPr sz="1350" b="1">
                <a:solidFill>
                  <a:srgbClr val="61716B"/>
                </a:solidFill>
                <a:latin typeface="Helvetica Neue"/>
                <a:ea typeface="Helvetica Neue"/>
                <a:cs typeface="Helvetica Neue"/>
              </a:rPr>
              <a:t>STAKEHOLDERS AND DECISION RIGHTS</a:t>
            </a:r>
          </a:p>
        </p:txBody>
      </p:sp>
      <p:sp>
        <p:nvSpPr>
          <p:cNvPr id="2" name="Stakeholder map: a proposed coordination netw">
            <a:extLst xmlns:a="http://schemas.openxmlformats.org/drawingml/2006/main">
              <a:ext uri="{FF2B5EF4-FFF2-40B4-BE49-F238E27FC236}">
                <a16:creationId xmlns:a16="http://schemas.microsoft.com/office/drawing/2014/main" id="{6C0E78A5-52C8-4969-BF77-6A972470EE97}"/>
              </a:ext>
            </a:extLst>
          </p:cNvPr>
          <p:cNvSpPr>
            <a:spLocks xmlns:a="http://schemas.openxmlformats.org/drawingml/2006/main" noGrp="1"/>
          </p:cNvSpPr>
          <p:nvPr/>
        </p:nvSpPr>
        <p:spPr>
          <a:xfrm xmlns:a="http://schemas.openxmlformats.org/drawingml/2006/main">
            <a:off x="685800" y="914400"/>
            <a:ext cx="13868400"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900" b="1">
                <a:solidFill>
                  <a:srgbClr val="173D35"/>
                </a:solidFill>
                <a:latin typeface="Helvetica Neue"/>
                <a:ea typeface="Helvetica Neue"/>
                <a:cs typeface="Helvetica Neue"/>
              </a:defRPr>
            </a:pPr>
            <a:r>
              <a:rPr sz="3900" b="1">
                <a:solidFill>
                  <a:srgbClr val="173D35"/>
                </a:solidFill>
                <a:latin typeface="Helvetica Neue"/>
                <a:ea typeface="Helvetica Neue"/>
                <a:cs typeface="Helvetica Neue"/>
              </a:rPr>
              <a:t>Stakeholder map: a proposed coordination network</a:t>
            </a:r>
          </a:p>
        </p:txBody>
      </p:sp>
      <p:sp>
        <p:nvSpPr>
          <p:cNvPr id="3" name="37">
            <a:extLst xmlns:a="http://schemas.openxmlformats.org/drawingml/2006/main">
              <a:ext uri="{FF2B5EF4-FFF2-40B4-BE49-F238E27FC236}">
                <a16:creationId xmlns:a16="http://schemas.microsoft.com/office/drawing/2014/main" id="{DBF886D8-184D-431F-924C-644E7CCA8C54}"/>
              </a:ext>
            </a:extLst>
          </p:cNvPr>
          <p:cNvSpPr>
            <a:spLocks xmlns:a="http://schemas.openxmlformats.org/drawingml/2006/main" noGrp="1"/>
          </p:cNvSpPr>
          <p:nvPr/>
        </p:nvSpPr>
        <p:spPr>
          <a:xfrm xmlns:a="http://schemas.openxmlformats.org/drawingml/2006/main">
            <a:off x="14097000" y="8105775"/>
            <a:ext cx="457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275" b="0">
                <a:solidFill>
                  <a:srgbClr val="61716B"/>
                </a:solidFill>
                <a:latin typeface="Helvetica Neue"/>
                <a:ea typeface="Helvetica Neue"/>
                <a:cs typeface="Helvetica Neue"/>
              </a:defRPr>
            </a:pPr>
            <a:r>
              <a:rPr sz="1275" b="0">
                <a:solidFill>
                  <a:srgbClr val="61716B"/>
                </a:solidFill>
                <a:latin typeface="Helvetica Neue"/>
                <a:ea typeface="Helvetica Neue"/>
                <a:cs typeface="Helvetica Neue"/>
              </a:rPr>
              <a:t>47</a:t>
            </a:r>
          </a:p>
        </p:txBody>
      </p:sp>
      <p:sp>
        <p:nvSpPr>
          <p:cNvPr id="4" name="">
            <a:extLst xmlns:a="http://schemas.openxmlformats.org/drawingml/2006/main">
              <a:ext uri="{FF2B5EF4-FFF2-40B4-BE49-F238E27FC236}">
                <a16:creationId xmlns:a16="http://schemas.microsoft.com/office/drawing/2014/main" id="{9F05324F-CAC8-4053-A77D-BB6E2079F321}"/>
              </a:ext>
            </a:extLst>
          </p:cNvPr>
          <p:cNvSpPr>
            <a:spLocks xmlns:a="http://schemas.openxmlformats.org/drawingml/2006/main" noGrp="1"/>
          </p:cNvSpPr>
          <p:nvPr/>
        </p:nvSpPr>
        <p:spPr>
          <a:xfrm xmlns:a="http://schemas.openxmlformats.org/drawingml/2006/main">
            <a:off x="4933950" y="3105150"/>
            <a:ext cx="19050" cy="3943350"/>
          </a:xfrm>
          <a:prstGeom xmlns:a="http://schemas.openxmlformats.org/drawingml/2006/main" prst="rect">
            <a:avLst/>
          </a:prstGeom>
          <a:solidFill xmlns:a="http://schemas.openxmlformats.org/drawingml/2006/main">
            <a:srgbClr val="61716B"/>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DDCE6E28-2FFF-486C-B843-89B7B99B0DAC}"/>
              </a:ext>
            </a:extLst>
          </p:cNvPr>
          <p:cNvSpPr>
            <a:spLocks xmlns:a="http://schemas.openxmlformats.org/drawingml/2006/main" noGrp="1"/>
          </p:cNvSpPr>
          <p:nvPr/>
        </p:nvSpPr>
        <p:spPr>
          <a:xfrm xmlns:a="http://schemas.openxmlformats.org/drawingml/2006/main">
            <a:off x="10287000" y="3105150"/>
            <a:ext cx="19050" cy="3943350"/>
          </a:xfrm>
          <a:prstGeom xmlns:a="http://schemas.openxmlformats.org/drawingml/2006/main" prst="rect">
            <a:avLst/>
          </a:prstGeom>
          <a:solidFill xmlns:a="http://schemas.openxmlformats.org/drawingml/2006/main">
            <a:srgbClr val="61716B"/>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90585ECE-DDF0-4205-B951-B4619287964B}"/>
              </a:ext>
            </a:extLst>
          </p:cNvPr>
          <p:cNvSpPr>
            <a:spLocks xmlns:a="http://schemas.openxmlformats.org/drawingml/2006/main" noGrp="1"/>
          </p:cNvSpPr>
          <p:nvPr/>
        </p:nvSpPr>
        <p:spPr>
          <a:xfrm xmlns:a="http://schemas.openxmlformats.org/drawingml/2006/main">
            <a:off x="4943475" y="4857750"/>
            <a:ext cx="152400" cy="19050"/>
          </a:xfrm>
          <a:prstGeom xmlns:a="http://schemas.openxmlformats.org/drawingml/2006/main" prst="rect">
            <a:avLst/>
          </a:prstGeom>
          <a:solidFill xmlns:a="http://schemas.openxmlformats.org/drawingml/2006/main">
            <a:srgbClr val="61716B"/>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C74A53B5-16D2-43CF-8DA4-748BA23BF3EC}"/>
              </a:ext>
            </a:extLst>
          </p:cNvPr>
          <p:cNvSpPr>
            <a:spLocks xmlns:a="http://schemas.openxmlformats.org/drawingml/2006/main" noGrp="1"/>
          </p:cNvSpPr>
          <p:nvPr/>
        </p:nvSpPr>
        <p:spPr>
          <a:xfrm xmlns:a="http://schemas.openxmlformats.org/drawingml/2006/main">
            <a:off x="10153650" y="4857750"/>
            <a:ext cx="152400" cy="19050"/>
          </a:xfrm>
          <a:prstGeom xmlns:a="http://schemas.openxmlformats.org/drawingml/2006/main" prst="rect">
            <a:avLst/>
          </a:prstGeom>
          <a:solidFill xmlns:a="http://schemas.openxmlformats.org/drawingml/2006/main">
            <a:srgbClr val="61716B"/>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9516B58E-D58E-432C-980D-BA90EBDC6079}"/>
              </a:ext>
            </a:extLst>
          </p:cNvPr>
          <p:cNvSpPr>
            <a:spLocks xmlns:a="http://schemas.openxmlformats.org/drawingml/2006/main" noGrp="1"/>
          </p:cNvSpPr>
          <p:nvPr/>
        </p:nvSpPr>
        <p:spPr>
          <a:xfrm xmlns:a="http://schemas.openxmlformats.org/drawingml/2006/main">
            <a:off x="5086350" y="3724275"/>
            <a:ext cx="5067300" cy="2266950"/>
          </a:xfrm>
          <a:prstGeom xmlns:a="http://schemas.openxmlformats.org/drawingml/2006/main" prst="rect">
            <a:avLst/>
          </a:prstGeom>
          <a:solidFill xmlns:a="http://schemas.openxmlformats.org/drawingml/2006/main">
            <a:srgbClr val="173D35"/>
          </a:solidFill>
          <a:ln xmlns:a="http://schemas.openxmlformats.org/drawingml/2006/main" w="0">
            <a:noFill/>
          </a:ln>
        </p:spPr>
      </p:sp>
      <p:sp>
        <p:nvSpPr>
          <p:cNvPr id="9" name="Forever Balboa Park">
            <a:extLst xmlns:a="http://schemas.openxmlformats.org/drawingml/2006/main">
              <a:ext uri="{FF2B5EF4-FFF2-40B4-BE49-F238E27FC236}">
                <a16:creationId xmlns:a16="http://schemas.microsoft.com/office/drawing/2014/main" id="{FD41DD07-CDC2-4E00-AF20-17E64D6A6E40}"/>
              </a:ext>
            </a:extLst>
          </p:cNvPr>
          <p:cNvSpPr>
            <a:spLocks xmlns:a="http://schemas.openxmlformats.org/drawingml/2006/main" noGrp="1"/>
          </p:cNvSpPr>
          <p:nvPr/>
        </p:nvSpPr>
        <p:spPr>
          <a:xfrm xmlns:a="http://schemas.openxmlformats.org/drawingml/2006/main">
            <a:off x="5343525" y="4000500"/>
            <a:ext cx="455295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700" b="1">
                <a:solidFill>
                  <a:srgbClr val="FFFFFF"/>
                </a:solidFill>
                <a:latin typeface="Helvetica Neue"/>
                <a:ea typeface="Helvetica Neue"/>
                <a:cs typeface="Helvetica Neue"/>
              </a:defRPr>
            </a:pPr>
            <a:r>
              <a:rPr sz="2700" b="1">
                <a:solidFill>
                  <a:srgbClr val="FFFFFF"/>
                </a:solidFill>
                <a:latin typeface="Helvetica Neue"/>
                <a:ea typeface="Helvetica Neue"/>
                <a:cs typeface="Helvetica Neue"/>
              </a:rPr>
              <a:t>Forever Balboa Park</a:t>
            </a:r>
          </a:p>
        </p:txBody>
      </p:sp>
      <p:sp>
        <p:nvSpPr>
          <p:cNvPr id="10" name="Proposed keeper of the shared calendar&#10;Inquir">
            <a:extLst xmlns:a="http://schemas.openxmlformats.org/drawingml/2006/main">
              <a:ext uri="{FF2B5EF4-FFF2-40B4-BE49-F238E27FC236}">
                <a16:creationId xmlns:a16="http://schemas.microsoft.com/office/drawing/2014/main" id="{F6D17E64-73C1-4173-B73A-ED8AF3746A07}"/>
              </a:ext>
            </a:extLst>
          </p:cNvPr>
          <p:cNvSpPr>
            <a:spLocks xmlns:a="http://schemas.openxmlformats.org/drawingml/2006/main" noGrp="1"/>
          </p:cNvSpPr>
          <p:nvPr/>
        </p:nvSpPr>
        <p:spPr>
          <a:xfrm xmlns:a="http://schemas.openxmlformats.org/drawingml/2006/main">
            <a:off x="5343525" y="4686300"/>
            <a:ext cx="4552950" cy="1152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875" b="0">
                <a:solidFill>
                  <a:srgbClr val="FFFFFF"/>
                </a:solidFill>
                <a:latin typeface="Helvetica Neue"/>
                <a:ea typeface="Helvetica Neue"/>
                <a:cs typeface="Helvetica Neue"/>
              </a:defRPr>
            </a:pPr>
            <a:r>
              <a:rPr sz="1875" b="0">
                <a:solidFill>
                  <a:srgbClr val="FFFFFF"/>
                </a:solidFill>
                <a:latin typeface="Helvetica Neue"/>
                <a:ea typeface="Helvetica Neue"/>
                <a:cs typeface="Helvetica Neue"/>
              </a:rPr>
              <a:t>Proposed keeper of the shared calendar</a:t>
            </a:r>
          </a:p>
          <a:p xmlns:a="http://schemas.openxmlformats.org/drawingml/2006/main">
            <a:pPr>
              <a:buNone/>
              <a:defRPr sz="1875" b="0">
                <a:solidFill>
                  <a:srgbClr val="FFFFFF"/>
                </a:solidFill>
                <a:latin typeface="Helvetica Neue"/>
                <a:ea typeface="Helvetica Neue"/>
                <a:cs typeface="Helvetica Neue"/>
              </a:defRPr>
            </a:pPr>
            <a:r>
              <a:rPr sz="1875" b="0">
                <a:solidFill>
                  <a:srgbClr val="FFFFFF"/>
                </a:solidFill>
                <a:latin typeface="Helvetica Neue"/>
                <a:ea typeface="Helvetica Neue"/>
                <a:cs typeface="Helvetica Neue"/>
              </a:rPr>
              <a:t>Inquiry coordination and partner routing</a:t>
            </a:r>
          </a:p>
          <a:p xmlns:a="http://schemas.openxmlformats.org/drawingml/2006/main">
            <a:pPr>
              <a:buNone/>
              <a:defRPr sz="1875" b="0">
                <a:solidFill>
                  <a:srgbClr val="FFFFFF"/>
                </a:solidFill>
                <a:latin typeface="Helvetica Neue"/>
                <a:ea typeface="Helvetica Neue"/>
                <a:cs typeface="Helvetica Neue"/>
              </a:defRPr>
            </a:pPr>
            <a:r>
              <a:rPr sz="1875" b="0">
                <a:solidFill>
                  <a:srgbClr val="FFFFFF"/>
                </a:solidFill>
                <a:latin typeface="Helvetica Neue"/>
                <a:ea typeface="Helvetica Neue"/>
                <a:cs typeface="Helvetica Neue"/>
              </a:rPr>
              <a:t>Shared promotion and agreed services</a:t>
            </a:r>
          </a:p>
        </p:txBody>
      </p:sp>
      <p:sp>
        <p:nvSpPr>
          <p:cNvPr id="11" name="">
            <a:extLst xmlns:a="http://schemas.openxmlformats.org/drawingml/2006/main">
              <a:ext uri="{FF2B5EF4-FFF2-40B4-BE49-F238E27FC236}">
                <a16:creationId xmlns:a16="http://schemas.microsoft.com/office/drawing/2014/main" id="{7B8A14DF-8481-45F5-8210-A5659ED3C87B}"/>
              </a:ext>
            </a:extLst>
          </p:cNvPr>
          <p:cNvSpPr>
            <a:spLocks xmlns:a="http://schemas.openxmlformats.org/drawingml/2006/main" noGrp="1"/>
          </p:cNvSpPr>
          <p:nvPr/>
        </p:nvSpPr>
        <p:spPr>
          <a:xfrm xmlns:a="http://schemas.openxmlformats.org/drawingml/2006/main">
            <a:off x="685800" y="2343150"/>
            <a:ext cx="4114800" cy="1524000"/>
          </a:xfrm>
          <a:prstGeom xmlns:a="http://schemas.openxmlformats.org/drawingml/2006/main" prst="rect">
            <a:avLst/>
          </a:prstGeom>
          <a:solidFill xmlns:a="http://schemas.openxmlformats.org/drawingml/2006/main">
            <a:srgbClr val="FFFFFF"/>
          </a:solidFill>
          <a:ln xmlns:a="http://schemas.openxmlformats.org/drawingml/2006/main" w="9525">
            <a:solidFill>
              <a:srgbClr val="D6DBD3"/>
            </a:solidFill>
          </a:ln>
        </p:spPr>
      </p:sp>
      <p:sp>
        <p:nvSpPr>
          <p:cNvPr id="12" name="City of San Diego">
            <a:extLst xmlns:a="http://schemas.openxmlformats.org/drawingml/2006/main">
              <a:ext uri="{FF2B5EF4-FFF2-40B4-BE49-F238E27FC236}">
                <a16:creationId xmlns:a16="http://schemas.microsoft.com/office/drawing/2014/main" id="{602F99D5-83F0-4FD0-AA0C-661993E03529}"/>
              </a:ext>
            </a:extLst>
          </p:cNvPr>
          <p:cNvSpPr>
            <a:spLocks xmlns:a="http://schemas.openxmlformats.org/drawingml/2006/main" noGrp="1"/>
          </p:cNvSpPr>
          <p:nvPr/>
        </p:nvSpPr>
        <p:spPr>
          <a:xfrm xmlns:a="http://schemas.openxmlformats.org/drawingml/2006/main">
            <a:off x="857250" y="2505075"/>
            <a:ext cx="37719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025" b="1">
                <a:solidFill>
                  <a:srgbClr val="BE573C"/>
                </a:solidFill>
                <a:latin typeface="Helvetica Neue"/>
                <a:ea typeface="Helvetica Neue"/>
                <a:cs typeface="Helvetica Neue"/>
              </a:defRPr>
            </a:pPr>
            <a:r>
              <a:rPr sz="2025" b="1">
                <a:solidFill>
                  <a:srgbClr val="BE573C"/>
                </a:solidFill>
                <a:latin typeface="Helvetica Neue"/>
                <a:ea typeface="Helvetica Neue"/>
                <a:cs typeface="Helvetica Neue"/>
              </a:rPr>
              <a:t>City of San Diego</a:t>
            </a:r>
          </a:p>
        </p:txBody>
      </p:sp>
      <p:sp>
        <p:nvSpPr>
          <p:cNvPr id="13" name="Public-space authority&#10;Permits and delegated ">
            <a:extLst xmlns:a="http://schemas.openxmlformats.org/drawingml/2006/main">
              <a:ext uri="{FF2B5EF4-FFF2-40B4-BE49-F238E27FC236}">
                <a16:creationId xmlns:a16="http://schemas.microsoft.com/office/drawing/2014/main" id="{D0393F81-082F-4171-8A7B-3B42E68D968A}"/>
              </a:ext>
            </a:extLst>
          </p:cNvPr>
          <p:cNvSpPr>
            <a:spLocks xmlns:a="http://schemas.openxmlformats.org/drawingml/2006/main" noGrp="1"/>
          </p:cNvSpPr>
          <p:nvPr/>
        </p:nvSpPr>
        <p:spPr>
          <a:xfrm xmlns:a="http://schemas.openxmlformats.org/drawingml/2006/main">
            <a:off x="857250" y="2971800"/>
            <a:ext cx="37719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650" b="0">
                <a:solidFill>
                  <a:srgbClr val="173D35"/>
                </a:solidFill>
                <a:latin typeface="Helvetica Neue"/>
                <a:ea typeface="Helvetica Neue"/>
                <a:cs typeface="Helvetica Neue"/>
              </a:defRPr>
            </a:pPr>
            <a:r>
              <a:rPr sz="1650" b="0">
                <a:solidFill>
                  <a:srgbClr val="173D35"/>
                </a:solidFill>
                <a:latin typeface="Helvetica Neue"/>
                <a:ea typeface="Helvetica Neue"/>
                <a:cs typeface="Helvetica Neue"/>
              </a:rPr>
              <a:t>Public-space authority</a:t>
            </a:r>
          </a:p>
          <a:p xmlns:a="http://schemas.openxmlformats.org/drawingml/2006/main">
            <a:pPr>
              <a:buNone/>
              <a:defRPr sz="1650" b="0">
                <a:solidFill>
                  <a:srgbClr val="173D35"/>
                </a:solidFill>
                <a:latin typeface="Helvetica Neue"/>
                <a:ea typeface="Helvetica Neue"/>
                <a:cs typeface="Helvetica Neue"/>
              </a:defRPr>
            </a:pPr>
            <a:r>
              <a:rPr sz="1650" b="0">
                <a:solidFill>
                  <a:srgbClr val="173D35"/>
                </a:solidFill>
                <a:latin typeface="Helvetica Neue"/>
                <a:ea typeface="Helvetica Neue"/>
                <a:cs typeface="Helvetica Neue"/>
              </a:rPr>
              <a:t>Permits and delegated agreements</a:t>
            </a:r>
          </a:p>
        </p:txBody>
      </p:sp>
      <p:sp>
        <p:nvSpPr>
          <p:cNvPr id="14" name="">
            <a:extLst xmlns:a="http://schemas.openxmlformats.org/drawingml/2006/main">
              <a:ext uri="{FF2B5EF4-FFF2-40B4-BE49-F238E27FC236}">
                <a16:creationId xmlns:a16="http://schemas.microsoft.com/office/drawing/2014/main" id="{1FAF8AE9-1737-4C72-9A69-248CE1F59299}"/>
              </a:ext>
            </a:extLst>
          </p:cNvPr>
          <p:cNvSpPr>
            <a:spLocks xmlns:a="http://schemas.openxmlformats.org/drawingml/2006/main" noGrp="1"/>
          </p:cNvSpPr>
          <p:nvPr/>
        </p:nvSpPr>
        <p:spPr>
          <a:xfrm xmlns:a="http://schemas.openxmlformats.org/drawingml/2006/main">
            <a:off x="4800600" y="3105150"/>
            <a:ext cx="142875" cy="19050"/>
          </a:xfrm>
          <a:prstGeom xmlns:a="http://schemas.openxmlformats.org/drawingml/2006/main" prst="rect">
            <a:avLst/>
          </a:prstGeom>
          <a:solidFill xmlns:a="http://schemas.openxmlformats.org/drawingml/2006/main">
            <a:srgbClr val="61716B"/>
          </a:solidFill>
          <a:ln xmlns:a="http://schemas.openxmlformats.org/drawingml/2006/main" w="0">
            <a:noFill/>
          </a:ln>
        </p:spPr>
      </p:sp>
      <p:sp>
        <p:nvSpPr>
          <p:cNvPr id="15" name="">
            <a:extLst xmlns:a="http://schemas.openxmlformats.org/drawingml/2006/main">
              <a:ext uri="{FF2B5EF4-FFF2-40B4-BE49-F238E27FC236}">
                <a16:creationId xmlns:a16="http://schemas.microsoft.com/office/drawing/2014/main" id="{1105AB14-11FD-4CD8-BCD4-AD2FA6858120}"/>
              </a:ext>
            </a:extLst>
          </p:cNvPr>
          <p:cNvSpPr>
            <a:spLocks xmlns:a="http://schemas.openxmlformats.org/drawingml/2006/main" noGrp="1"/>
          </p:cNvSpPr>
          <p:nvPr/>
        </p:nvSpPr>
        <p:spPr>
          <a:xfrm xmlns:a="http://schemas.openxmlformats.org/drawingml/2006/main">
            <a:off x="685800" y="4381500"/>
            <a:ext cx="4114800" cy="1524000"/>
          </a:xfrm>
          <a:prstGeom xmlns:a="http://schemas.openxmlformats.org/drawingml/2006/main" prst="rect">
            <a:avLst/>
          </a:prstGeom>
          <a:solidFill xmlns:a="http://schemas.openxmlformats.org/drawingml/2006/main">
            <a:srgbClr val="FFFFFF"/>
          </a:solidFill>
          <a:ln xmlns:a="http://schemas.openxmlformats.org/drawingml/2006/main" w="9525">
            <a:solidFill>
              <a:srgbClr val="D6DBD3"/>
            </a:solidFill>
          </a:ln>
        </p:spPr>
      </p:sp>
      <p:sp>
        <p:nvSpPr>
          <p:cNvPr id="16" name="Cultural institutions">
            <a:extLst xmlns:a="http://schemas.openxmlformats.org/drawingml/2006/main">
              <a:ext uri="{FF2B5EF4-FFF2-40B4-BE49-F238E27FC236}">
                <a16:creationId xmlns:a16="http://schemas.microsoft.com/office/drawing/2014/main" id="{FB6AB4BC-F4A1-49E5-B5C1-1FFD440668F2}"/>
              </a:ext>
            </a:extLst>
          </p:cNvPr>
          <p:cNvSpPr>
            <a:spLocks xmlns:a="http://schemas.openxmlformats.org/drawingml/2006/main" noGrp="1"/>
          </p:cNvSpPr>
          <p:nvPr/>
        </p:nvSpPr>
        <p:spPr>
          <a:xfrm xmlns:a="http://schemas.openxmlformats.org/drawingml/2006/main">
            <a:off x="857250" y="4543425"/>
            <a:ext cx="37719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025" b="1">
                <a:solidFill>
                  <a:srgbClr val="BE573C"/>
                </a:solidFill>
                <a:latin typeface="Helvetica Neue"/>
                <a:ea typeface="Helvetica Neue"/>
                <a:cs typeface="Helvetica Neue"/>
              </a:defRPr>
            </a:pPr>
            <a:r>
              <a:rPr sz="2025" b="1">
                <a:solidFill>
                  <a:srgbClr val="BE573C"/>
                </a:solidFill>
                <a:latin typeface="Helvetica Neue"/>
                <a:ea typeface="Helvetica Neue"/>
                <a:cs typeface="Helvetica Neue"/>
              </a:rPr>
              <a:t>Cultural institutions</a:t>
            </a:r>
          </a:p>
        </p:txBody>
      </p:sp>
      <p:sp>
        <p:nvSpPr>
          <p:cNvPr id="17" name="Own events, venues and ticketing&#10;Approve impa">
            <a:extLst xmlns:a="http://schemas.openxmlformats.org/drawingml/2006/main">
              <a:ext uri="{FF2B5EF4-FFF2-40B4-BE49-F238E27FC236}">
                <a16:creationId xmlns:a16="http://schemas.microsoft.com/office/drawing/2014/main" id="{BE58D9FC-8D98-497C-81B5-6CAEC73F6EC1}"/>
              </a:ext>
            </a:extLst>
          </p:cNvPr>
          <p:cNvSpPr>
            <a:spLocks xmlns:a="http://schemas.openxmlformats.org/drawingml/2006/main" noGrp="1"/>
          </p:cNvSpPr>
          <p:nvPr/>
        </p:nvSpPr>
        <p:spPr>
          <a:xfrm xmlns:a="http://schemas.openxmlformats.org/drawingml/2006/main">
            <a:off x="857250" y="5010150"/>
            <a:ext cx="37719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650" b="0">
                <a:solidFill>
                  <a:srgbClr val="173D35"/>
                </a:solidFill>
                <a:latin typeface="Helvetica Neue"/>
                <a:ea typeface="Helvetica Neue"/>
                <a:cs typeface="Helvetica Neue"/>
              </a:defRPr>
            </a:pPr>
            <a:r>
              <a:rPr sz="1650" b="0">
                <a:solidFill>
                  <a:srgbClr val="173D35"/>
                </a:solidFill>
                <a:latin typeface="Helvetica Neue"/>
                <a:ea typeface="Helvetica Neue"/>
                <a:cs typeface="Helvetica Neue"/>
              </a:rPr>
              <a:t>Own events, venues and ticketing</a:t>
            </a:r>
          </a:p>
          <a:p xmlns:a="http://schemas.openxmlformats.org/drawingml/2006/main">
            <a:pPr>
              <a:buNone/>
              <a:defRPr sz="1650" b="0">
                <a:solidFill>
                  <a:srgbClr val="173D35"/>
                </a:solidFill>
                <a:latin typeface="Helvetica Neue"/>
                <a:ea typeface="Helvetica Neue"/>
                <a:cs typeface="Helvetica Neue"/>
              </a:defRPr>
            </a:pPr>
            <a:r>
              <a:rPr sz="1650" b="0">
                <a:solidFill>
                  <a:srgbClr val="173D35"/>
                </a:solidFill>
                <a:latin typeface="Helvetica Neue"/>
                <a:ea typeface="Helvetica Neue"/>
                <a:cs typeface="Helvetica Neue"/>
              </a:rPr>
              <a:t>Approve impacts and participation</a:t>
            </a:r>
          </a:p>
        </p:txBody>
      </p:sp>
      <p:sp>
        <p:nvSpPr>
          <p:cNvPr id="18" name="">
            <a:extLst xmlns:a="http://schemas.openxmlformats.org/drawingml/2006/main">
              <a:ext uri="{FF2B5EF4-FFF2-40B4-BE49-F238E27FC236}">
                <a16:creationId xmlns:a16="http://schemas.microsoft.com/office/drawing/2014/main" id="{B6E05277-8AF3-4B27-8E58-49F3B19B5742}"/>
              </a:ext>
            </a:extLst>
          </p:cNvPr>
          <p:cNvSpPr>
            <a:spLocks xmlns:a="http://schemas.openxmlformats.org/drawingml/2006/main" noGrp="1"/>
          </p:cNvSpPr>
          <p:nvPr/>
        </p:nvSpPr>
        <p:spPr>
          <a:xfrm xmlns:a="http://schemas.openxmlformats.org/drawingml/2006/main">
            <a:off x="4800600" y="5143500"/>
            <a:ext cx="142875" cy="19050"/>
          </a:xfrm>
          <a:prstGeom xmlns:a="http://schemas.openxmlformats.org/drawingml/2006/main" prst="rect">
            <a:avLst/>
          </a:prstGeom>
          <a:solidFill xmlns:a="http://schemas.openxmlformats.org/drawingml/2006/main">
            <a:srgbClr val="61716B"/>
          </a:solidFill>
          <a:ln xmlns:a="http://schemas.openxmlformats.org/drawingml/2006/main" w="0">
            <a:noFill/>
          </a:ln>
        </p:spPr>
      </p:sp>
      <p:sp>
        <p:nvSpPr>
          <p:cNvPr id="19" name="">
            <a:extLst xmlns:a="http://schemas.openxmlformats.org/drawingml/2006/main">
              <a:ext uri="{FF2B5EF4-FFF2-40B4-BE49-F238E27FC236}">
                <a16:creationId xmlns:a16="http://schemas.microsoft.com/office/drawing/2014/main" id="{7000DC5B-408C-49B0-87FD-9C7FD6EDD55F}"/>
              </a:ext>
            </a:extLst>
          </p:cNvPr>
          <p:cNvSpPr>
            <a:spLocks xmlns:a="http://schemas.openxmlformats.org/drawingml/2006/main" noGrp="1"/>
          </p:cNvSpPr>
          <p:nvPr/>
        </p:nvSpPr>
        <p:spPr>
          <a:xfrm xmlns:a="http://schemas.openxmlformats.org/drawingml/2006/main">
            <a:off x="685800" y="6419850"/>
            <a:ext cx="4114800" cy="1257300"/>
          </a:xfrm>
          <a:prstGeom xmlns:a="http://schemas.openxmlformats.org/drawingml/2006/main" prst="rect">
            <a:avLst/>
          </a:prstGeom>
          <a:solidFill xmlns:a="http://schemas.openxmlformats.org/drawingml/2006/main">
            <a:srgbClr val="FFFFFF"/>
          </a:solidFill>
          <a:ln xmlns:a="http://schemas.openxmlformats.org/drawingml/2006/main" w="9525">
            <a:solidFill>
              <a:srgbClr val="D6DBD3"/>
            </a:solidFill>
          </a:ln>
        </p:spPr>
      </p:sp>
      <p:sp>
        <p:nvSpPr>
          <p:cNvPr id="20" name="BCCA / project conveners">
            <a:extLst xmlns:a="http://schemas.openxmlformats.org/drawingml/2006/main">
              <a:ext uri="{FF2B5EF4-FFF2-40B4-BE49-F238E27FC236}">
                <a16:creationId xmlns:a16="http://schemas.microsoft.com/office/drawing/2014/main" id="{56C0146C-5CE1-43B0-B791-1329E1AA9D9A}"/>
              </a:ext>
            </a:extLst>
          </p:cNvPr>
          <p:cNvSpPr>
            <a:spLocks xmlns:a="http://schemas.openxmlformats.org/drawingml/2006/main" noGrp="1"/>
          </p:cNvSpPr>
          <p:nvPr/>
        </p:nvSpPr>
        <p:spPr>
          <a:xfrm xmlns:a="http://schemas.openxmlformats.org/drawingml/2006/main">
            <a:off x="857250" y="6581775"/>
            <a:ext cx="37719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025" b="1">
                <a:solidFill>
                  <a:srgbClr val="BE573C"/>
                </a:solidFill>
                <a:latin typeface="Helvetica Neue"/>
                <a:ea typeface="Helvetica Neue"/>
                <a:cs typeface="Helvetica Neue"/>
              </a:defRPr>
            </a:pPr>
            <a:r>
              <a:rPr sz="2025" b="1">
                <a:solidFill>
                  <a:srgbClr val="BE573C"/>
                </a:solidFill>
                <a:latin typeface="Helvetica Neue"/>
                <a:ea typeface="Helvetica Neue"/>
                <a:cs typeface="Helvetica Neue"/>
              </a:rPr>
              <a:t>BCCA / project conveners</a:t>
            </a:r>
          </a:p>
        </p:txBody>
      </p:sp>
      <p:sp>
        <p:nvSpPr>
          <p:cNvPr id="21" name="Convene alignment and sponsor&#10;the operating-m">
            <a:extLst xmlns:a="http://schemas.openxmlformats.org/drawingml/2006/main">
              <a:ext uri="{FF2B5EF4-FFF2-40B4-BE49-F238E27FC236}">
                <a16:creationId xmlns:a16="http://schemas.microsoft.com/office/drawing/2014/main" id="{06501D57-1153-40FF-9646-D0B01F260324}"/>
              </a:ext>
            </a:extLst>
          </p:cNvPr>
          <p:cNvSpPr>
            <a:spLocks xmlns:a="http://schemas.openxmlformats.org/drawingml/2006/main" noGrp="1"/>
          </p:cNvSpPr>
          <p:nvPr/>
        </p:nvSpPr>
        <p:spPr>
          <a:xfrm xmlns:a="http://schemas.openxmlformats.org/drawingml/2006/main">
            <a:off x="857250" y="7048500"/>
            <a:ext cx="37719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650" b="0">
                <a:solidFill>
                  <a:srgbClr val="173D35"/>
                </a:solidFill>
                <a:latin typeface="Helvetica Neue"/>
                <a:ea typeface="Helvetica Neue"/>
                <a:cs typeface="Helvetica Neue"/>
              </a:defRPr>
            </a:pPr>
            <a:r>
              <a:rPr sz="1650" b="0">
                <a:solidFill>
                  <a:srgbClr val="173D35"/>
                </a:solidFill>
                <a:latin typeface="Helvetica Neue"/>
                <a:ea typeface="Helvetica Neue"/>
                <a:cs typeface="Helvetica Neue"/>
              </a:rPr>
              <a:t>Convene alignment and sponsor</a:t>
            </a:r>
          </a:p>
          <a:p xmlns:a="http://schemas.openxmlformats.org/drawingml/2006/main">
            <a:pPr>
              <a:buNone/>
              <a:defRPr sz="1650" b="0">
                <a:solidFill>
                  <a:srgbClr val="173D35"/>
                </a:solidFill>
                <a:latin typeface="Helvetica Neue"/>
                <a:ea typeface="Helvetica Neue"/>
                <a:cs typeface="Helvetica Neue"/>
              </a:defRPr>
            </a:pPr>
            <a:r>
              <a:rPr sz="1650" b="0">
                <a:solidFill>
                  <a:srgbClr val="173D35"/>
                </a:solidFill>
                <a:latin typeface="Helvetica Neue"/>
                <a:ea typeface="Helvetica Neue"/>
                <a:cs typeface="Helvetica Neue"/>
              </a:rPr>
              <a:t>the operating-model discussion</a:t>
            </a:r>
          </a:p>
        </p:txBody>
      </p:sp>
      <p:sp>
        <p:nvSpPr>
          <p:cNvPr id="22" name="">
            <a:extLst xmlns:a="http://schemas.openxmlformats.org/drawingml/2006/main">
              <a:ext uri="{FF2B5EF4-FFF2-40B4-BE49-F238E27FC236}">
                <a16:creationId xmlns:a16="http://schemas.microsoft.com/office/drawing/2014/main" id="{D4A04534-7170-4A42-B361-EE9D4A4F4FA8}"/>
              </a:ext>
            </a:extLst>
          </p:cNvPr>
          <p:cNvSpPr>
            <a:spLocks xmlns:a="http://schemas.openxmlformats.org/drawingml/2006/main" noGrp="1"/>
          </p:cNvSpPr>
          <p:nvPr/>
        </p:nvSpPr>
        <p:spPr>
          <a:xfrm xmlns:a="http://schemas.openxmlformats.org/drawingml/2006/main">
            <a:off x="4800600" y="7048500"/>
            <a:ext cx="142875" cy="19050"/>
          </a:xfrm>
          <a:prstGeom xmlns:a="http://schemas.openxmlformats.org/drawingml/2006/main" prst="rect">
            <a:avLst/>
          </a:prstGeom>
          <a:solidFill xmlns:a="http://schemas.openxmlformats.org/drawingml/2006/main">
            <a:srgbClr val="61716B"/>
          </a:solidFill>
          <a:ln xmlns:a="http://schemas.openxmlformats.org/drawingml/2006/main" w="0">
            <a:noFill/>
          </a:ln>
        </p:spPr>
      </p:sp>
      <p:sp>
        <p:nvSpPr>
          <p:cNvPr id="23" name="">
            <a:extLst xmlns:a="http://schemas.openxmlformats.org/drawingml/2006/main">
              <a:ext uri="{FF2B5EF4-FFF2-40B4-BE49-F238E27FC236}">
                <a16:creationId xmlns:a16="http://schemas.microsoft.com/office/drawing/2014/main" id="{F1EA9D5A-E1EF-4AF9-840D-8567CBE26129}"/>
              </a:ext>
            </a:extLst>
          </p:cNvPr>
          <p:cNvSpPr>
            <a:spLocks xmlns:a="http://schemas.openxmlformats.org/drawingml/2006/main" noGrp="1"/>
          </p:cNvSpPr>
          <p:nvPr/>
        </p:nvSpPr>
        <p:spPr>
          <a:xfrm xmlns:a="http://schemas.openxmlformats.org/drawingml/2006/main">
            <a:off x="10439400" y="2343150"/>
            <a:ext cx="4114800" cy="1524000"/>
          </a:xfrm>
          <a:prstGeom xmlns:a="http://schemas.openxmlformats.org/drawingml/2006/main" prst="rect">
            <a:avLst/>
          </a:prstGeom>
          <a:solidFill xmlns:a="http://schemas.openxmlformats.org/drawingml/2006/main">
            <a:srgbClr val="FFFFFF"/>
          </a:solidFill>
          <a:ln xmlns:a="http://schemas.openxmlformats.org/drawingml/2006/main" w="9525">
            <a:solidFill>
              <a:srgbClr val="D6DBD3"/>
            </a:solidFill>
          </a:ln>
        </p:spPr>
      </p:sp>
      <p:sp>
        <p:nvSpPr>
          <p:cNvPr id="24" name="Visitors and residents">
            <a:extLst xmlns:a="http://schemas.openxmlformats.org/drawingml/2006/main">
              <a:ext uri="{FF2B5EF4-FFF2-40B4-BE49-F238E27FC236}">
                <a16:creationId xmlns:a16="http://schemas.microsoft.com/office/drawing/2014/main" id="{BB03F00A-8766-4BE7-8761-A2EDFFB1C5F1}"/>
              </a:ext>
            </a:extLst>
          </p:cNvPr>
          <p:cNvSpPr>
            <a:spLocks xmlns:a="http://schemas.openxmlformats.org/drawingml/2006/main" noGrp="1"/>
          </p:cNvSpPr>
          <p:nvPr/>
        </p:nvSpPr>
        <p:spPr>
          <a:xfrm xmlns:a="http://schemas.openxmlformats.org/drawingml/2006/main">
            <a:off x="10610850" y="2505075"/>
            <a:ext cx="37719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025" b="1">
                <a:solidFill>
                  <a:srgbClr val="BE573C"/>
                </a:solidFill>
                <a:latin typeface="Helvetica Neue"/>
                <a:ea typeface="Helvetica Neue"/>
                <a:cs typeface="Helvetica Neue"/>
              </a:defRPr>
            </a:pPr>
            <a:r>
              <a:rPr sz="2025" b="1">
                <a:solidFill>
                  <a:srgbClr val="BE573C"/>
                </a:solidFill>
                <a:latin typeface="Helvetica Neue"/>
                <a:ea typeface="Helvetica Neue"/>
                <a:cs typeface="Helvetica Neue"/>
              </a:rPr>
              <a:t>Visitors and residents</a:t>
            </a:r>
          </a:p>
        </p:txBody>
      </p:sp>
      <p:sp>
        <p:nvSpPr>
          <p:cNvPr id="25" name="Discover and attend&#10;Provide access and impact">
            <a:extLst xmlns:a="http://schemas.openxmlformats.org/drawingml/2006/main">
              <a:ext uri="{FF2B5EF4-FFF2-40B4-BE49-F238E27FC236}">
                <a16:creationId xmlns:a16="http://schemas.microsoft.com/office/drawing/2014/main" id="{97CD7228-6991-4B5F-9E7F-4768FE7CEBEA}"/>
              </a:ext>
            </a:extLst>
          </p:cNvPr>
          <p:cNvSpPr>
            <a:spLocks xmlns:a="http://schemas.openxmlformats.org/drawingml/2006/main" noGrp="1"/>
          </p:cNvSpPr>
          <p:nvPr/>
        </p:nvSpPr>
        <p:spPr>
          <a:xfrm xmlns:a="http://schemas.openxmlformats.org/drawingml/2006/main">
            <a:off x="10610850" y="2971800"/>
            <a:ext cx="37719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650" b="0">
                <a:solidFill>
                  <a:srgbClr val="173D35"/>
                </a:solidFill>
                <a:latin typeface="Helvetica Neue"/>
                <a:ea typeface="Helvetica Neue"/>
                <a:cs typeface="Helvetica Neue"/>
              </a:defRPr>
            </a:pPr>
            <a:r>
              <a:rPr sz="1650" b="0">
                <a:solidFill>
                  <a:srgbClr val="173D35"/>
                </a:solidFill>
                <a:latin typeface="Helvetica Neue"/>
                <a:ea typeface="Helvetica Neue"/>
                <a:cs typeface="Helvetica Neue"/>
              </a:rPr>
              <a:t>Discover and attend</a:t>
            </a:r>
          </a:p>
          <a:p xmlns:a="http://schemas.openxmlformats.org/drawingml/2006/main">
            <a:pPr>
              <a:buNone/>
              <a:defRPr sz="1650" b="0">
                <a:solidFill>
                  <a:srgbClr val="173D35"/>
                </a:solidFill>
                <a:latin typeface="Helvetica Neue"/>
                <a:ea typeface="Helvetica Neue"/>
                <a:cs typeface="Helvetica Neue"/>
              </a:defRPr>
            </a:pPr>
            <a:r>
              <a:rPr sz="1650" b="0">
                <a:solidFill>
                  <a:srgbClr val="173D35"/>
                </a:solidFill>
                <a:latin typeface="Helvetica Neue"/>
                <a:ea typeface="Helvetica Neue"/>
                <a:cs typeface="Helvetica Neue"/>
              </a:rPr>
              <a:t>Provide access and impact feedback</a:t>
            </a:r>
          </a:p>
        </p:txBody>
      </p:sp>
      <p:sp>
        <p:nvSpPr>
          <p:cNvPr id="26" name="">
            <a:extLst xmlns:a="http://schemas.openxmlformats.org/drawingml/2006/main">
              <a:ext uri="{FF2B5EF4-FFF2-40B4-BE49-F238E27FC236}">
                <a16:creationId xmlns:a16="http://schemas.microsoft.com/office/drawing/2014/main" id="{BE8BAE1C-09A4-4C97-83F2-2B6FC4BB8F1F}"/>
              </a:ext>
            </a:extLst>
          </p:cNvPr>
          <p:cNvSpPr>
            <a:spLocks xmlns:a="http://schemas.openxmlformats.org/drawingml/2006/main" noGrp="1"/>
          </p:cNvSpPr>
          <p:nvPr/>
        </p:nvSpPr>
        <p:spPr>
          <a:xfrm xmlns:a="http://schemas.openxmlformats.org/drawingml/2006/main">
            <a:off x="10296525" y="3105150"/>
            <a:ext cx="142875" cy="19050"/>
          </a:xfrm>
          <a:prstGeom xmlns:a="http://schemas.openxmlformats.org/drawingml/2006/main" prst="rect">
            <a:avLst/>
          </a:prstGeom>
          <a:solidFill xmlns:a="http://schemas.openxmlformats.org/drawingml/2006/main">
            <a:srgbClr val="61716B"/>
          </a:solidFill>
          <a:ln xmlns:a="http://schemas.openxmlformats.org/drawingml/2006/main" w="0">
            <a:noFill/>
          </a:ln>
        </p:spPr>
      </p:sp>
      <p:sp>
        <p:nvSpPr>
          <p:cNvPr id="27" name="">
            <a:extLst xmlns:a="http://schemas.openxmlformats.org/drawingml/2006/main">
              <a:ext uri="{FF2B5EF4-FFF2-40B4-BE49-F238E27FC236}">
                <a16:creationId xmlns:a16="http://schemas.microsoft.com/office/drawing/2014/main" id="{0D06E499-1E87-4A50-94BB-EB0E205D0A4A}"/>
              </a:ext>
            </a:extLst>
          </p:cNvPr>
          <p:cNvSpPr>
            <a:spLocks xmlns:a="http://schemas.openxmlformats.org/drawingml/2006/main" noGrp="1"/>
          </p:cNvSpPr>
          <p:nvPr/>
        </p:nvSpPr>
        <p:spPr>
          <a:xfrm xmlns:a="http://schemas.openxmlformats.org/drawingml/2006/main">
            <a:off x="10439400" y="4381500"/>
            <a:ext cx="4114800" cy="1524000"/>
          </a:xfrm>
          <a:prstGeom xmlns:a="http://schemas.openxmlformats.org/drawingml/2006/main" prst="rect">
            <a:avLst/>
          </a:prstGeom>
          <a:solidFill xmlns:a="http://schemas.openxmlformats.org/drawingml/2006/main">
            <a:srgbClr val="FFFFFF"/>
          </a:solidFill>
          <a:ln xmlns:a="http://schemas.openxmlformats.org/drawingml/2006/main" w="9525">
            <a:solidFill>
              <a:srgbClr val="D6DBD3"/>
            </a:solidFill>
          </a:ln>
        </p:spPr>
      </p:sp>
      <p:sp>
        <p:nvSpPr>
          <p:cNvPr id="28" name="Event clients and partners">
            <a:extLst xmlns:a="http://schemas.openxmlformats.org/drawingml/2006/main">
              <a:ext uri="{FF2B5EF4-FFF2-40B4-BE49-F238E27FC236}">
                <a16:creationId xmlns:a16="http://schemas.microsoft.com/office/drawing/2014/main" id="{57B280B4-7E82-4004-A730-8E2CD86870CE}"/>
              </a:ext>
            </a:extLst>
          </p:cNvPr>
          <p:cNvSpPr>
            <a:spLocks xmlns:a="http://schemas.openxmlformats.org/drawingml/2006/main" noGrp="1"/>
          </p:cNvSpPr>
          <p:nvPr/>
        </p:nvSpPr>
        <p:spPr>
          <a:xfrm xmlns:a="http://schemas.openxmlformats.org/drawingml/2006/main">
            <a:off x="10610850" y="4543425"/>
            <a:ext cx="37719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025" b="1">
                <a:solidFill>
                  <a:srgbClr val="BE573C"/>
                </a:solidFill>
                <a:latin typeface="Helvetica Neue"/>
                <a:ea typeface="Helvetica Neue"/>
                <a:cs typeface="Helvetica Neue"/>
              </a:defRPr>
            </a:pPr>
            <a:r>
              <a:rPr sz="2025" b="1">
                <a:solidFill>
                  <a:srgbClr val="BE573C"/>
                </a:solidFill>
                <a:latin typeface="Helvetica Neue"/>
                <a:ea typeface="Helvetica Neue"/>
                <a:cs typeface="Helvetica Neue"/>
              </a:rPr>
              <a:t>Event clients and partners</a:t>
            </a:r>
          </a:p>
        </p:txBody>
      </p:sp>
      <p:sp>
        <p:nvSpPr>
          <p:cNvPr id="29" name="Bring briefs and funding&#10;Deliver contracted s">
            <a:extLst xmlns:a="http://schemas.openxmlformats.org/drawingml/2006/main">
              <a:ext uri="{FF2B5EF4-FFF2-40B4-BE49-F238E27FC236}">
                <a16:creationId xmlns:a16="http://schemas.microsoft.com/office/drawing/2014/main" id="{12838BED-8532-409C-A301-D985BC3D0CCC}"/>
              </a:ext>
            </a:extLst>
          </p:cNvPr>
          <p:cNvSpPr>
            <a:spLocks xmlns:a="http://schemas.openxmlformats.org/drawingml/2006/main" noGrp="1"/>
          </p:cNvSpPr>
          <p:nvPr/>
        </p:nvSpPr>
        <p:spPr>
          <a:xfrm xmlns:a="http://schemas.openxmlformats.org/drawingml/2006/main">
            <a:off x="10610850" y="5010150"/>
            <a:ext cx="37719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650" b="0">
                <a:solidFill>
                  <a:srgbClr val="173D35"/>
                </a:solidFill>
                <a:latin typeface="Helvetica Neue"/>
                <a:ea typeface="Helvetica Neue"/>
                <a:cs typeface="Helvetica Neue"/>
              </a:defRPr>
            </a:pPr>
            <a:r>
              <a:rPr sz="1650" b="0">
                <a:solidFill>
                  <a:srgbClr val="173D35"/>
                </a:solidFill>
                <a:latin typeface="Helvetica Neue"/>
                <a:ea typeface="Helvetica Neue"/>
                <a:cs typeface="Helvetica Neue"/>
              </a:rPr>
              <a:t>Bring briefs and funding</a:t>
            </a:r>
          </a:p>
          <a:p xmlns:a="http://schemas.openxmlformats.org/drawingml/2006/main">
            <a:pPr>
              <a:buNone/>
              <a:defRPr sz="1650" b="0">
                <a:solidFill>
                  <a:srgbClr val="173D35"/>
                </a:solidFill>
                <a:latin typeface="Helvetica Neue"/>
                <a:ea typeface="Helvetica Neue"/>
                <a:cs typeface="Helvetica Neue"/>
              </a:defRPr>
            </a:pPr>
            <a:r>
              <a:rPr sz="1650" b="0">
                <a:solidFill>
                  <a:srgbClr val="173D35"/>
                </a:solidFill>
                <a:latin typeface="Helvetica Neue"/>
                <a:ea typeface="Helvetica Neue"/>
                <a:cs typeface="Helvetica Neue"/>
              </a:rPr>
              <a:t>Deliver contracted services</a:t>
            </a:r>
          </a:p>
        </p:txBody>
      </p:sp>
      <p:sp>
        <p:nvSpPr>
          <p:cNvPr id="30" name="">
            <a:extLst xmlns:a="http://schemas.openxmlformats.org/drawingml/2006/main">
              <a:ext uri="{FF2B5EF4-FFF2-40B4-BE49-F238E27FC236}">
                <a16:creationId xmlns:a16="http://schemas.microsoft.com/office/drawing/2014/main" id="{C682B3BB-55D2-4618-9DF8-29951277B850}"/>
              </a:ext>
            </a:extLst>
          </p:cNvPr>
          <p:cNvSpPr>
            <a:spLocks xmlns:a="http://schemas.openxmlformats.org/drawingml/2006/main" noGrp="1"/>
          </p:cNvSpPr>
          <p:nvPr/>
        </p:nvSpPr>
        <p:spPr>
          <a:xfrm xmlns:a="http://schemas.openxmlformats.org/drawingml/2006/main">
            <a:off x="10296525" y="5143500"/>
            <a:ext cx="142875" cy="19050"/>
          </a:xfrm>
          <a:prstGeom xmlns:a="http://schemas.openxmlformats.org/drawingml/2006/main" prst="rect">
            <a:avLst/>
          </a:prstGeom>
          <a:solidFill xmlns:a="http://schemas.openxmlformats.org/drawingml/2006/main">
            <a:srgbClr val="61716B"/>
          </a:solidFill>
          <a:ln xmlns:a="http://schemas.openxmlformats.org/drawingml/2006/main" w="0">
            <a:noFill/>
          </a:ln>
        </p:spPr>
      </p:sp>
      <p:sp>
        <p:nvSpPr>
          <p:cNvPr id="31" name="">
            <a:extLst xmlns:a="http://schemas.openxmlformats.org/drawingml/2006/main">
              <a:ext uri="{FF2B5EF4-FFF2-40B4-BE49-F238E27FC236}">
                <a16:creationId xmlns:a16="http://schemas.microsoft.com/office/drawing/2014/main" id="{3F4CA37B-BC02-420F-9179-262CCC5C834C}"/>
              </a:ext>
            </a:extLst>
          </p:cNvPr>
          <p:cNvSpPr>
            <a:spLocks xmlns:a="http://schemas.openxmlformats.org/drawingml/2006/main" noGrp="1"/>
          </p:cNvSpPr>
          <p:nvPr/>
        </p:nvSpPr>
        <p:spPr>
          <a:xfrm xmlns:a="http://schemas.openxmlformats.org/drawingml/2006/main">
            <a:off x="10439400" y="6419850"/>
            <a:ext cx="4114800" cy="1257300"/>
          </a:xfrm>
          <a:prstGeom xmlns:a="http://schemas.openxmlformats.org/drawingml/2006/main" prst="rect">
            <a:avLst/>
          </a:prstGeom>
          <a:solidFill xmlns:a="http://schemas.openxmlformats.org/drawingml/2006/main">
            <a:srgbClr val="FFFFFF"/>
          </a:solidFill>
          <a:ln xmlns:a="http://schemas.openxmlformats.org/drawingml/2006/main" w="9525">
            <a:solidFill>
              <a:srgbClr val="D6DBD3"/>
            </a:solidFill>
          </a:ln>
        </p:spPr>
      </p:sp>
      <p:sp>
        <p:nvSpPr>
          <p:cNvPr id="32" name="Digital publishing partners">
            <a:extLst xmlns:a="http://schemas.openxmlformats.org/drawingml/2006/main">
              <a:ext uri="{FF2B5EF4-FFF2-40B4-BE49-F238E27FC236}">
                <a16:creationId xmlns:a16="http://schemas.microsoft.com/office/drawing/2014/main" id="{9E4C2EF3-E36C-4A62-ADE2-C8003C313E44}"/>
              </a:ext>
            </a:extLst>
          </p:cNvPr>
          <p:cNvSpPr>
            <a:spLocks xmlns:a="http://schemas.openxmlformats.org/drawingml/2006/main" noGrp="1"/>
          </p:cNvSpPr>
          <p:nvPr/>
        </p:nvSpPr>
        <p:spPr>
          <a:xfrm xmlns:a="http://schemas.openxmlformats.org/drawingml/2006/main">
            <a:off x="10610850" y="6581775"/>
            <a:ext cx="37719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025" b="1">
                <a:solidFill>
                  <a:srgbClr val="BE573C"/>
                </a:solidFill>
                <a:latin typeface="Helvetica Neue"/>
                <a:ea typeface="Helvetica Neue"/>
                <a:cs typeface="Helvetica Neue"/>
              </a:defRPr>
            </a:pPr>
            <a:r>
              <a:rPr sz="2025" b="1">
                <a:solidFill>
                  <a:srgbClr val="BE573C"/>
                </a:solidFill>
                <a:latin typeface="Helvetica Neue"/>
                <a:ea typeface="Helvetica Neue"/>
                <a:cs typeface="Helvetica Neue"/>
              </a:rPr>
              <a:t>Digital publishing partners</a:t>
            </a:r>
          </a:p>
        </p:txBody>
      </p:sp>
      <p:sp>
        <p:nvSpPr>
          <p:cNvPr id="33" name="BPOC, site manager and institutions&#10;Agree pub">
            <a:extLst xmlns:a="http://schemas.openxmlformats.org/drawingml/2006/main">
              <a:ext uri="{FF2B5EF4-FFF2-40B4-BE49-F238E27FC236}">
                <a16:creationId xmlns:a16="http://schemas.microsoft.com/office/drawing/2014/main" id="{E578AC2F-5888-427B-8576-BA802964FCB9}"/>
              </a:ext>
            </a:extLst>
          </p:cNvPr>
          <p:cNvSpPr>
            <a:spLocks xmlns:a="http://schemas.openxmlformats.org/drawingml/2006/main" noGrp="1"/>
          </p:cNvSpPr>
          <p:nvPr/>
        </p:nvSpPr>
        <p:spPr>
          <a:xfrm xmlns:a="http://schemas.openxmlformats.org/drawingml/2006/main">
            <a:off x="10610850" y="7048500"/>
            <a:ext cx="37719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650" b="0">
                <a:solidFill>
                  <a:srgbClr val="173D35"/>
                </a:solidFill>
                <a:latin typeface="Helvetica Neue"/>
                <a:ea typeface="Helvetica Neue"/>
                <a:cs typeface="Helvetica Neue"/>
              </a:defRPr>
            </a:pPr>
            <a:r>
              <a:rPr sz="1650" b="0">
                <a:solidFill>
                  <a:srgbClr val="173D35"/>
                </a:solidFill>
                <a:latin typeface="Helvetica Neue"/>
                <a:ea typeface="Helvetica Neue"/>
                <a:cs typeface="Helvetica Neue"/>
              </a:rPr>
              <a:t>BPOC, site manager and institutions</a:t>
            </a:r>
          </a:p>
          <a:p xmlns:a="http://schemas.openxmlformats.org/drawingml/2006/main">
            <a:pPr>
              <a:buNone/>
              <a:defRPr sz="1650" b="0">
                <a:solidFill>
                  <a:srgbClr val="173D35"/>
                </a:solidFill>
                <a:latin typeface="Helvetica Neue"/>
                <a:ea typeface="Helvetica Neue"/>
                <a:cs typeface="Helvetica Neue"/>
              </a:defRPr>
            </a:pPr>
            <a:r>
              <a:rPr sz="1650" b="0">
                <a:solidFill>
                  <a:srgbClr val="173D35"/>
                </a:solidFill>
                <a:latin typeface="Helvetica Neue"/>
                <a:ea typeface="Helvetica Neue"/>
                <a:cs typeface="Helvetica Neue"/>
              </a:rPr>
              <a:t>Agree publishing and data interfaces</a:t>
            </a:r>
          </a:p>
        </p:txBody>
      </p:sp>
      <p:sp>
        <p:nvSpPr>
          <p:cNvPr id="34" name="">
            <a:extLst xmlns:a="http://schemas.openxmlformats.org/drawingml/2006/main">
              <a:ext uri="{FF2B5EF4-FFF2-40B4-BE49-F238E27FC236}">
                <a16:creationId xmlns:a16="http://schemas.microsoft.com/office/drawing/2014/main" id="{AF81A2E1-CA58-423E-A7BF-820F58C0A34A}"/>
              </a:ext>
            </a:extLst>
          </p:cNvPr>
          <p:cNvSpPr>
            <a:spLocks xmlns:a="http://schemas.openxmlformats.org/drawingml/2006/main" noGrp="1"/>
          </p:cNvSpPr>
          <p:nvPr/>
        </p:nvSpPr>
        <p:spPr>
          <a:xfrm xmlns:a="http://schemas.openxmlformats.org/drawingml/2006/main">
            <a:off x="10296525" y="7048500"/>
            <a:ext cx="142875" cy="19050"/>
          </a:xfrm>
          <a:prstGeom xmlns:a="http://schemas.openxmlformats.org/drawingml/2006/main" prst="rect">
            <a:avLst/>
          </a:prstGeom>
          <a:solidFill xmlns:a="http://schemas.openxmlformats.org/drawingml/2006/main">
            <a:srgbClr val="61716B"/>
          </a:solidFill>
          <a:ln xmlns:a="http://schemas.openxmlformats.org/drawingml/2006/main" w="0">
            <a:noFill/>
          </a:ln>
        </p:spPr>
      </p:sp>
      <p:sp>
        <p:nvSpPr>
          <p:cNvPr id="35" name="FOUNDATIONS / SPONSORS: fund agreed capacity ">
            <a:extLst xmlns:a="http://schemas.openxmlformats.org/drawingml/2006/main">
              <a:ext uri="{FF2B5EF4-FFF2-40B4-BE49-F238E27FC236}">
                <a16:creationId xmlns:a16="http://schemas.microsoft.com/office/drawing/2014/main" id="{4CFE377C-8031-446B-A1E0-D60560994B60}"/>
              </a:ext>
            </a:extLst>
          </p:cNvPr>
          <p:cNvSpPr>
            <a:spLocks xmlns:a="http://schemas.openxmlformats.org/drawingml/2006/main" noGrp="1"/>
          </p:cNvSpPr>
          <p:nvPr/>
        </p:nvSpPr>
        <p:spPr>
          <a:xfrm xmlns:a="http://schemas.openxmlformats.org/drawingml/2006/main">
            <a:off x="5095875" y="6686550"/>
            <a:ext cx="5057775"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650" b="1">
                <a:solidFill>
                  <a:srgbClr val="61716B"/>
                </a:solidFill>
                <a:latin typeface="Helvetica Neue"/>
                <a:ea typeface="Helvetica Neue"/>
                <a:cs typeface="Helvetica Neue"/>
              </a:defRPr>
            </a:pPr>
            <a:r>
              <a:rPr sz="1650" b="1">
                <a:solidFill>
                  <a:srgbClr val="61716B"/>
                </a:solidFill>
                <a:latin typeface="Helvetica Neue"/>
                <a:ea typeface="Helvetica Neue"/>
                <a:cs typeface="Helvetica Neue"/>
              </a:rPr>
              <a:t>FOUNDATIONS / SPONSORS: fund agreed capacity and programs, with transparent benefits</a:t>
            </a:r>
          </a:p>
        </p:txBody>
      </p:sp>
      <p:sp>
        <p:nvSpPr>
          <p:cNvPr id="36" name="Proposed relationship map, not an adopted rep">
            <a:extLst xmlns:a="http://schemas.openxmlformats.org/drawingml/2006/main">
              <a:ext uri="{FF2B5EF4-FFF2-40B4-BE49-F238E27FC236}">
                <a16:creationId xmlns:a16="http://schemas.microsoft.com/office/drawing/2014/main" id="{28B5A87D-3F7A-412B-AF24-9FD6E0797269}"/>
              </a:ext>
            </a:extLst>
          </p:cNvPr>
          <p:cNvSpPr>
            <a:spLocks xmlns:a="http://schemas.openxmlformats.org/drawingml/2006/main" noGrp="1"/>
          </p:cNvSpPr>
          <p:nvPr/>
        </p:nvSpPr>
        <p:spPr>
          <a:xfrm xmlns:a="http://schemas.openxmlformats.org/drawingml/2006/main">
            <a:off x="685800" y="8077200"/>
            <a:ext cx="130968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200" b="0">
                <a:solidFill>
                  <a:srgbClr val="61716B"/>
                </a:solidFill>
                <a:latin typeface="Helvetica Neue"/>
                <a:ea typeface="Helvetica Neue"/>
                <a:cs typeface="Helvetica Neue"/>
              </a:defRPr>
            </a:pPr>
            <a:r>
              <a:rPr sz="1200" b="0">
                <a:solidFill>
                  <a:srgbClr val="61716B"/>
                </a:solidFill>
                <a:latin typeface="Helvetica Neue"/>
                <a:ea typeface="Helvetica Neue"/>
                <a:cs typeface="Helvetica Neue"/>
              </a:rPr>
              <a:t>Proposed relationship map, not an adopted reporting hierarchy or transfer of authority.</a:t>
            </a:r>
          </a:p>
        </p:txBody>
      </p:sp>
    </p:spTree>
    <p:extLst>
      <p:ext uri="{BB962C8B-B14F-4D97-AF65-F5344CB8AC3E}">
        <p14:creationId xmlns:p14="http://schemas.microsoft.com/office/powerpoint/2010/main" val="1107210025"/>
      </p:ext>
    </p:extLst>
  </p:cSld>
</p:sld>
</file>

<file path=ppt/slides/slide48.xml><?xml version="1.0" encoding="utf-8"?>
<p:sld xmlns:p="http://schemas.openxmlformats.org/presentationml/2006/main">
  <p:cSld>
    <p:bg>
      <p:bgPr>
        <a:solidFill xmlns:a="http://schemas.openxmlformats.org/drawingml/2006/main">
          <a:srgbClr val="F5F3ED"/>
        </a:solidFill>
      </p:bgPr>
    </p:bg>
    <p:spTree>
      <p:nvGrpSpPr>
        <p:cNvPr id="1" name=""/>
        <p:cNvGrpSpPr/>
        <p:nvPr/>
      </p:nvGrpSpPr>
      <p:grpSpPr>
        <a:xfrm xmlns:a="http://schemas.openxmlformats.org/drawingml/2006/main"/>
      </p:grpSpPr>
      <p:sp>
        <p:nvSpPr>
          <p:cNvPr id="7" name="INTERVIEW-GROUNDED OPERATING MODEL">
            <a:extLst xmlns:a="http://schemas.openxmlformats.org/drawingml/2006/main">
              <a:ext uri="{FF2B5EF4-FFF2-40B4-BE49-F238E27FC236}">
                <a16:creationId xmlns:a16="http://schemas.microsoft.com/office/drawing/2014/main" id="{866CE263-1D3F-409A-9D19-B1E0C9AFC8A7}"/>
              </a:ext>
            </a:extLst>
          </p:cNvPr>
          <p:cNvSpPr>
            <a:spLocks xmlns:a="http://schemas.openxmlformats.org/drawingml/2006/main" noGrp="1"/>
          </p:cNvSpPr>
          <p:nvPr/>
        </p:nvSpPr>
        <p:spPr>
          <a:xfrm xmlns:a="http://schemas.openxmlformats.org/drawingml/2006/main">
            <a:off x="685800" y="400050"/>
            <a:ext cx="13335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50" b="1">
                <a:solidFill>
                  <a:srgbClr val="61716B"/>
                </a:solidFill>
                <a:latin typeface="Helvetica Neue"/>
                <a:ea typeface="Helvetica Neue"/>
                <a:cs typeface="Helvetica Neue"/>
              </a:defRPr>
            </a:pPr>
            <a:r>
              <a:rPr sz="1350" b="1">
                <a:solidFill>
                  <a:srgbClr val="61716B"/>
                </a:solidFill>
                <a:latin typeface="Helvetica Neue"/>
                <a:ea typeface="Helvetica Neue"/>
                <a:cs typeface="Helvetica Neue"/>
              </a:rPr>
              <a:t>INTERVIEW-GROUNDED OPERATING MODEL</a:t>
            </a:r>
          </a:p>
        </p:txBody>
      </p:sp>
      <p:sp>
        <p:nvSpPr>
          <p:cNvPr id="2" name="FBP responsibilities: evidence and proposed s">
            <a:extLst xmlns:a="http://schemas.openxmlformats.org/drawingml/2006/main">
              <a:ext uri="{FF2B5EF4-FFF2-40B4-BE49-F238E27FC236}">
                <a16:creationId xmlns:a16="http://schemas.microsoft.com/office/drawing/2014/main" id="{56F36A98-B830-4AC2-B7F3-08ACF50E8C6D}"/>
              </a:ext>
            </a:extLst>
          </p:cNvPr>
          <p:cNvSpPr>
            <a:spLocks xmlns:a="http://schemas.openxmlformats.org/drawingml/2006/main" noGrp="1"/>
          </p:cNvSpPr>
          <p:nvPr/>
        </p:nvSpPr>
        <p:spPr>
          <a:xfrm xmlns:a="http://schemas.openxmlformats.org/drawingml/2006/main">
            <a:off x="685800" y="914400"/>
            <a:ext cx="13868400"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900" b="1">
                <a:solidFill>
                  <a:srgbClr val="173D35"/>
                </a:solidFill>
                <a:latin typeface="Helvetica Neue"/>
                <a:ea typeface="Helvetica Neue"/>
                <a:cs typeface="Helvetica Neue"/>
              </a:defRPr>
            </a:pPr>
            <a:r>
              <a:rPr sz="3900" b="1">
                <a:solidFill>
                  <a:srgbClr val="173D35"/>
                </a:solidFill>
                <a:latin typeface="Helvetica Neue"/>
                <a:ea typeface="Helvetica Neue"/>
                <a:cs typeface="Helvetica Neue"/>
              </a:rPr>
              <a:t>FBP responsibilities: evidence and proposed scope</a:t>
            </a:r>
          </a:p>
        </p:txBody>
      </p:sp>
      <p:sp>
        <p:nvSpPr>
          <p:cNvPr id="3" name="38">
            <a:extLst xmlns:a="http://schemas.openxmlformats.org/drawingml/2006/main">
              <a:ext uri="{FF2B5EF4-FFF2-40B4-BE49-F238E27FC236}">
                <a16:creationId xmlns:a16="http://schemas.microsoft.com/office/drawing/2014/main" id="{1A0E9B7C-B6F8-4196-9256-7126A7C2467D}"/>
              </a:ext>
            </a:extLst>
          </p:cNvPr>
          <p:cNvSpPr>
            <a:spLocks xmlns:a="http://schemas.openxmlformats.org/drawingml/2006/main" noGrp="1"/>
          </p:cNvSpPr>
          <p:nvPr/>
        </p:nvSpPr>
        <p:spPr>
          <a:xfrm xmlns:a="http://schemas.openxmlformats.org/drawingml/2006/main">
            <a:off x="14097000" y="8105775"/>
            <a:ext cx="457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275" b="0">
                <a:solidFill>
                  <a:srgbClr val="61716B"/>
                </a:solidFill>
                <a:latin typeface="Helvetica Neue"/>
                <a:ea typeface="Helvetica Neue"/>
                <a:cs typeface="Helvetica Neue"/>
              </a:defRPr>
            </a:pPr>
            <a:r>
              <a:rPr sz="1275" b="0">
                <a:solidFill>
                  <a:srgbClr val="61716B"/>
                </a:solidFill>
                <a:latin typeface="Helvetica Neue"/>
                <a:ea typeface="Helvetica Neue"/>
                <a:cs typeface="Helvetica Neue"/>
              </a:rPr>
              <a:t>48</a:t>
            </a:r>
          </a:p>
        </p:txBody>
      </p:sp>
      <p:graphicFrame>
        <p:nvGraphicFramePr>
          <p:cNvPr id="10" name="">
            <a:extLst xmlns:a="http://schemas.openxmlformats.org/drawingml/2006/main">
              <a:ext uri="{FF2B5EF4-FFF2-40B4-BE49-F238E27FC236}">
                <a16:creationId xmlns:a16="http://schemas.microsoft.com/office/drawing/2014/main" id="{47C044E9-22F8-4FC6-A9C4-C14F2F904B02}"/>
              </a:ext>
            </a:extLst>
          </p:cNvPr>
          <p:cNvGraphicFramePr/>
          <p:nvPr/>
        </p:nvGraphicFramePr>
        <p:xfrm>
          <a:off xmlns:a="http://schemas.openxmlformats.org/drawingml/2006/main" x="685800" y="2286000"/>
          <a:ext xmlns:a="http://schemas.openxmlformats.org/drawingml/2006/main" cx="13868400" cy="4533900"/>
        </p:xfrm>
        <a:graphic xmlns:a="http://schemas.openxmlformats.org/drawingml/2006/main">
          <a:graphicData uri="http://schemas.openxmlformats.org/drawingml/2006/table">
            <a:tbl>
              <a:tblPr/>
              <a:tblGrid>
                <a:gridCol w="5143500"/>
                <a:gridCol w="4552950"/>
                <a:gridCol w="4171950"/>
              </a:tblGrid>
              <a:tr h="906780">
                <a:tc>
                  <a:txBody>
                    <a:bodyPr/>
                    <a:lstStyle/>
                    <a:p>
                      <a:r>
                        <a:rPr sz="1725" b="1">
                          <a:solidFill>
                            <a:srgbClr val="FFFFFF"/>
                          </a:solidFill>
                          <a:latin typeface="Helvetica Neue"/>
                          <a:ea typeface="Helvetica Neue"/>
                          <a:cs typeface="Helvetica Neue"/>
                        </a:rPr>
                        <a:t>Project evidence</a:t>
                      </a:r>
                    </a:p>
                  </a:txBody>
                  <a:tcPr marL="171450" marR="133350" marT="114300" marB="95250" anchor="ctr">
                    <a:solidFill>
                      <a:srgbClr val="173D35"/>
                    </a:solidFill>
                  </a:tcPr>
                </a:tc>
                <a:tc>
                  <a:txBody>
                    <a:bodyPr/>
                    <a:lstStyle/>
                    <a:p>
                      <a:r>
                        <a:rPr sz="1725" b="1">
                          <a:solidFill>
                            <a:srgbClr val="FFFFFF"/>
                          </a:solidFill>
                          <a:latin typeface="Helvetica Neue"/>
                          <a:ea typeface="Helvetica Neue"/>
                          <a:cs typeface="Helvetica Neue"/>
                        </a:rPr>
                        <a:t>Responsibility to design</a:t>
                      </a:r>
                    </a:p>
                  </a:txBody>
                  <a:tcPr marL="171450" marR="133350" marT="114300" marB="95250" anchor="ctr">
                    <a:solidFill>
                      <a:srgbClr val="173D35"/>
                    </a:solidFill>
                  </a:tcPr>
                </a:tc>
                <a:tc>
                  <a:txBody>
                    <a:bodyPr/>
                    <a:lstStyle/>
                    <a:p>
                      <a:r>
                        <a:rPr sz="1725" b="1">
                          <a:solidFill>
                            <a:srgbClr val="FFFFFF"/>
                          </a:solidFill>
                          <a:latin typeface="Helvetica Neue"/>
                          <a:ea typeface="Helvetica Neue"/>
                          <a:cs typeface="Helvetica Neue"/>
                        </a:rPr>
                        <a:t>Boundary to retain</a:t>
                      </a:r>
                    </a:p>
                  </a:txBody>
                  <a:tcPr marL="171450" marR="133350" marT="114300" marB="95250" anchor="ctr">
                    <a:solidFill>
                      <a:srgbClr val="173D35"/>
                    </a:solidFill>
                  </a:tcPr>
                </a:tc>
              </a:tr>
              <a:tr h="906780">
                <a:tc>
                  <a:txBody>
                    <a:bodyPr/>
                    <a:lstStyle/>
                    <a:p>
                      <a:r>
                        <a:rPr sz="1725">
                          <a:solidFill>
                            <a:srgbClr val="173D35"/>
                          </a:solidFill>
                          <a:latin typeface="Helvetica Neue"/>
                          <a:ea typeface="Helvetica Neue"/>
                          <a:cs typeface="Helvetica Neue"/>
                        </a:rPr>
                        <a:t>Chris Sichel: strengthen FBP as an operational partner; funded sales and production roles</a:t>
                      </a:r>
                    </a:p>
                  </a:txBody>
                  <a:tcPr marL="171450" marR="133350" marT="114300" marB="95250" anchor="ctr">
                    <a:solidFill>
                      <a:srgbClr val="FFFFFF"/>
                    </a:solidFill>
                  </a:tcPr>
                </a:tc>
                <a:tc>
                  <a:txBody>
                    <a:bodyPr/>
                    <a:lstStyle/>
                    <a:p>
                      <a:r>
                        <a:rPr sz="1725">
                          <a:solidFill>
                            <a:srgbClr val="173D35"/>
                          </a:solidFill>
                          <a:latin typeface="Helvetica Neue"/>
                          <a:ea typeface="Helvetica Neue"/>
                          <a:cs typeface="Helvetica Neue"/>
                        </a:rPr>
                        <a:t>A staffed inquiry desk, partner sales and agreed event services</a:t>
                      </a:r>
                    </a:p>
                  </a:txBody>
                  <a:tcPr marL="171450" marR="133350" marT="114300" marB="95250" anchor="ctr">
                    <a:solidFill>
                      <a:srgbClr val="FFFFFF"/>
                    </a:solidFill>
                  </a:tcPr>
                </a:tc>
                <a:tc>
                  <a:txBody>
                    <a:bodyPr/>
                    <a:lstStyle/>
                    <a:p>
                      <a:r>
                        <a:rPr sz="1725">
                          <a:solidFill>
                            <a:srgbClr val="173D35"/>
                          </a:solidFill>
                          <a:latin typeface="Helvetica Neue"/>
                          <a:ea typeface="Helvetica Neue"/>
                          <a:cs typeface="Helvetica Neue"/>
                        </a:rPr>
                        <a:t>Capacity and an operating budget are prerequisites</a:t>
                      </a:r>
                    </a:p>
                  </a:txBody>
                  <a:tcPr marL="171450" marR="133350" marT="114300" marB="95250" anchor="ctr">
                    <a:solidFill>
                      <a:srgbClr val="FFFFFF"/>
                    </a:solidFill>
                  </a:tcPr>
                </a:tc>
              </a:tr>
              <a:tr h="906780">
                <a:tc>
                  <a:txBody>
                    <a:bodyPr/>
                    <a:lstStyle/>
                    <a:p>
                      <a:r>
                        <a:rPr sz="1725">
                          <a:solidFill>
                            <a:srgbClr val="173D35"/>
                          </a:solidFill>
                          <a:latin typeface="Helvetica Neue"/>
                          <a:ea typeface="Helvetica Neue"/>
                          <a:cs typeface="Helvetica Neue"/>
                        </a:rPr>
                        <a:t>Casey Smith: FBP can help within certain outdoor areas under an agreement</a:t>
                      </a:r>
                    </a:p>
                  </a:txBody>
                  <a:tcPr marL="171450" marR="133350" marT="114300" marB="95250" anchor="ctr">
                    <a:solidFill>
                      <a:srgbClr val="F5F3ED"/>
                    </a:solidFill>
                  </a:tcPr>
                </a:tc>
                <a:tc>
                  <a:txBody>
                    <a:bodyPr/>
                    <a:lstStyle/>
                    <a:p>
                      <a:r>
                        <a:rPr sz="1725">
                          <a:solidFill>
                            <a:srgbClr val="173D35"/>
                          </a:solidFill>
                          <a:latin typeface="Helvetica Neue"/>
                          <a:ea typeface="Helvetica Neue"/>
                          <a:cs typeface="Helvetica Neue"/>
                        </a:rPr>
                        <a:t>A named contact to navigate shared spaces and permit dependencies</a:t>
                      </a:r>
                    </a:p>
                  </a:txBody>
                  <a:tcPr marL="171450" marR="133350" marT="114300" marB="95250" anchor="ctr">
                    <a:solidFill>
                      <a:srgbClr val="F5F3ED"/>
                    </a:solidFill>
                  </a:tcPr>
                </a:tc>
                <a:tc>
                  <a:txBody>
                    <a:bodyPr/>
                    <a:lstStyle/>
                    <a:p>
                      <a:r>
                        <a:rPr sz="1725">
                          <a:solidFill>
                            <a:srgbClr val="173D35"/>
                          </a:solidFill>
                          <a:latin typeface="Helvetica Neue"/>
                          <a:ea typeface="Helvetica Neue"/>
                          <a:cs typeface="Helvetica Neue"/>
                        </a:rPr>
                        <a:t>Verify the actual delegated scope. City authority remains outside it</a:t>
                      </a:r>
                    </a:p>
                  </a:txBody>
                  <a:tcPr marL="171450" marR="133350" marT="114300" marB="95250" anchor="ctr">
                    <a:solidFill>
                      <a:srgbClr val="F5F3ED"/>
                    </a:solidFill>
                  </a:tcPr>
                </a:tc>
              </a:tr>
              <a:tr h="906780">
                <a:tc>
                  <a:txBody>
                    <a:bodyPr/>
                    <a:lstStyle/>
                    <a:p>
                      <a:r>
                        <a:rPr sz="1725">
                          <a:solidFill>
                            <a:srgbClr val="173D35"/>
                          </a:solidFill>
                          <a:latin typeface="Helvetica Neue"/>
                          <a:ea typeface="Helvetica Neue"/>
                          <a:cs typeface="Helvetica Neue"/>
                        </a:rPr>
                        <a:t>Fleet / Steve: shared marketing and no harm to nearby institutions</a:t>
                      </a:r>
                    </a:p>
                  </a:txBody>
                  <a:tcPr marL="171450" marR="133350" marT="114300" marB="95250" anchor="ctr">
                    <a:solidFill>
                      <a:srgbClr val="FFFFFF"/>
                    </a:solidFill>
                  </a:tcPr>
                </a:tc>
                <a:tc>
                  <a:txBody>
                    <a:bodyPr/>
                    <a:lstStyle/>
                    <a:p>
                      <a:r>
                        <a:rPr sz="1725">
                          <a:solidFill>
                            <a:srgbClr val="173D35"/>
                          </a:solidFill>
                          <a:latin typeface="Helvetica Neue"/>
                          <a:ea typeface="Helvetica Neue"/>
                          <a:cs typeface="Helvetica Neue"/>
                        </a:rPr>
                        <a:t>Advance impact review, mitigation agreements and post-event reporting</a:t>
                      </a:r>
                    </a:p>
                  </a:txBody>
                  <a:tcPr marL="171450" marR="133350" marT="114300" marB="95250" anchor="ctr">
                    <a:solidFill>
                      <a:srgbClr val="FFFFFF"/>
                    </a:solidFill>
                  </a:tcPr>
                </a:tc>
                <a:tc>
                  <a:txBody>
                    <a:bodyPr/>
                    <a:lstStyle/>
                    <a:p>
                      <a:r>
                        <a:rPr sz="1725">
                          <a:solidFill>
                            <a:srgbClr val="173D35"/>
                          </a:solidFill>
                          <a:latin typeface="Helvetica Neue"/>
                          <a:ea typeface="Helvetica Neue"/>
                          <a:cs typeface="Helvetica Neue"/>
                        </a:rPr>
                        <a:t>Aim for revenue neutrality or benefit, with an agreed method to assess impacts</a:t>
                      </a:r>
                    </a:p>
                  </a:txBody>
                  <a:tcPr marL="171450" marR="133350" marT="114300" marB="95250" anchor="ctr">
                    <a:solidFill>
                      <a:srgbClr val="FFFFFF"/>
                    </a:solidFill>
                  </a:tcPr>
                </a:tc>
              </a:tr>
              <a:tr h="906780">
                <a:tc>
                  <a:txBody>
                    <a:bodyPr/>
                    <a:lstStyle/>
                    <a:p>
                      <a:r>
                        <a:rPr sz="1725">
                          <a:solidFill>
                            <a:srgbClr val="173D35"/>
                          </a:solidFill>
                          <a:latin typeface="Helvetica Neue"/>
                          <a:ea typeface="Helvetica Neue"/>
                          <a:cs typeface="Helvetica Neue"/>
                        </a:rPr>
                        <a:t>Project calendar discussion: shared visibility and institutional coordination</a:t>
                      </a:r>
                    </a:p>
                  </a:txBody>
                  <a:tcPr marL="171450" marR="133350" marT="114300" marB="95250" anchor="ctr">
                    <a:solidFill>
                      <a:srgbClr val="F5F3ED"/>
                    </a:solidFill>
                  </a:tcPr>
                </a:tc>
                <a:tc>
                  <a:txBody>
                    <a:bodyPr/>
                    <a:lstStyle/>
                    <a:p>
                      <a:r>
                        <a:rPr sz="1725">
                          <a:solidFill>
                            <a:srgbClr val="173D35"/>
                          </a:solidFill>
                          <a:latin typeface="Helvetica Neue"/>
                          <a:ea typeface="Helvetica Neue"/>
                          <a:cs typeface="Helvetica Neue"/>
                        </a:rPr>
                        <a:t>Maintain the operational calendar and convene planning conversations</a:t>
                      </a:r>
                    </a:p>
                  </a:txBody>
                  <a:tcPr marL="171450" marR="133350" marT="114300" marB="95250" anchor="ctr">
                    <a:solidFill>
                      <a:srgbClr val="F5F3ED"/>
                    </a:solidFill>
                  </a:tcPr>
                </a:tc>
                <a:tc>
                  <a:txBody>
                    <a:bodyPr/>
                    <a:lstStyle/>
                    <a:p>
                      <a:r>
                        <a:rPr sz="1725">
                          <a:solidFill>
                            <a:srgbClr val="173D35"/>
                          </a:solidFill>
                          <a:latin typeface="Helvetica Neue"/>
                          <a:ea typeface="Helvetica Neue"/>
                          <a:cs typeface="Helvetica Neue"/>
                        </a:rPr>
                        <a:t>Institutions own their event decisions and public-listing permission</a:t>
                      </a:r>
                    </a:p>
                  </a:txBody>
                  <a:tcPr marL="171450" marR="133350" marT="114300" marB="95250" anchor="ctr">
                    <a:solidFill>
                      <a:srgbClr val="F5F3ED"/>
                    </a:solidFill>
                  </a:tcPr>
                </a:tc>
              </a:tr>
            </a:tbl>
          </a:graphicData>
        </a:graphic>
      </p:graphicFrame>
      <p:sp>
        <p:nvSpPr>
          <p:cNvPr id="5" name="A written service charter should precede any ">
            <a:extLst xmlns:a="http://schemas.openxmlformats.org/drawingml/2006/main">
              <a:ext uri="{FF2B5EF4-FFF2-40B4-BE49-F238E27FC236}">
                <a16:creationId xmlns:a16="http://schemas.microsoft.com/office/drawing/2014/main" id="{942516A3-72DC-4DE2-8E2F-52C486526C0F}"/>
              </a:ext>
            </a:extLst>
          </p:cNvPr>
          <p:cNvSpPr>
            <a:spLocks xmlns:a="http://schemas.openxmlformats.org/drawingml/2006/main" noGrp="1"/>
          </p:cNvSpPr>
          <p:nvPr/>
        </p:nvSpPr>
        <p:spPr>
          <a:xfrm xmlns:a="http://schemas.openxmlformats.org/drawingml/2006/main">
            <a:off x="685800" y="7181850"/>
            <a:ext cx="138112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550" b="1">
                <a:solidFill>
                  <a:srgbClr val="173D35"/>
                </a:solidFill>
                <a:latin typeface="Helvetica Neue"/>
                <a:ea typeface="Helvetica Neue"/>
                <a:cs typeface="Helvetica Neue"/>
              </a:defRPr>
            </a:pPr>
            <a:r>
              <a:rPr sz="2550" b="1">
                <a:solidFill>
                  <a:srgbClr val="173D35"/>
                </a:solidFill>
                <a:latin typeface="Helvetica Neue"/>
                <a:ea typeface="Helvetica Neue"/>
                <a:cs typeface="Helvetica Neue"/>
              </a:rPr>
              <a:t>A written service charter should precede any promise on the website</a:t>
            </a:r>
          </a:p>
        </p:txBody>
      </p:sp>
      <p:sp>
        <p:nvSpPr>
          <p:cNvPr id="6" name="Interview evidence describes views and report">
            <a:extLst xmlns:a="http://schemas.openxmlformats.org/drawingml/2006/main">
              <a:ext uri="{FF2B5EF4-FFF2-40B4-BE49-F238E27FC236}">
                <a16:creationId xmlns:a16="http://schemas.microsoft.com/office/drawing/2014/main" id="{4E25AFE8-2CAE-48D5-83DA-274B8F1CAD75}"/>
              </a:ext>
            </a:extLst>
          </p:cNvPr>
          <p:cNvSpPr>
            <a:spLocks xmlns:a="http://schemas.openxmlformats.org/drawingml/2006/main" noGrp="1"/>
          </p:cNvSpPr>
          <p:nvPr/>
        </p:nvSpPr>
        <p:spPr>
          <a:xfrm xmlns:a="http://schemas.openxmlformats.org/drawingml/2006/main">
            <a:off x="685800" y="8077200"/>
            <a:ext cx="130968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200" b="0">
                <a:solidFill>
                  <a:srgbClr val="61716B"/>
                </a:solidFill>
                <a:latin typeface="Helvetica Neue"/>
                <a:ea typeface="Helvetica Neue"/>
                <a:cs typeface="Helvetica Neue"/>
              </a:defRPr>
            </a:pPr>
            <a:r>
              <a:rPr sz="1200" b="0">
                <a:solidFill>
                  <a:srgbClr val="61716B"/>
                </a:solidFill>
                <a:latin typeface="Helvetica Neue"/>
                <a:ea typeface="Helvetica Neue"/>
                <a:cs typeface="Helvetica Neue"/>
              </a:rPr>
              <a:t>Interview evidence describes views and reported arrangements. Proposed responsibilities require partner agreement.</a:t>
            </a:r>
          </a:p>
        </p:txBody>
      </p:sp>
    </p:spTree>
    <p:extLst>
      <p:ext uri="{BB962C8B-B14F-4D97-AF65-F5344CB8AC3E}">
        <p14:creationId xmlns:p14="http://schemas.microsoft.com/office/powerpoint/2010/main" val="679380006"/>
      </p:ext>
    </p:extLst>
  </p:cSld>
</p:sld>
</file>

<file path=ppt/slides/slide49.xml><?xml version="1.0" encoding="utf-8"?>
<p:sld xmlns:p="http://schemas.openxmlformats.org/presentationml/2006/main">
  <p:cSld>
    <p:bg>
      <p:bgPr>
        <a:solidFill xmlns:a="http://schemas.openxmlformats.org/drawingml/2006/main">
          <a:srgbClr val="F5F3ED"/>
        </a:solidFill>
      </p:bgPr>
    </p:bg>
    <p:spTree>
      <p:nvGrpSpPr>
        <p:cNvPr id="1" name=""/>
        <p:cNvGrpSpPr/>
        <p:nvPr/>
      </p:nvGrpSpPr>
      <p:grpSpPr>
        <a:xfrm xmlns:a="http://schemas.openxmlformats.org/drawingml/2006/main"/>
      </p:grpSpPr>
      <p:sp>
        <p:nvSpPr>
          <p:cNvPr id="8" name="TESTING THE OPPORTUNITY">
            <a:extLst xmlns:a="http://schemas.openxmlformats.org/drawingml/2006/main">
              <a:ext uri="{FF2B5EF4-FFF2-40B4-BE49-F238E27FC236}">
                <a16:creationId xmlns:a16="http://schemas.microsoft.com/office/drawing/2014/main" id="{A84A44DF-4692-49D8-A828-32C991CC1032}"/>
              </a:ext>
            </a:extLst>
          </p:cNvPr>
          <p:cNvSpPr>
            <a:spLocks xmlns:a="http://schemas.openxmlformats.org/drawingml/2006/main" noGrp="1"/>
          </p:cNvSpPr>
          <p:nvPr/>
        </p:nvSpPr>
        <p:spPr>
          <a:xfrm xmlns:a="http://schemas.openxmlformats.org/drawingml/2006/main">
            <a:off x="685800" y="400050"/>
            <a:ext cx="13335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50" b="1">
                <a:solidFill>
                  <a:srgbClr val="61716B"/>
                </a:solidFill>
                <a:latin typeface="Helvetica Neue"/>
                <a:ea typeface="Helvetica Neue"/>
                <a:cs typeface="Helvetica Neue"/>
              </a:defRPr>
            </a:pPr>
            <a:r>
              <a:rPr sz="1350" b="1">
                <a:solidFill>
                  <a:srgbClr val="61716B"/>
                </a:solidFill>
                <a:latin typeface="Helvetica Neue"/>
                <a:ea typeface="Helvetica Neue"/>
                <a:cs typeface="Helvetica Neue"/>
              </a:rPr>
              <a:t>TESTING THE OPPORTUNITY</a:t>
            </a:r>
          </a:p>
        </p:txBody>
      </p:sp>
      <p:sp>
        <p:nvSpPr>
          <p:cNvPr id="2" name="The website business case needs a measured fu">
            <a:extLst xmlns:a="http://schemas.openxmlformats.org/drawingml/2006/main">
              <a:ext uri="{FF2B5EF4-FFF2-40B4-BE49-F238E27FC236}">
                <a16:creationId xmlns:a16="http://schemas.microsoft.com/office/drawing/2014/main" id="{6BF50CEA-2FDE-49D8-9A92-47C74751837D}"/>
              </a:ext>
            </a:extLst>
          </p:cNvPr>
          <p:cNvSpPr>
            <a:spLocks xmlns:a="http://schemas.openxmlformats.org/drawingml/2006/main" noGrp="1"/>
          </p:cNvSpPr>
          <p:nvPr/>
        </p:nvSpPr>
        <p:spPr>
          <a:xfrm xmlns:a="http://schemas.openxmlformats.org/drawingml/2006/main">
            <a:off x="685800" y="914400"/>
            <a:ext cx="13868400"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900" b="1">
                <a:solidFill>
                  <a:srgbClr val="173D35"/>
                </a:solidFill>
                <a:latin typeface="Helvetica Neue"/>
                <a:ea typeface="Helvetica Neue"/>
                <a:cs typeface="Helvetica Neue"/>
              </a:defRPr>
            </a:pPr>
            <a:r>
              <a:rPr sz="3900" b="1">
                <a:solidFill>
                  <a:srgbClr val="173D35"/>
                </a:solidFill>
                <a:latin typeface="Helvetica Neue"/>
                <a:ea typeface="Helvetica Neue"/>
                <a:cs typeface="Helvetica Neue"/>
              </a:rPr>
              <a:t>The website business case needs a measured funnel</a:t>
            </a:r>
          </a:p>
        </p:txBody>
      </p:sp>
      <p:sp>
        <p:nvSpPr>
          <p:cNvPr id="3" name="39">
            <a:extLst xmlns:a="http://schemas.openxmlformats.org/drawingml/2006/main">
              <a:ext uri="{FF2B5EF4-FFF2-40B4-BE49-F238E27FC236}">
                <a16:creationId xmlns:a16="http://schemas.microsoft.com/office/drawing/2014/main" id="{5D48CA3A-F58D-4232-9392-46E5C9C00FEB}"/>
              </a:ext>
            </a:extLst>
          </p:cNvPr>
          <p:cNvSpPr>
            <a:spLocks xmlns:a="http://schemas.openxmlformats.org/drawingml/2006/main" noGrp="1"/>
          </p:cNvSpPr>
          <p:nvPr/>
        </p:nvSpPr>
        <p:spPr>
          <a:xfrm xmlns:a="http://schemas.openxmlformats.org/drawingml/2006/main">
            <a:off x="14097000" y="8105775"/>
            <a:ext cx="457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275" b="0">
                <a:solidFill>
                  <a:srgbClr val="61716B"/>
                </a:solidFill>
                <a:latin typeface="Helvetica Neue"/>
                <a:ea typeface="Helvetica Neue"/>
                <a:cs typeface="Helvetica Neue"/>
              </a:defRPr>
            </a:pPr>
            <a:r>
              <a:rPr sz="1275" b="0">
                <a:solidFill>
                  <a:srgbClr val="61716B"/>
                </a:solidFill>
                <a:latin typeface="Helvetica Neue"/>
                <a:ea typeface="Helvetica Neue"/>
                <a:cs typeface="Helvetica Neue"/>
              </a:rPr>
              <a:t>49</a:t>
            </a:r>
          </a:p>
        </p:txBody>
      </p:sp>
      <p:graphicFrame>
        <p:nvGraphicFramePr>
          <p:cNvPr id="11" name="">
            <a:extLst xmlns:a="http://schemas.openxmlformats.org/drawingml/2006/main">
              <a:ext uri="{FF2B5EF4-FFF2-40B4-BE49-F238E27FC236}">
                <a16:creationId xmlns:a16="http://schemas.microsoft.com/office/drawing/2014/main" id="{F2C324F4-5C66-4918-B30B-07C1D59F85A9}"/>
              </a:ext>
            </a:extLst>
          </p:cNvPr>
          <p:cNvGraphicFramePr/>
          <p:nvPr/>
        </p:nvGraphicFramePr>
        <p:xfrm>
          <a:off xmlns:a="http://schemas.openxmlformats.org/drawingml/2006/main" x="685800" y="2276475"/>
          <a:ext xmlns:a="http://schemas.openxmlformats.org/drawingml/2006/main" cx="13868400" cy="4362450"/>
        </p:xfrm>
        <a:graphic xmlns:a="http://schemas.openxmlformats.org/drawingml/2006/main">
          <a:graphicData uri="http://schemas.openxmlformats.org/drawingml/2006/table">
            <a:tbl>
              <a:tblPr/>
              <a:tblGrid>
                <a:gridCol w="6638925"/>
                <a:gridCol w="2409825"/>
                <a:gridCol w="2409825"/>
                <a:gridCol w="2409825"/>
              </a:tblGrid>
              <a:tr h="623207">
                <a:tc>
                  <a:txBody>
                    <a:bodyPr/>
                    <a:lstStyle/>
                    <a:p>
                      <a:r>
                        <a:rPr sz="1800" b="1">
                          <a:solidFill>
                            <a:srgbClr val="FFFFFF"/>
                          </a:solidFill>
                          <a:latin typeface="Helvetica Neue"/>
                          <a:ea typeface="Helvetica Neue"/>
                          <a:cs typeface="Helvetica Neue"/>
                        </a:rPr>
                        <a:t>Per 100,000 eligible website sessions</a:t>
                      </a:r>
                    </a:p>
                  </a:txBody>
                  <a:tcPr marL="171450" marR="133350" marT="114300" marB="95250" anchor="ctr">
                    <a:solidFill>
                      <a:srgbClr val="173D35"/>
                    </a:solidFill>
                  </a:tcPr>
                </a:tc>
                <a:tc>
                  <a:txBody>
                    <a:bodyPr/>
                    <a:lstStyle/>
                    <a:p>
                      <a:r>
                        <a:rPr sz="1800" b="1">
                          <a:solidFill>
                            <a:srgbClr val="FFFFFF"/>
                          </a:solidFill>
                          <a:latin typeface="Helvetica Neue"/>
                          <a:ea typeface="Helvetica Neue"/>
                          <a:cs typeface="Helvetica Neue"/>
                        </a:rPr>
                        <a:t>Lower case</a:t>
                      </a:r>
                    </a:p>
                  </a:txBody>
                  <a:tcPr marL="171450" marR="133350" marT="114300" marB="95250" anchor="ctr">
                    <a:solidFill>
                      <a:srgbClr val="173D35"/>
                    </a:solidFill>
                  </a:tcPr>
                </a:tc>
                <a:tc>
                  <a:txBody>
                    <a:bodyPr/>
                    <a:lstStyle/>
                    <a:p>
                      <a:r>
                        <a:rPr sz="1800" b="1">
                          <a:solidFill>
                            <a:srgbClr val="FFFFFF"/>
                          </a:solidFill>
                          <a:latin typeface="Helvetica Neue"/>
                          <a:ea typeface="Helvetica Neue"/>
                          <a:cs typeface="Helvetica Neue"/>
                        </a:rPr>
                        <a:t>Middle case</a:t>
                      </a:r>
                    </a:p>
                  </a:txBody>
                  <a:tcPr marL="171450" marR="133350" marT="114300" marB="95250" anchor="ctr">
                    <a:solidFill>
                      <a:srgbClr val="173D35"/>
                    </a:solidFill>
                  </a:tcPr>
                </a:tc>
                <a:tc>
                  <a:txBody>
                    <a:bodyPr/>
                    <a:lstStyle/>
                    <a:p>
                      <a:r>
                        <a:rPr sz="1800" b="1">
                          <a:solidFill>
                            <a:srgbClr val="FFFFFF"/>
                          </a:solidFill>
                          <a:latin typeface="Helvetica Neue"/>
                          <a:ea typeface="Helvetica Neue"/>
                          <a:cs typeface="Helvetica Neue"/>
                        </a:rPr>
                        <a:t>Higher case</a:t>
                      </a:r>
                    </a:p>
                  </a:txBody>
                  <a:tcPr marL="171450" marR="133350" marT="114300" marB="95250" anchor="ctr">
                    <a:solidFill>
                      <a:srgbClr val="173D35"/>
                    </a:solidFill>
                  </a:tcPr>
                </a:tc>
              </a:tr>
              <a:tr h="623207">
                <a:tc>
                  <a:txBody>
                    <a:bodyPr/>
                    <a:lstStyle/>
                    <a:p>
                      <a:r>
                        <a:rPr sz="1800">
                          <a:solidFill>
                            <a:srgbClr val="173D35"/>
                          </a:solidFill>
                          <a:latin typeface="Helvetica Neue"/>
                          <a:ea typeface="Helvetica Neue"/>
                          <a:cs typeface="Helvetica Neue"/>
                        </a:rPr>
                        <a:t>Coordinate-event CTA click rate</a:t>
                      </a:r>
                    </a:p>
                  </a:txBody>
                  <a:tcPr marL="171450" marR="133350" marT="114300" marB="95250" anchor="ctr">
                    <a:solidFill>
                      <a:srgbClr val="FFFFFF"/>
                    </a:solidFill>
                  </a:tcPr>
                </a:tc>
                <a:tc>
                  <a:txBody>
                    <a:bodyPr/>
                    <a:lstStyle/>
                    <a:p>
                      <a:r>
                        <a:rPr sz="1800">
                          <a:solidFill>
                            <a:srgbClr val="173D35"/>
                          </a:solidFill>
                          <a:latin typeface="Helvetica Neue"/>
                          <a:ea typeface="Helvetica Neue"/>
                          <a:cs typeface="Helvetica Neue"/>
                        </a:rPr>
                        <a:t>0.2%</a:t>
                      </a:r>
                    </a:p>
                  </a:txBody>
                  <a:tcPr marL="171450" marR="133350" marT="114300" marB="95250" anchor="ctr">
                    <a:solidFill>
                      <a:srgbClr val="FFFFFF"/>
                    </a:solidFill>
                  </a:tcPr>
                </a:tc>
                <a:tc>
                  <a:txBody>
                    <a:bodyPr/>
                    <a:lstStyle/>
                    <a:p>
                      <a:r>
                        <a:rPr sz="1800">
                          <a:solidFill>
                            <a:srgbClr val="173D35"/>
                          </a:solidFill>
                          <a:latin typeface="Helvetica Neue"/>
                          <a:ea typeface="Helvetica Neue"/>
                          <a:cs typeface="Helvetica Neue"/>
                        </a:rPr>
                        <a:t>0.5%</a:t>
                      </a:r>
                    </a:p>
                  </a:txBody>
                  <a:tcPr marL="171450" marR="133350" marT="114300" marB="95250" anchor="ctr">
                    <a:solidFill>
                      <a:srgbClr val="FFFFFF"/>
                    </a:solidFill>
                  </a:tcPr>
                </a:tc>
                <a:tc>
                  <a:txBody>
                    <a:bodyPr/>
                    <a:lstStyle/>
                    <a:p>
                      <a:r>
                        <a:rPr sz="1800">
                          <a:solidFill>
                            <a:srgbClr val="173D35"/>
                          </a:solidFill>
                          <a:latin typeface="Helvetica Neue"/>
                          <a:ea typeface="Helvetica Neue"/>
                          <a:cs typeface="Helvetica Neue"/>
                        </a:rPr>
                        <a:t>1.0%</a:t>
                      </a:r>
                    </a:p>
                  </a:txBody>
                  <a:tcPr marL="171450" marR="133350" marT="114300" marB="95250" anchor="ctr">
                    <a:solidFill>
                      <a:srgbClr val="FFFFFF"/>
                    </a:solidFill>
                  </a:tcPr>
                </a:tc>
              </a:tr>
              <a:tr h="623207">
                <a:tc>
                  <a:txBody>
                    <a:bodyPr/>
                    <a:lstStyle/>
                    <a:p>
                      <a:r>
                        <a:rPr sz="1800">
                          <a:solidFill>
                            <a:srgbClr val="173D35"/>
                          </a:solidFill>
                          <a:latin typeface="Helvetica Neue"/>
                          <a:ea typeface="Helvetica Neue"/>
                          <a:cs typeface="Helvetica Neue"/>
                        </a:rPr>
                        <a:t>CTA clicks</a:t>
                      </a:r>
                    </a:p>
                  </a:txBody>
                  <a:tcPr marL="171450" marR="133350" marT="114300" marB="95250" anchor="ctr">
                    <a:solidFill>
                      <a:srgbClr val="F5F3ED"/>
                    </a:solidFill>
                  </a:tcPr>
                </a:tc>
                <a:tc>
                  <a:txBody>
                    <a:bodyPr/>
                    <a:lstStyle/>
                    <a:p>
                      <a:r>
                        <a:rPr sz="1800">
                          <a:solidFill>
                            <a:srgbClr val="173D35"/>
                          </a:solidFill>
                          <a:latin typeface="Helvetica Neue"/>
                          <a:ea typeface="Helvetica Neue"/>
                          <a:cs typeface="Helvetica Neue"/>
                        </a:rPr>
                        <a:t>200</a:t>
                      </a:r>
                    </a:p>
                  </a:txBody>
                  <a:tcPr marL="171450" marR="133350" marT="114300" marB="95250" anchor="ctr">
                    <a:solidFill>
                      <a:srgbClr val="F5F3ED"/>
                    </a:solidFill>
                  </a:tcPr>
                </a:tc>
                <a:tc>
                  <a:txBody>
                    <a:bodyPr/>
                    <a:lstStyle/>
                    <a:p>
                      <a:r>
                        <a:rPr sz="1800">
                          <a:solidFill>
                            <a:srgbClr val="173D35"/>
                          </a:solidFill>
                          <a:latin typeface="Helvetica Neue"/>
                          <a:ea typeface="Helvetica Neue"/>
                          <a:cs typeface="Helvetica Neue"/>
                        </a:rPr>
                        <a:t>500</a:t>
                      </a:r>
                    </a:p>
                  </a:txBody>
                  <a:tcPr marL="171450" marR="133350" marT="114300" marB="95250" anchor="ctr">
                    <a:solidFill>
                      <a:srgbClr val="F5F3ED"/>
                    </a:solidFill>
                  </a:tcPr>
                </a:tc>
                <a:tc>
                  <a:txBody>
                    <a:bodyPr/>
                    <a:lstStyle/>
                    <a:p>
                      <a:r>
                        <a:rPr sz="1800">
                          <a:solidFill>
                            <a:srgbClr val="173D35"/>
                          </a:solidFill>
                          <a:latin typeface="Helvetica Neue"/>
                          <a:ea typeface="Helvetica Neue"/>
                          <a:cs typeface="Helvetica Neue"/>
                        </a:rPr>
                        <a:t>1,000</a:t>
                      </a:r>
                    </a:p>
                  </a:txBody>
                  <a:tcPr marL="171450" marR="133350" marT="114300" marB="95250" anchor="ctr">
                    <a:solidFill>
                      <a:srgbClr val="F5F3ED"/>
                    </a:solidFill>
                  </a:tcPr>
                </a:tc>
              </a:tr>
              <a:tr h="623207">
                <a:tc>
                  <a:txBody>
                    <a:bodyPr/>
                    <a:lstStyle/>
                    <a:p>
                      <a:r>
                        <a:rPr sz="1800">
                          <a:solidFill>
                            <a:srgbClr val="173D35"/>
                          </a:solidFill>
                          <a:latin typeface="Helvetica Neue"/>
                          <a:ea typeface="Helvetica Neue"/>
                          <a:cs typeface="Helvetica Neue"/>
                        </a:rPr>
                        <a:t>Submitted inquiries at 20% of clicks</a:t>
                      </a:r>
                    </a:p>
                  </a:txBody>
                  <a:tcPr marL="171450" marR="133350" marT="114300" marB="95250" anchor="ctr">
                    <a:solidFill>
                      <a:srgbClr val="FFFFFF"/>
                    </a:solidFill>
                  </a:tcPr>
                </a:tc>
                <a:tc>
                  <a:txBody>
                    <a:bodyPr/>
                    <a:lstStyle/>
                    <a:p>
                      <a:r>
                        <a:rPr sz="1800">
                          <a:solidFill>
                            <a:srgbClr val="173D35"/>
                          </a:solidFill>
                          <a:latin typeface="Helvetica Neue"/>
                          <a:ea typeface="Helvetica Neue"/>
                          <a:cs typeface="Helvetica Neue"/>
                        </a:rPr>
                        <a:t>40</a:t>
                      </a:r>
                    </a:p>
                  </a:txBody>
                  <a:tcPr marL="171450" marR="133350" marT="114300" marB="95250" anchor="ctr">
                    <a:solidFill>
                      <a:srgbClr val="FFFFFF"/>
                    </a:solidFill>
                  </a:tcPr>
                </a:tc>
                <a:tc>
                  <a:txBody>
                    <a:bodyPr/>
                    <a:lstStyle/>
                    <a:p>
                      <a:r>
                        <a:rPr sz="1800">
                          <a:solidFill>
                            <a:srgbClr val="173D35"/>
                          </a:solidFill>
                          <a:latin typeface="Helvetica Neue"/>
                          <a:ea typeface="Helvetica Neue"/>
                          <a:cs typeface="Helvetica Neue"/>
                        </a:rPr>
                        <a:t>100</a:t>
                      </a:r>
                    </a:p>
                  </a:txBody>
                  <a:tcPr marL="171450" marR="133350" marT="114300" marB="95250" anchor="ctr">
                    <a:solidFill>
                      <a:srgbClr val="FFFFFF"/>
                    </a:solidFill>
                  </a:tcPr>
                </a:tc>
                <a:tc>
                  <a:txBody>
                    <a:bodyPr/>
                    <a:lstStyle/>
                    <a:p>
                      <a:r>
                        <a:rPr sz="1800">
                          <a:solidFill>
                            <a:srgbClr val="173D35"/>
                          </a:solidFill>
                          <a:latin typeface="Helvetica Neue"/>
                          <a:ea typeface="Helvetica Neue"/>
                          <a:cs typeface="Helvetica Neue"/>
                        </a:rPr>
                        <a:t>200</a:t>
                      </a:r>
                    </a:p>
                  </a:txBody>
                  <a:tcPr marL="171450" marR="133350" marT="114300" marB="95250" anchor="ctr">
                    <a:solidFill>
                      <a:srgbClr val="FFFFFF"/>
                    </a:solidFill>
                  </a:tcPr>
                </a:tc>
              </a:tr>
              <a:tr h="623207">
                <a:tc>
                  <a:txBody>
                    <a:bodyPr/>
                    <a:lstStyle/>
                    <a:p>
                      <a:r>
                        <a:rPr sz="1800">
                          <a:solidFill>
                            <a:srgbClr val="173D35"/>
                          </a:solidFill>
                          <a:latin typeface="Helvetica Neue"/>
                          <a:ea typeface="Helvetica Neue"/>
                          <a:cs typeface="Helvetica Neue"/>
                        </a:rPr>
                        <a:t>Qualified leads at 25% of inquiries</a:t>
                      </a:r>
                    </a:p>
                  </a:txBody>
                  <a:tcPr marL="171450" marR="133350" marT="114300" marB="95250" anchor="ctr">
                    <a:solidFill>
                      <a:srgbClr val="F5F3ED"/>
                    </a:solidFill>
                  </a:tcPr>
                </a:tc>
                <a:tc>
                  <a:txBody>
                    <a:bodyPr/>
                    <a:lstStyle/>
                    <a:p>
                      <a:r>
                        <a:rPr sz="1800">
                          <a:solidFill>
                            <a:srgbClr val="173D35"/>
                          </a:solidFill>
                          <a:latin typeface="Helvetica Neue"/>
                          <a:ea typeface="Helvetica Neue"/>
                          <a:cs typeface="Helvetica Neue"/>
                        </a:rPr>
                        <a:t>10</a:t>
                      </a:r>
                    </a:p>
                  </a:txBody>
                  <a:tcPr marL="171450" marR="133350" marT="114300" marB="95250" anchor="ctr">
                    <a:solidFill>
                      <a:srgbClr val="F5F3ED"/>
                    </a:solidFill>
                  </a:tcPr>
                </a:tc>
                <a:tc>
                  <a:txBody>
                    <a:bodyPr/>
                    <a:lstStyle/>
                    <a:p>
                      <a:r>
                        <a:rPr sz="1800">
                          <a:solidFill>
                            <a:srgbClr val="173D35"/>
                          </a:solidFill>
                          <a:latin typeface="Helvetica Neue"/>
                          <a:ea typeface="Helvetica Neue"/>
                          <a:cs typeface="Helvetica Neue"/>
                        </a:rPr>
                        <a:t>25</a:t>
                      </a:r>
                    </a:p>
                  </a:txBody>
                  <a:tcPr marL="171450" marR="133350" marT="114300" marB="95250" anchor="ctr">
                    <a:solidFill>
                      <a:srgbClr val="F5F3ED"/>
                    </a:solidFill>
                  </a:tcPr>
                </a:tc>
                <a:tc>
                  <a:txBody>
                    <a:bodyPr/>
                    <a:lstStyle/>
                    <a:p>
                      <a:r>
                        <a:rPr sz="1800">
                          <a:solidFill>
                            <a:srgbClr val="173D35"/>
                          </a:solidFill>
                          <a:latin typeface="Helvetica Neue"/>
                          <a:ea typeface="Helvetica Neue"/>
                          <a:cs typeface="Helvetica Neue"/>
                        </a:rPr>
                        <a:t>50</a:t>
                      </a:r>
                    </a:p>
                  </a:txBody>
                  <a:tcPr marL="171450" marR="133350" marT="114300" marB="95250" anchor="ctr">
                    <a:solidFill>
                      <a:srgbClr val="F5F3ED"/>
                    </a:solidFill>
                  </a:tcPr>
                </a:tc>
              </a:tr>
              <a:tr h="623207">
                <a:tc>
                  <a:txBody>
                    <a:bodyPr/>
                    <a:lstStyle/>
                    <a:p>
                      <a:r>
                        <a:rPr sz="1800">
                          <a:solidFill>
                            <a:srgbClr val="173D35"/>
                          </a:solidFill>
                          <a:latin typeface="Helvetica Neue"/>
                          <a:ea typeface="Helvetica Neue"/>
                          <a:cs typeface="Helvetica Neue"/>
                        </a:rPr>
                        <a:t>Paid bookings at 20% of qualified leads</a:t>
                      </a:r>
                    </a:p>
                  </a:txBody>
                  <a:tcPr marL="171450" marR="133350" marT="114300" marB="95250" anchor="ctr">
                    <a:solidFill>
                      <a:srgbClr val="FFFFFF"/>
                    </a:solidFill>
                  </a:tcPr>
                </a:tc>
                <a:tc>
                  <a:txBody>
                    <a:bodyPr/>
                    <a:lstStyle/>
                    <a:p>
                      <a:r>
                        <a:rPr sz="1800">
                          <a:solidFill>
                            <a:srgbClr val="173D35"/>
                          </a:solidFill>
                          <a:latin typeface="Helvetica Neue"/>
                          <a:ea typeface="Helvetica Neue"/>
                          <a:cs typeface="Helvetica Neue"/>
                        </a:rPr>
                        <a:t>2</a:t>
                      </a:r>
                    </a:p>
                  </a:txBody>
                  <a:tcPr marL="171450" marR="133350" marT="114300" marB="95250" anchor="ctr">
                    <a:solidFill>
                      <a:srgbClr val="FFFFFF"/>
                    </a:solidFill>
                  </a:tcPr>
                </a:tc>
                <a:tc>
                  <a:txBody>
                    <a:bodyPr/>
                    <a:lstStyle/>
                    <a:p>
                      <a:r>
                        <a:rPr sz="1800">
                          <a:solidFill>
                            <a:srgbClr val="173D35"/>
                          </a:solidFill>
                          <a:latin typeface="Helvetica Neue"/>
                          <a:ea typeface="Helvetica Neue"/>
                          <a:cs typeface="Helvetica Neue"/>
                        </a:rPr>
                        <a:t>5</a:t>
                      </a:r>
                    </a:p>
                  </a:txBody>
                  <a:tcPr marL="171450" marR="133350" marT="114300" marB="95250" anchor="ctr">
                    <a:solidFill>
                      <a:srgbClr val="FFFFFF"/>
                    </a:solidFill>
                  </a:tcPr>
                </a:tc>
                <a:tc>
                  <a:txBody>
                    <a:bodyPr/>
                    <a:lstStyle/>
                    <a:p>
                      <a:r>
                        <a:rPr sz="1800">
                          <a:solidFill>
                            <a:srgbClr val="173D35"/>
                          </a:solidFill>
                          <a:latin typeface="Helvetica Neue"/>
                          <a:ea typeface="Helvetica Neue"/>
                          <a:cs typeface="Helvetica Neue"/>
                        </a:rPr>
                        <a:t>10</a:t>
                      </a:r>
                    </a:p>
                  </a:txBody>
                  <a:tcPr marL="171450" marR="133350" marT="114300" marB="95250" anchor="ctr">
                    <a:solidFill>
                      <a:srgbClr val="FFFFFF"/>
                    </a:solidFill>
                  </a:tcPr>
                </a:tc>
              </a:tr>
              <a:tr h="623207">
                <a:tc>
                  <a:txBody>
                    <a:bodyPr/>
                    <a:lstStyle/>
                    <a:p>
                      <a:r>
                        <a:rPr sz="1800">
                          <a:solidFill>
                            <a:srgbClr val="173D35"/>
                          </a:solidFill>
                          <a:latin typeface="Helvetica Neue"/>
                          <a:ea typeface="Helvetica Neue"/>
                          <a:cs typeface="Helvetica Neue"/>
                        </a:rPr>
                        <a:t>Contribution at $3,000 per booking</a:t>
                      </a:r>
                    </a:p>
                  </a:txBody>
                  <a:tcPr marL="171450" marR="133350" marT="114300" marB="95250" anchor="ctr">
                    <a:solidFill>
                      <a:srgbClr val="F5F3ED"/>
                    </a:solidFill>
                  </a:tcPr>
                </a:tc>
                <a:tc>
                  <a:txBody>
                    <a:bodyPr/>
                    <a:lstStyle/>
                    <a:p>
                      <a:r>
                        <a:rPr sz="1800">
                          <a:solidFill>
                            <a:srgbClr val="173D35"/>
                          </a:solidFill>
                          <a:latin typeface="Helvetica Neue"/>
                          <a:ea typeface="Helvetica Neue"/>
                          <a:cs typeface="Helvetica Neue"/>
                        </a:rPr>
                        <a:t>$6,000</a:t>
                      </a:r>
                    </a:p>
                  </a:txBody>
                  <a:tcPr marL="171450" marR="133350" marT="114300" marB="95250" anchor="ctr">
                    <a:solidFill>
                      <a:srgbClr val="F5F3ED"/>
                    </a:solidFill>
                  </a:tcPr>
                </a:tc>
                <a:tc>
                  <a:txBody>
                    <a:bodyPr/>
                    <a:lstStyle/>
                    <a:p>
                      <a:r>
                        <a:rPr sz="1800">
                          <a:solidFill>
                            <a:srgbClr val="173D35"/>
                          </a:solidFill>
                          <a:latin typeface="Helvetica Neue"/>
                          <a:ea typeface="Helvetica Neue"/>
                          <a:cs typeface="Helvetica Neue"/>
                        </a:rPr>
                        <a:t>$15,000</a:t>
                      </a:r>
                    </a:p>
                  </a:txBody>
                  <a:tcPr marL="171450" marR="133350" marT="114300" marB="95250" anchor="ctr">
                    <a:solidFill>
                      <a:srgbClr val="F5F3ED"/>
                    </a:solidFill>
                  </a:tcPr>
                </a:tc>
                <a:tc>
                  <a:txBody>
                    <a:bodyPr/>
                    <a:lstStyle/>
                    <a:p>
                      <a:r>
                        <a:rPr sz="1800">
                          <a:solidFill>
                            <a:srgbClr val="173D35"/>
                          </a:solidFill>
                          <a:latin typeface="Helvetica Neue"/>
                          <a:ea typeface="Helvetica Neue"/>
                          <a:cs typeface="Helvetica Neue"/>
                        </a:rPr>
                        <a:t>$30,000</a:t>
                      </a:r>
                    </a:p>
                  </a:txBody>
                  <a:tcPr marL="171450" marR="133350" marT="114300" marB="95250" anchor="ctr">
                    <a:solidFill>
                      <a:srgbClr val="F5F3ED"/>
                    </a:solidFill>
                  </a:tcPr>
                </a:tc>
              </a:tr>
            </a:tbl>
          </a:graphicData>
        </a:graphic>
      </p:graphicFrame>
      <p:sp>
        <p:nvSpPr>
          <p:cNvPr id="5" name="Test prominence and routing before forecastin">
            <a:extLst xmlns:a="http://schemas.openxmlformats.org/drawingml/2006/main">
              <a:ext uri="{FF2B5EF4-FFF2-40B4-BE49-F238E27FC236}">
                <a16:creationId xmlns:a16="http://schemas.microsoft.com/office/drawing/2014/main" id="{7137A85F-084C-45B4-A04C-DB163318458D}"/>
              </a:ext>
            </a:extLst>
          </p:cNvPr>
          <p:cNvSpPr>
            <a:spLocks xmlns:a="http://schemas.openxmlformats.org/drawingml/2006/main" noGrp="1"/>
          </p:cNvSpPr>
          <p:nvPr/>
        </p:nvSpPr>
        <p:spPr>
          <a:xfrm xmlns:a="http://schemas.openxmlformats.org/drawingml/2006/main">
            <a:off x="685800" y="6981825"/>
            <a:ext cx="1381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775" b="1">
                <a:solidFill>
                  <a:srgbClr val="173D35"/>
                </a:solidFill>
                <a:latin typeface="Helvetica Neue"/>
                <a:ea typeface="Helvetica Neue"/>
                <a:cs typeface="Helvetica Neue"/>
              </a:defRPr>
            </a:pPr>
            <a:r>
              <a:rPr sz="2775" b="1">
                <a:solidFill>
                  <a:srgbClr val="173D35"/>
                </a:solidFill>
                <a:latin typeface="Helvetica Neue"/>
                <a:ea typeface="Helvetica Neue"/>
                <a:cs typeface="Helvetica Neue"/>
              </a:rPr>
              <a:t>Test prominence and routing before forecasting scale</a:t>
            </a:r>
          </a:p>
        </p:txBody>
      </p:sp>
      <p:sp>
        <p:nvSpPr>
          <p:cNvPr id="6" name="Measure CTA views, qualified inquiries, booke">
            <a:extLst xmlns:a="http://schemas.openxmlformats.org/drawingml/2006/main">
              <a:ext uri="{FF2B5EF4-FFF2-40B4-BE49-F238E27FC236}">
                <a16:creationId xmlns:a16="http://schemas.microsoft.com/office/drawing/2014/main" id="{F77BB240-B8E9-4813-88E5-BC80EB49E54D}"/>
              </a:ext>
            </a:extLst>
          </p:cNvPr>
          <p:cNvSpPr>
            <a:spLocks xmlns:a="http://schemas.openxmlformats.org/drawingml/2006/main" noGrp="1"/>
          </p:cNvSpPr>
          <p:nvPr/>
        </p:nvSpPr>
        <p:spPr>
          <a:xfrm xmlns:a="http://schemas.openxmlformats.org/drawingml/2006/main">
            <a:off x="685800" y="7534275"/>
            <a:ext cx="138112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875" b="0">
                <a:solidFill>
                  <a:srgbClr val="61716B"/>
                </a:solidFill>
                <a:latin typeface="Helvetica Neue"/>
                <a:ea typeface="Helvetica Neue"/>
                <a:cs typeface="Helvetica Neue"/>
              </a:defRPr>
            </a:pPr>
            <a:r>
              <a:rPr sz="1875" b="0">
                <a:solidFill>
                  <a:srgbClr val="61716B"/>
                </a:solidFill>
                <a:latin typeface="Helvetica Neue"/>
                <a:ea typeface="Helvetica Neue"/>
                <a:cs typeface="Helvetica Neue"/>
              </a:rPr>
              <a:t>Measure CTA views, qualified inquiries, booked services, net contribution and institution impacts.</a:t>
            </a:r>
          </a:p>
        </p:txBody>
      </p:sp>
      <p:sp>
        <p:nvSpPr>
          <p:cNvPr id="7" name="Illustrative sensitivity only. Contribution p">
            <a:extLst xmlns:a="http://schemas.openxmlformats.org/drawingml/2006/main">
              <a:ext uri="{FF2B5EF4-FFF2-40B4-BE49-F238E27FC236}">
                <a16:creationId xmlns:a16="http://schemas.microsoft.com/office/drawing/2014/main" id="{8710F1F8-BCD9-4715-B1BB-CA2F6836790A}"/>
              </a:ext>
            </a:extLst>
          </p:cNvPr>
          <p:cNvSpPr>
            <a:spLocks xmlns:a="http://schemas.openxmlformats.org/drawingml/2006/main" noGrp="1"/>
          </p:cNvSpPr>
          <p:nvPr/>
        </p:nvSpPr>
        <p:spPr>
          <a:xfrm xmlns:a="http://schemas.openxmlformats.org/drawingml/2006/main">
            <a:off x="685800" y="8077200"/>
            <a:ext cx="130968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200" b="0">
                <a:solidFill>
                  <a:srgbClr val="61716B"/>
                </a:solidFill>
                <a:latin typeface="Helvetica Neue"/>
                <a:ea typeface="Helvetica Neue"/>
                <a:cs typeface="Helvetica Neue"/>
              </a:defRPr>
            </a:pPr>
            <a:r>
              <a:rPr sz="1200" b="0">
                <a:solidFill>
                  <a:srgbClr val="61716B"/>
                </a:solidFill>
                <a:latin typeface="Helvetica Neue"/>
                <a:ea typeface="Helvetica Neue"/>
                <a:cs typeface="Helvetica Neue"/>
              </a:rPr>
              <a:t>Illustrative sensitivity only. Contribution precedes central overhead. No measured conversion uplift or traffic forecast.</a:t>
            </a:r>
          </a:p>
        </p:txBody>
      </p:sp>
    </p:spTree>
    <p:extLst>
      <p:ext uri="{BB962C8B-B14F-4D97-AF65-F5344CB8AC3E}">
        <p14:creationId xmlns:p14="http://schemas.microsoft.com/office/powerpoint/2010/main" val="1588133485"/>
      </p:ext>
    </p:extLst>
  </p:cSld>
</p:sld>
</file>

<file path=ppt/slides/slide50.xml><?xml version="1.0" encoding="utf-8"?>
<p:sld xmlns:p="http://schemas.openxmlformats.org/presentationml/2006/main">
  <p:cSld>
    <p:bg>
      <p:bgPr>
        <a:solidFill xmlns:a="http://schemas.openxmlformats.org/drawingml/2006/main">
          <a:srgbClr val="F5F3ED"/>
        </a:solidFill>
      </p:bgPr>
    </p:bg>
    <p:spTree>
      <p:nvGrpSpPr>
        <p:cNvPr id="1" name=""/>
        <p:cNvGrpSpPr/>
        <p:nvPr/>
      </p:nvGrpSpPr>
      <p:grpSpPr>
        <a:xfrm xmlns:a="http://schemas.openxmlformats.org/drawingml/2006/main"/>
      </p:grpSpPr>
      <p:sp>
        <p:nvSpPr>
          <p:cNvPr id="6" name="PLATFORM APPROACH">
            <a:extLst xmlns:a="http://schemas.openxmlformats.org/drawingml/2006/main">
              <a:ext uri="{FF2B5EF4-FFF2-40B4-BE49-F238E27FC236}">
                <a16:creationId xmlns:a16="http://schemas.microsoft.com/office/drawing/2014/main" id="{7FFE02A7-303C-4363-97AF-CBD55F8CE0B3}"/>
              </a:ext>
            </a:extLst>
          </p:cNvPr>
          <p:cNvSpPr>
            <a:spLocks xmlns:a="http://schemas.openxmlformats.org/drawingml/2006/main" noGrp="1"/>
          </p:cNvSpPr>
          <p:nvPr/>
        </p:nvSpPr>
        <p:spPr>
          <a:xfrm xmlns:a="http://schemas.openxmlformats.org/drawingml/2006/main">
            <a:off x="685800" y="400050"/>
            <a:ext cx="13335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50" b="1">
                <a:solidFill>
                  <a:srgbClr val="61716B"/>
                </a:solidFill>
                <a:latin typeface="Helvetica Neue"/>
                <a:ea typeface="Helvetica Neue"/>
                <a:cs typeface="Helvetica Neue"/>
              </a:defRPr>
            </a:pPr>
            <a:r>
              <a:rPr sz="1350" b="1">
                <a:solidFill>
                  <a:srgbClr val="61716B"/>
                </a:solidFill>
                <a:latin typeface="Helvetica Neue"/>
                <a:ea typeface="Helvetica Neue"/>
                <a:cs typeface="Helvetica Neue"/>
              </a:rPr>
              <a:t>PLATFORM APPROACH</a:t>
            </a:r>
          </a:p>
        </p:txBody>
      </p:sp>
      <p:sp>
        <p:nvSpPr>
          <p:cNvPr id="2" name="Two implementation paths are worth testing">
            <a:extLst xmlns:a="http://schemas.openxmlformats.org/drawingml/2006/main">
              <a:ext uri="{FF2B5EF4-FFF2-40B4-BE49-F238E27FC236}">
                <a16:creationId xmlns:a16="http://schemas.microsoft.com/office/drawing/2014/main" id="{2751E965-10A1-410C-8453-EA6EA338E453}"/>
              </a:ext>
            </a:extLst>
          </p:cNvPr>
          <p:cNvSpPr>
            <a:spLocks xmlns:a="http://schemas.openxmlformats.org/drawingml/2006/main" noGrp="1"/>
          </p:cNvSpPr>
          <p:nvPr/>
        </p:nvSpPr>
        <p:spPr>
          <a:xfrm xmlns:a="http://schemas.openxmlformats.org/drawingml/2006/main">
            <a:off x="685800" y="914400"/>
            <a:ext cx="13868400"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900" b="1">
                <a:solidFill>
                  <a:srgbClr val="173D35"/>
                </a:solidFill>
                <a:latin typeface="Helvetica Neue"/>
                <a:ea typeface="Helvetica Neue"/>
                <a:cs typeface="Helvetica Neue"/>
              </a:defRPr>
            </a:pPr>
            <a:r>
              <a:rPr sz="3900" b="1">
                <a:solidFill>
                  <a:srgbClr val="173D35"/>
                </a:solidFill>
                <a:latin typeface="Helvetica Neue"/>
                <a:ea typeface="Helvetica Neue"/>
                <a:cs typeface="Helvetica Neue"/>
              </a:rPr>
              <a:t>Two implementation paths are worth testing</a:t>
            </a:r>
          </a:p>
        </p:txBody>
      </p:sp>
      <p:sp>
        <p:nvSpPr>
          <p:cNvPr id="3" name="40">
            <a:extLst xmlns:a="http://schemas.openxmlformats.org/drawingml/2006/main">
              <a:ext uri="{FF2B5EF4-FFF2-40B4-BE49-F238E27FC236}">
                <a16:creationId xmlns:a16="http://schemas.microsoft.com/office/drawing/2014/main" id="{E9BB830D-598B-402A-9DE3-FF9ED505BD5C}"/>
              </a:ext>
            </a:extLst>
          </p:cNvPr>
          <p:cNvSpPr>
            <a:spLocks xmlns:a="http://schemas.openxmlformats.org/drawingml/2006/main" noGrp="1"/>
          </p:cNvSpPr>
          <p:nvPr/>
        </p:nvSpPr>
        <p:spPr>
          <a:xfrm xmlns:a="http://schemas.openxmlformats.org/drawingml/2006/main">
            <a:off x="14097000" y="8105775"/>
            <a:ext cx="457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275" b="0">
                <a:solidFill>
                  <a:srgbClr val="61716B"/>
                </a:solidFill>
                <a:latin typeface="Helvetica Neue"/>
                <a:ea typeface="Helvetica Neue"/>
                <a:cs typeface="Helvetica Neue"/>
              </a:defRPr>
            </a:pPr>
            <a:r>
              <a:rPr sz="1275" b="0">
                <a:solidFill>
                  <a:srgbClr val="61716B"/>
                </a:solidFill>
                <a:latin typeface="Helvetica Neue"/>
                <a:ea typeface="Helvetica Neue"/>
                <a:cs typeface="Helvetica Neue"/>
              </a:rPr>
              <a:t>50</a:t>
            </a:r>
          </a:p>
        </p:txBody>
      </p:sp>
      <p:graphicFrame>
        <p:nvGraphicFramePr>
          <p:cNvPr id="9" name="">
            <a:extLst xmlns:a="http://schemas.openxmlformats.org/drawingml/2006/main">
              <a:ext uri="{FF2B5EF4-FFF2-40B4-BE49-F238E27FC236}">
                <a16:creationId xmlns:a16="http://schemas.microsoft.com/office/drawing/2014/main" id="{AD4722F7-B68B-45C8-93F2-0589B3D02EA3}"/>
              </a:ext>
            </a:extLst>
          </p:cNvPr>
          <p:cNvGraphicFramePr/>
          <p:nvPr/>
        </p:nvGraphicFramePr>
        <p:xfrm>
          <a:off xmlns:a="http://schemas.openxmlformats.org/drawingml/2006/main" x="685800" y="2276475"/>
          <a:ext xmlns:a="http://schemas.openxmlformats.org/drawingml/2006/main" cx="13868400" cy="5010150"/>
        </p:xfrm>
        <a:graphic xmlns:a="http://schemas.openxmlformats.org/drawingml/2006/main">
          <a:graphicData uri="http://schemas.openxmlformats.org/drawingml/2006/table">
            <a:tbl>
              <a:tblPr/>
              <a:tblGrid>
                <a:gridCol w="2762250"/>
                <a:gridCol w="5553075"/>
                <a:gridCol w="5553075"/>
              </a:tblGrid>
              <a:tr h="835025">
                <a:tc>
                  <a:txBody>
                    <a:bodyPr/>
                    <a:lstStyle/>
                    <a:p>
                      <a:r>
                        <a:rPr sz="1875" b="1">
                          <a:solidFill>
                            <a:srgbClr val="FFFFFF"/>
                          </a:solidFill>
                          <a:latin typeface="Helvetica Neue"/>
                          <a:ea typeface="Helvetica Neue"/>
                          <a:cs typeface="Helvetica Neue"/>
                        </a:rPr>
                        <a:t/>
                      </a:r>
                    </a:p>
                  </a:txBody>
                  <a:tcPr marL="171450" marR="133350" marT="114300" marB="95250" anchor="ctr">
                    <a:solidFill>
                      <a:srgbClr val="173D35"/>
                    </a:solidFill>
                  </a:tcPr>
                </a:tc>
                <a:tc>
                  <a:txBody>
                    <a:bodyPr/>
                    <a:lstStyle/>
                    <a:p>
                      <a:r>
                        <a:rPr sz="1875" b="1">
                          <a:solidFill>
                            <a:srgbClr val="FFFFFF"/>
                          </a:solidFill>
                          <a:latin typeface="Helvetica Neue"/>
                          <a:ea typeface="Helvetica Neue"/>
                          <a:cs typeface="Helvetica Neue"/>
                        </a:rPr>
                        <a:t>Lightweight coordination pilot</a:t>
                      </a:r>
                    </a:p>
                  </a:txBody>
                  <a:tcPr marL="171450" marR="133350" marT="114300" marB="95250" anchor="ctr">
                    <a:solidFill>
                      <a:srgbClr val="173D35"/>
                    </a:solidFill>
                  </a:tcPr>
                </a:tc>
                <a:tc>
                  <a:txBody>
                    <a:bodyPr/>
                    <a:lstStyle/>
                    <a:p>
                      <a:r>
                        <a:rPr sz="1875" b="1">
                          <a:solidFill>
                            <a:srgbClr val="FFFFFF"/>
                          </a:solidFill>
                          <a:latin typeface="Helvetica Neue"/>
                          <a:ea typeface="Helvetica Neue"/>
                          <a:cs typeface="Helvetica Neue"/>
                        </a:rPr>
                        <a:t>Dedicated venue platform</a:t>
                      </a:r>
                    </a:p>
                  </a:txBody>
                  <a:tcPr marL="171450" marR="133350" marT="114300" marB="95250" anchor="ctr">
                    <a:solidFill>
                      <a:srgbClr val="173D35"/>
                    </a:solidFill>
                  </a:tcPr>
                </a:tc>
              </a:tr>
              <a:tr h="835025">
                <a:tc>
                  <a:txBody>
                    <a:bodyPr/>
                    <a:lstStyle/>
                    <a:p>
                      <a:r>
                        <a:rPr sz="1875">
                          <a:solidFill>
                            <a:srgbClr val="173D35"/>
                          </a:solidFill>
                          <a:latin typeface="Helvetica Neue"/>
                          <a:ea typeface="Helvetica Neue"/>
                          <a:cs typeface="Helvetica Neue"/>
                        </a:rPr>
                        <a:t>Illustrative route</a:t>
                      </a:r>
                    </a:p>
                  </a:txBody>
                  <a:tcPr marL="171450" marR="133350" marT="114300" marB="95250" anchor="ctr">
                    <a:solidFill>
                      <a:srgbClr val="FFFFFF"/>
                    </a:solidFill>
                  </a:tcPr>
                </a:tc>
                <a:tc>
                  <a:txBody>
                    <a:bodyPr/>
                    <a:lstStyle/>
                    <a:p>
                      <a:r>
                        <a:rPr sz="1875">
                          <a:solidFill>
                            <a:srgbClr val="173D35"/>
                          </a:solidFill>
                          <a:latin typeface="Helvetica Neue"/>
                          <a:ea typeface="Helvetica Neue"/>
                          <a:cs typeface="Helvetica Neue"/>
                        </a:rPr>
                        <a:t>Microsoft Lists + configured workflows</a:t>
                      </a:r>
                    </a:p>
                  </a:txBody>
                  <a:tcPr marL="171450" marR="133350" marT="114300" marB="95250" anchor="ctr">
                    <a:solidFill>
                      <a:srgbClr val="FFFFFF"/>
                    </a:solidFill>
                  </a:tcPr>
                </a:tc>
                <a:tc>
                  <a:txBody>
                    <a:bodyPr/>
                    <a:lstStyle/>
                    <a:p>
                      <a:r>
                        <a:rPr sz="1875">
                          <a:solidFill>
                            <a:srgbClr val="173D35"/>
                          </a:solidFill>
                          <a:latin typeface="Helvetica Neue"/>
                          <a:ea typeface="Helvetica Neue"/>
                          <a:cs typeface="Helvetica Neue"/>
                        </a:rPr>
                        <a:t>Momentus or comparable venue system</a:t>
                      </a:r>
                    </a:p>
                  </a:txBody>
                  <a:tcPr marL="171450" marR="133350" marT="114300" marB="95250" anchor="ctr">
                    <a:solidFill>
                      <a:srgbClr val="FFFFFF"/>
                    </a:solidFill>
                  </a:tcPr>
                </a:tc>
              </a:tr>
              <a:tr h="835025">
                <a:tc>
                  <a:txBody>
                    <a:bodyPr/>
                    <a:lstStyle/>
                    <a:p>
                      <a:r>
                        <a:rPr sz="1875">
                          <a:solidFill>
                            <a:srgbClr val="173D35"/>
                          </a:solidFill>
                          <a:latin typeface="Helvetica Neue"/>
                          <a:ea typeface="Helvetica Neue"/>
                          <a:cs typeface="Helvetica Neue"/>
                        </a:rPr>
                        <a:t>Verified capability</a:t>
                      </a:r>
                    </a:p>
                  </a:txBody>
                  <a:tcPr marL="171450" marR="133350" marT="114300" marB="95250" anchor="ctr">
                    <a:solidFill>
                      <a:srgbClr val="F5F3ED"/>
                    </a:solidFill>
                  </a:tcPr>
                </a:tc>
                <a:tc>
                  <a:txBody>
                    <a:bodyPr/>
                    <a:lstStyle/>
                    <a:p>
                      <a:r>
                        <a:rPr sz="1875">
                          <a:solidFill>
                            <a:srgbClr val="173D35"/>
                          </a:solidFill>
                          <a:latin typeface="Helvetica Neue"/>
                          <a:ea typeface="Helvetica Neue"/>
                          <a:cs typeface="Helvetica Neue"/>
                        </a:rPr>
                        <a:t>Lists supports calendar views from date fields.</a:t>
                      </a:r>
                    </a:p>
                  </a:txBody>
                  <a:tcPr marL="171450" marR="133350" marT="114300" marB="95250" anchor="ctr">
                    <a:solidFill>
                      <a:srgbClr val="F5F3ED"/>
                    </a:solidFill>
                  </a:tcPr>
                </a:tc>
                <a:tc>
                  <a:txBody>
                    <a:bodyPr/>
                    <a:lstStyle/>
                    <a:p>
                      <a:r>
                        <a:rPr sz="1875">
                          <a:solidFill>
                            <a:srgbClr val="173D35"/>
                          </a:solidFill>
                          <a:latin typeface="Helvetica Neue"/>
                          <a:ea typeface="Helvetica Neue"/>
                          <a:cs typeface="Helvetica Neue"/>
                        </a:rPr>
                        <a:t>Momentus documents booking conflict alerts and event statuses.</a:t>
                      </a:r>
                    </a:p>
                  </a:txBody>
                  <a:tcPr marL="171450" marR="133350" marT="114300" marB="95250" anchor="ctr">
                    <a:solidFill>
                      <a:srgbClr val="F5F3ED"/>
                    </a:solidFill>
                  </a:tcPr>
                </a:tc>
              </a:tr>
              <a:tr h="835025">
                <a:tc>
                  <a:txBody>
                    <a:bodyPr/>
                    <a:lstStyle/>
                    <a:p>
                      <a:r>
                        <a:rPr sz="1875">
                          <a:solidFill>
                            <a:srgbClr val="173D35"/>
                          </a:solidFill>
                          <a:latin typeface="Helvetica Neue"/>
                          <a:ea typeface="Helvetica Neue"/>
                          <a:cs typeface="Helvetica Neue"/>
                        </a:rPr>
                        <a:t>Best fit</a:t>
                      </a:r>
                    </a:p>
                  </a:txBody>
                  <a:tcPr marL="171450" marR="133350" marT="114300" marB="95250" anchor="ctr">
                    <a:solidFill>
                      <a:srgbClr val="FFFFFF"/>
                    </a:solidFill>
                  </a:tcPr>
                </a:tc>
                <a:tc>
                  <a:txBody>
                    <a:bodyPr/>
                    <a:lstStyle/>
                    <a:p>
                      <a:r>
                        <a:rPr sz="1875">
                          <a:solidFill>
                            <a:srgbClr val="173D35"/>
                          </a:solidFill>
                          <a:latin typeface="Helvetica Neue"/>
                          <a:ea typeface="Helvetica Neue"/>
                          <a:cs typeface="Helvetica Neue"/>
                        </a:rPr>
                        <a:t>Proving common fields, permissions and meeting habits</a:t>
                      </a:r>
                    </a:p>
                  </a:txBody>
                  <a:tcPr marL="171450" marR="133350" marT="114300" marB="95250" anchor="ctr">
                    <a:solidFill>
                      <a:srgbClr val="FFFFFF"/>
                    </a:solidFill>
                  </a:tcPr>
                </a:tc>
                <a:tc>
                  <a:txBody>
                    <a:bodyPr/>
                    <a:lstStyle/>
                    <a:p>
                      <a:r>
                        <a:rPr sz="1875">
                          <a:solidFill>
                            <a:srgbClr val="173D35"/>
                          </a:solidFill>
                          <a:latin typeface="Helvetica Neue"/>
                          <a:ea typeface="Helvetica Neue"/>
                          <a:cs typeface="Helvetica Neue"/>
                        </a:rPr>
                        <a:t>Managing space inventory, holds and event delivery at scale</a:t>
                      </a:r>
                    </a:p>
                  </a:txBody>
                  <a:tcPr marL="171450" marR="133350" marT="114300" marB="95250" anchor="ctr">
                    <a:solidFill>
                      <a:srgbClr val="FFFFFF"/>
                    </a:solidFill>
                  </a:tcPr>
                </a:tc>
              </a:tr>
              <a:tr h="835025">
                <a:tc>
                  <a:txBody>
                    <a:bodyPr/>
                    <a:lstStyle/>
                    <a:p>
                      <a:r>
                        <a:rPr sz="1875">
                          <a:solidFill>
                            <a:srgbClr val="173D35"/>
                          </a:solidFill>
                          <a:latin typeface="Helvetica Neue"/>
                          <a:ea typeface="Helvetica Neue"/>
                          <a:cs typeface="Helvetica Neue"/>
                        </a:rPr>
                        <a:t>Main gap to test</a:t>
                      </a:r>
                    </a:p>
                  </a:txBody>
                  <a:tcPr marL="171450" marR="133350" marT="114300" marB="95250" anchor="ctr">
                    <a:solidFill>
                      <a:srgbClr val="F5F3ED"/>
                    </a:solidFill>
                  </a:tcPr>
                </a:tc>
                <a:tc>
                  <a:txBody>
                    <a:bodyPr/>
                    <a:lstStyle/>
                    <a:p>
                      <a:r>
                        <a:rPr sz="1875">
                          <a:solidFill>
                            <a:srgbClr val="173D35"/>
                          </a:solidFill>
                          <a:latin typeface="Helvetica Neue"/>
                          <a:ea typeface="Helvetica Neue"/>
                          <a:cs typeface="Helvetica Neue"/>
                        </a:rPr>
                        <a:t>Cross-organization access, integrations and resource conflict logic</a:t>
                      </a:r>
                    </a:p>
                  </a:txBody>
                  <a:tcPr marL="171450" marR="133350" marT="114300" marB="95250" anchor="ctr">
                    <a:solidFill>
                      <a:srgbClr val="F5F3ED"/>
                    </a:solidFill>
                  </a:tcPr>
                </a:tc>
                <a:tc>
                  <a:txBody>
                    <a:bodyPr/>
                    <a:lstStyle/>
                    <a:p>
                      <a:r>
                        <a:rPr sz="1875">
                          <a:solidFill>
                            <a:srgbClr val="173D35"/>
                          </a:solidFill>
                          <a:latin typeface="Helvetica Neue"/>
                          <a:ea typeface="Helvetica Neue"/>
                          <a:cs typeface="Helvetica Neue"/>
                        </a:rPr>
                        <a:t>Institution autonomy, external access and park-wide impact overlays</a:t>
                      </a:r>
                    </a:p>
                  </a:txBody>
                  <a:tcPr marL="171450" marR="133350" marT="114300" marB="95250" anchor="ctr">
                    <a:solidFill>
                      <a:srgbClr val="F5F3ED"/>
                    </a:solidFill>
                  </a:tcPr>
                </a:tc>
              </a:tr>
              <a:tr h="835025">
                <a:tc>
                  <a:txBody>
                    <a:bodyPr/>
                    <a:lstStyle/>
                    <a:p>
                      <a:r>
                        <a:rPr sz="1875">
                          <a:solidFill>
                            <a:srgbClr val="173D35"/>
                          </a:solidFill>
                          <a:latin typeface="Helvetica Neue"/>
                          <a:ea typeface="Helvetica Neue"/>
                          <a:cs typeface="Helvetica Neue"/>
                        </a:rPr>
                        <a:t>Decision gate</a:t>
                      </a:r>
                    </a:p>
                  </a:txBody>
                  <a:tcPr marL="171450" marR="133350" marT="114300" marB="95250" anchor="ctr">
                    <a:solidFill>
                      <a:srgbClr val="FFFFFF"/>
                    </a:solidFill>
                  </a:tcPr>
                </a:tc>
                <a:tc>
                  <a:txBody>
                    <a:bodyPr/>
                    <a:lstStyle/>
                    <a:p>
                      <a:r>
                        <a:rPr sz="1875">
                          <a:solidFill>
                            <a:srgbClr val="173D35"/>
                          </a:solidFill>
                          <a:latin typeface="Helvetica Neue"/>
                          <a:ea typeface="Helvetica Neue"/>
                          <a:cs typeface="Helvetica Neue"/>
                        </a:rPr>
                        <a:t>Demonstrate the same real pilot scenarios before selecting or buying.</a:t>
                      </a:r>
                    </a:p>
                  </a:txBody>
                  <a:tcPr marL="171450" marR="133350" marT="114300" marB="95250" anchor="ctr">
                    <a:solidFill>
                      <a:srgbClr val="FFFFFF"/>
                    </a:solidFill>
                  </a:tcPr>
                </a:tc>
                <a:tc>
                  <a:txBody>
                    <a:bodyPr/>
                    <a:lstStyle/>
                    <a:p>
                      <a:r>
                        <a:rPr sz="1875">
                          <a:solidFill>
                            <a:srgbClr val="173D35"/>
                          </a:solidFill>
                          <a:latin typeface="Helvetica Neue"/>
                          <a:ea typeface="Helvetica Neue"/>
                          <a:cs typeface="Helvetica Neue"/>
                        </a:rPr>
                        <a:t>Obtain implementation scope, operating cost and export terms.</a:t>
                      </a:r>
                    </a:p>
                  </a:txBody>
                  <a:tcPr marL="171450" marR="133350" marT="114300" marB="95250" anchor="ctr">
                    <a:solidFill>
                      <a:srgbClr val="FFFFFF"/>
                    </a:solidFill>
                  </a:tcPr>
                </a:tc>
              </a:tr>
            </a:tbl>
          </a:graphicData>
        </a:graphic>
      </p:graphicFrame>
      <p:sp>
        <p:nvSpPr>
          <p:cNvPr id="5" name="Examples, not a procurement recommendation. T">
            <a:extLst xmlns:a="http://schemas.openxmlformats.org/drawingml/2006/main">
              <a:ext uri="{FF2B5EF4-FFF2-40B4-BE49-F238E27FC236}">
                <a16:creationId xmlns:a16="http://schemas.microsoft.com/office/drawing/2014/main" id="{AB470C8C-B327-4CD6-935A-4919DB7DA2CB}"/>
              </a:ext>
            </a:extLst>
          </p:cNvPr>
          <p:cNvSpPr>
            <a:spLocks xmlns:a="http://schemas.openxmlformats.org/drawingml/2006/main" noGrp="1"/>
          </p:cNvSpPr>
          <p:nvPr/>
        </p:nvSpPr>
        <p:spPr>
          <a:xfrm xmlns:a="http://schemas.openxmlformats.org/drawingml/2006/main">
            <a:off x="685800" y="8077200"/>
            <a:ext cx="130968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200" b="0">
                <a:solidFill>
                  <a:srgbClr val="61716B"/>
                </a:solidFill>
                <a:latin typeface="Helvetica Neue"/>
                <a:ea typeface="Helvetica Neue"/>
                <a:cs typeface="Helvetica Neue"/>
              </a:defRPr>
            </a:pPr>
            <a:r>
              <a:rPr sz="1200" b="0">
                <a:solidFill>
                  <a:srgbClr val="61716B"/>
                </a:solidFill>
                <a:latin typeface="Helvetica Neue"/>
                <a:ea typeface="Helvetica Neue"/>
                <a:cs typeface="Helvetica Neue"/>
              </a:rPr>
              <a:t>Examples, not a procurement recommendation. The proposed UX is not a screenshot or promise of either product.</a:t>
            </a:r>
          </a:p>
        </p:txBody>
      </p:sp>
    </p:spTree>
    <p:extLst>
      <p:ext uri="{BB962C8B-B14F-4D97-AF65-F5344CB8AC3E}">
        <p14:creationId xmlns:p14="http://schemas.microsoft.com/office/powerpoint/2010/main" val="1965231367"/>
      </p:ext>
    </p:extLst>
  </p:cSld>
</p:sld>
</file>

<file path=ppt/slides/slide51.xml><?xml version="1.0" encoding="utf-8"?>
<p:sld xmlns:p="http://schemas.openxmlformats.org/presentationml/2006/main">
  <p:cSld>
    <p:bg>
      <p:bgPr>
        <a:solidFill xmlns:a="http://schemas.openxmlformats.org/drawingml/2006/main">
          <a:srgbClr val="F5F3ED"/>
        </a:solidFill>
      </p:bgPr>
    </p:bg>
    <p:spTree>
      <p:nvGrpSpPr>
        <p:cNvPr id="1" name=""/>
        <p:cNvGrpSpPr/>
        <p:nvPr/>
      </p:nvGrpSpPr>
      <p:grpSpPr>
        <a:xfrm xmlns:a="http://schemas.openxmlformats.org/drawingml/2006/main"/>
      </p:grpSpPr>
      <p:sp>
        <p:nvSpPr>
          <p:cNvPr id="13" name="PROPOSED DIGITAL SUPPORT">
            <a:extLst xmlns:a="http://schemas.openxmlformats.org/drawingml/2006/main">
              <a:ext uri="{FF2B5EF4-FFF2-40B4-BE49-F238E27FC236}">
                <a16:creationId xmlns:a16="http://schemas.microsoft.com/office/drawing/2014/main" id="{E9281054-74BC-4C83-BD0F-DA6973880968}"/>
              </a:ext>
            </a:extLst>
          </p:cNvPr>
          <p:cNvSpPr>
            <a:spLocks xmlns:a="http://schemas.openxmlformats.org/drawingml/2006/main" noGrp="1"/>
          </p:cNvSpPr>
          <p:nvPr/>
        </p:nvSpPr>
        <p:spPr>
          <a:xfrm xmlns:a="http://schemas.openxmlformats.org/drawingml/2006/main">
            <a:off x="685800" y="400050"/>
            <a:ext cx="13335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1">
                <a:solidFill>
                  <a:srgbClr val="61716B"/>
                </a:solidFill>
              </a:defRPr>
            </a:defPPr>
            <a:lvl1pPr>
              <a:defRPr sz="1350" b="1">
                <a:solidFill>
                  <a:srgbClr val="61716B"/>
                </a:solidFill>
              </a:defRPr>
            </a:lvl1pPr>
            <a:lvl2pPr>
              <a:defRPr sz="1350" b="1">
                <a:solidFill>
                  <a:srgbClr val="61716B"/>
                </a:solidFill>
              </a:defRPr>
            </a:lvl2pPr>
            <a:lvl3pPr>
              <a:defRPr sz="1350" b="1">
                <a:solidFill>
                  <a:srgbClr val="61716B"/>
                </a:solidFill>
              </a:defRPr>
            </a:lvl3pPr>
            <a:lvl4pPr>
              <a:defRPr sz="1350" b="1">
                <a:solidFill>
                  <a:srgbClr val="61716B"/>
                </a:solidFill>
              </a:defRPr>
            </a:lvl4pPr>
            <a:lvl5pPr>
              <a:defRPr sz="1350" b="1">
                <a:solidFill>
                  <a:srgbClr val="61716B"/>
                </a:solidFill>
              </a:defRPr>
            </a:lvl5pPr>
            <a:lvl6pPr>
              <a:defRPr sz="1350" b="1">
                <a:solidFill>
                  <a:srgbClr val="61716B"/>
                </a:solidFill>
              </a:defRPr>
            </a:lvl6pPr>
            <a:lvl7pPr>
              <a:defRPr sz="1350" b="1">
                <a:solidFill>
                  <a:srgbClr val="61716B"/>
                </a:solidFill>
              </a:defRPr>
            </a:lvl7pPr>
            <a:lvl8pPr>
              <a:defRPr sz="1350" b="1">
                <a:solidFill>
                  <a:srgbClr val="61716B"/>
                </a:solidFill>
              </a:defRPr>
            </a:lvl8pPr>
            <a:lvl9pPr>
              <a:defRPr sz="1350" b="1">
                <a:solidFill>
                  <a:srgbClr val="61716B"/>
                </a:solidFill>
              </a:defRPr>
            </a:lvl9pPr>
          </a:lstStyle>
          <a:p xmlns:a="http://schemas.openxmlformats.org/drawingml/2006/main">
            <a:pPr>
              <a:defRPr sz="1350" b="1">
                <a:solidFill>
                  <a:srgbClr val="61716B"/>
                </a:solidFill>
              </a:defRPr>
            </a:pPr>
            <a:r>
              <a:rPr sz="1350" b="1">
                <a:solidFill>
                  <a:srgbClr val="61716B"/>
                </a:solidFill>
              </a:rPr>
              <a:t>PROPOSED DIGITAL SUPPORT</a:t>
            </a:r>
          </a:p>
        </p:txBody>
      </p:sp>
      <p:sp>
        <p:nvSpPr>
          <p:cNvPr id="2" name="Rules and AI support staff decisions">
            <a:extLst xmlns:a="http://schemas.openxmlformats.org/drawingml/2006/main">
              <a:ext uri="{FF2B5EF4-FFF2-40B4-BE49-F238E27FC236}">
                <a16:creationId xmlns:a16="http://schemas.microsoft.com/office/drawing/2014/main" id="{8EB6EC8D-80DA-45E0-84D8-644BB3945883}"/>
              </a:ext>
            </a:extLst>
          </p:cNvPr>
          <p:cNvSpPr>
            <a:spLocks xmlns:a="http://schemas.openxmlformats.org/drawingml/2006/main" noGrp="1"/>
          </p:cNvSpPr>
          <p:nvPr/>
        </p:nvSpPr>
        <p:spPr>
          <a:xfrm xmlns:a="http://schemas.openxmlformats.org/drawingml/2006/main">
            <a:off x="685800" y="914400"/>
            <a:ext cx="13868400"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900" b="1">
                <a:solidFill>
                  <a:srgbClr val="173D35"/>
                </a:solidFill>
              </a:defRPr>
            </a:defPPr>
            <a:lvl1pPr>
              <a:defRPr sz="3900" b="1">
                <a:solidFill>
                  <a:srgbClr val="173D35"/>
                </a:solidFill>
              </a:defRPr>
            </a:lvl1pPr>
            <a:lvl2pPr>
              <a:defRPr sz="3900" b="1">
                <a:solidFill>
                  <a:srgbClr val="173D35"/>
                </a:solidFill>
              </a:defRPr>
            </a:lvl2pPr>
            <a:lvl3pPr>
              <a:defRPr sz="3900" b="1">
                <a:solidFill>
                  <a:srgbClr val="173D35"/>
                </a:solidFill>
              </a:defRPr>
            </a:lvl3pPr>
            <a:lvl4pPr>
              <a:defRPr sz="3900" b="1">
                <a:solidFill>
                  <a:srgbClr val="173D35"/>
                </a:solidFill>
              </a:defRPr>
            </a:lvl4pPr>
            <a:lvl5pPr>
              <a:defRPr sz="3900" b="1">
                <a:solidFill>
                  <a:srgbClr val="173D35"/>
                </a:solidFill>
              </a:defRPr>
            </a:lvl5pPr>
            <a:lvl6pPr>
              <a:defRPr sz="3900" b="1">
                <a:solidFill>
                  <a:srgbClr val="173D35"/>
                </a:solidFill>
              </a:defRPr>
            </a:lvl6pPr>
            <a:lvl7pPr>
              <a:defRPr sz="3900" b="1">
                <a:solidFill>
                  <a:srgbClr val="173D35"/>
                </a:solidFill>
              </a:defRPr>
            </a:lvl7pPr>
            <a:lvl8pPr>
              <a:defRPr sz="3900" b="1">
                <a:solidFill>
                  <a:srgbClr val="173D35"/>
                </a:solidFill>
              </a:defRPr>
            </a:lvl8pPr>
            <a:lvl9pPr>
              <a:defRPr sz="3900" b="1">
                <a:solidFill>
                  <a:srgbClr val="173D35"/>
                </a:solidFill>
              </a:defRPr>
            </a:lvl9pPr>
          </a:lstStyle>
          <a:p xmlns:a="http://schemas.openxmlformats.org/drawingml/2006/main">
            <a:pPr>
              <a:defRPr sz="3900" b="1">
                <a:solidFill>
                  <a:srgbClr val="173D35"/>
                </a:solidFill>
              </a:defRPr>
            </a:pPr>
            <a:r>
              <a:rPr sz="3900" b="1">
                <a:solidFill>
                  <a:srgbClr val="173D35"/>
                </a:solidFill>
              </a:rPr>
              <a:t>Rules and AI support staff decisions</a:t>
            </a:r>
          </a:p>
        </p:txBody>
      </p:sp>
      <p:sp>
        <p:nvSpPr>
          <p:cNvPr id="3" name="Proposal. Automated suggestions require struc">
            <a:extLst xmlns:a="http://schemas.openxmlformats.org/drawingml/2006/main">
              <a:ext uri="{FF2B5EF4-FFF2-40B4-BE49-F238E27FC236}">
                <a16:creationId xmlns:a16="http://schemas.microsoft.com/office/drawing/2014/main" id="{BBDDA2C7-223F-4BBB-AFAC-D3B0B504BA17}"/>
              </a:ext>
            </a:extLst>
          </p:cNvPr>
          <p:cNvSpPr>
            <a:spLocks xmlns:a="http://schemas.openxmlformats.org/drawingml/2006/main" noGrp="1"/>
          </p:cNvSpPr>
          <p:nvPr/>
        </p:nvSpPr>
        <p:spPr>
          <a:xfrm xmlns:a="http://schemas.openxmlformats.org/drawingml/2006/main">
            <a:off x="685800" y="8077200"/>
            <a:ext cx="130968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125" b="0">
                <a:solidFill>
                  <a:srgbClr val="61716B"/>
                </a:solidFill>
              </a:defRPr>
            </a:defPPr>
            <a:lvl1pPr>
              <a:defRPr sz="1125" b="0">
                <a:solidFill>
                  <a:srgbClr val="61716B"/>
                </a:solidFill>
              </a:defRPr>
            </a:lvl1pPr>
            <a:lvl2pPr>
              <a:defRPr sz="1125" b="0">
                <a:solidFill>
                  <a:srgbClr val="61716B"/>
                </a:solidFill>
              </a:defRPr>
            </a:lvl2pPr>
            <a:lvl3pPr>
              <a:defRPr sz="1125" b="0">
                <a:solidFill>
                  <a:srgbClr val="61716B"/>
                </a:solidFill>
              </a:defRPr>
            </a:lvl3pPr>
            <a:lvl4pPr>
              <a:defRPr sz="1125" b="0">
                <a:solidFill>
                  <a:srgbClr val="61716B"/>
                </a:solidFill>
              </a:defRPr>
            </a:lvl4pPr>
            <a:lvl5pPr>
              <a:defRPr sz="1125" b="0">
                <a:solidFill>
                  <a:srgbClr val="61716B"/>
                </a:solidFill>
              </a:defRPr>
            </a:lvl5pPr>
            <a:lvl6pPr>
              <a:defRPr sz="1125" b="0">
                <a:solidFill>
                  <a:srgbClr val="61716B"/>
                </a:solidFill>
              </a:defRPr>
            </a:lvl6pPr>
            <a:lvl7pPr>
              <a:defRPr sz="1125" b="0">
                <a:solidFill>
                  <a:srgbClr val="61716B"/>
                </a:solidFill>
              </a:defRPr>
            </a:lvl7pPr>
            <a:lvl8pPr>
              <a:defRPr sz="1125" b="0">
                <a:solidFill>
                  <a:srgbClr val="61716B"/>
                </a:solidFill>
              </a:defRPr>
            </a:lvl8pPr>
            <a:lvl9pPr>
              <a:defRPr sz="1125" b="0">
                <a:solidFill>
                  <a:srgbClr val="61716B"/>
                </a:solidFill>
              </a:defRPr>
            </a:lvl9pPr>
          </a:lstStyle>
          <a:p xmlns:a="http://schemas.openxmlformats.org/drawingml/2006/main">
            <a:pPr>
              <a:defRPr sz="1125" b="0">
                <a:solidFill>
                  <a:srgbClr val="61716B"/>
                </a:solidFill>
              </a:defRPr>
            </a:pPr>
            <a:r>
              <a:rPr sz="1125" b="0">
                <a:solidFill>
                  <a:srgbClr val="61716B"/>
                </a:solidFill>
              </a:rPr>
              <a:t>Proposal. Automated suggestions require structured records and accountable human review.</a:t>
            </a:r>
          </a:p>
        </p:txBody>
      </p:sp>
      <p:sp>
        <p:nvSpPr>
          <p:cNvPr id="4" name="page-number">
            <a:extLst xmlns:a="http://schemas.openxmlformats.org/drawingml/2006/main">
              <a:ext uri="{FF2B5EF4-FFF2-40B4-BE49-F238E27FC236}">
                <a16:creationId xmlns:a16="http://schemas.microsoft.com/office/drawing/2014/main" id="{2982DC9F-9657-43C7-B2E8-5C266F9D63FE}"/>
              </a:ext>
            </a:extLst>
          </p:cNvPr>
          <p:cNvSpPr>
            <a:spLocks xmlns:a="http://schemas.openxmlformats.org/drawingml/2006/main" noGrp="1"/>
          </p:cNvSpPr>
          <p:nvPr/>
        </p:nvSpPr>
        <p:spPr>
          <a:xfrm xmlns:a="http://schemas.openxmlformats.org/drawingml/2006/main">
            <a:off x="14097000" y="8105775"/>
            <a:ext cx="457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0">
                <a:solidFill>
                  <a:srgbClr val="61716B"/>
                </a:solidFill>
              </a:defRPr>
            </a:defPPr>
            <a:lvl1pPr>
              <a:defRPr sz="1275" b="0">
                <a:solidFill>
                  <a:srgbClr val="61716B"/>
                </a:solidFill>
              </a:defRPr>
            </a:lvl1pPr>
            <a:lvl2pPr>
              <a:defRPr sz="1275" b="0">
                <a:solidFill>
                  <a:srgbClr val="61716B"/>
                </a:solidFill>
              </a:defRPr>
            </a:lvl2pPr>
            <a:lvl3pPr>
              <a:defRPr sz="1275" b="0">
                <a:solidFill>
                  <a:srgbClr val="61716B"/>
                </a:solidFill>
              </a:defRPr>
            </a:lvl3pPr>
            <a:lvl4pPr>
              <a:defRPr sz="1275" b="0">
                <a:solidFill>
                  <a:srgbClr val="61716B"/>
                </a:solidFill>
              </a:defRPr>
            </a:lvl4pPr>
            <a:lvl5pPr>
              <a:defRPr sz="1275" b="0">
                <a:solidFill>
                  <a:srgbClr val="61716B"/>
                </a:solidFill>
              </a:defRPr>
            </a:lvl5pPr>
            <a:lvl6pPr>
              <a:defRPr sz="1275" b="0">
                <a:solidFill>
                  <a:srgbClr val="61716B"/>
                </a:solidFill>
              </a:defRPr>
            </a:lvl6pPr>
            <a:lvl7pPr>
              <a:defRPr sz="1275" b="0">
                <a:solidFill>
                  <a:srgbClr val="61716B"/>
                </a:solidFill>
              </a:defRPr>
            </a:lvl7pPr>
            <a:lvl8pPr>
              <a:defRPr sz="1275" b="0">
                <a:solidFill>
                  <a:srgbClr val="61716B"/>
                </a:solidFill>
              </a:defRPr>
            </a:lvl8pPr>
            <a:lvl9pPr>
              <a:defRPr sz="1275" b="0">
                <a:solidFill>
                  <a:srgbClr val="61716B"/>
                </a:solidFill>
              </a:defRPr>
            </a:lvl9pPr>
          </a:lstStyle>
          <a:p xmlns:a="http://schemas.openxmlformats.org/drawingml/2006/main">
            <a:pPr>
              <a:defRPr sz="1275" b="0">
                <a:solidFill>
                  <a:srgbClr val="61716B"/>
                </a:solidFill>
              </a:defRPr>
            </a:pPr>
            <a:r>
              <a:rPr sz="1275" b="0">
                <a:solidFill>
                  <a:srgbClr val="61716B"/>
                </a:solidFill>
              </a:rPr>
              <a:t>51</a:t>
            </a:r>
          </a:p>
        </p:txBody>
      </p:sp>
      <p:sp>
        <p:nvSpPr>
          <p:cNvPr id="5" name="Structured checks">
            <a:extLst xmlns:a="http://schemas.openxmlformats.org/drawingml/2006/main">
              <a:ext uri="{FF2B5EF4-FFF2-40B4-BE49-F238E27FC236}">
                <a16:creationId xmlns:a16="http://schemas.microsoft.com/office/drawing/2014/main" id="{0A967433-F17D-4BF3-AA3A-70DC01F0C901}"/>
              </a:ext>
            </a:extLst>
          </p:cNvPr>
          <p:cNvSpPr>
            <a:spLocks xmlns:a="http://schemas.openxmlformats.org/drawingml/2006/main" noGrp="1"/>
          </p:cNvSpPr>
          <p:nvPr/>
        </p:nvSpPr>
        <p:spPr>
          <a:xfrm xmlns:a="http://schemas.openxmlformats.org/drawingml/2006/main">
            <a:off x="685800" y="2305050"/>
            <a:ext cx="63817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1">
                <a:solidFill>
                  <a:srgbClr val="BE573C"/>
                </a:solidFill>
              </a:defRPr>
            </a:defPPr>
            <a:lvl1pPr>
              <a:defRPr sz="1875" b="1">
                <a:solidFill>
                  <a:srgbClr val="BE573C"/>
                </a:solidFill>
              </a:defRPr>
            </a:lvl1pPr>
            <a:lvl2pPr>
              <a:defRPr sz="1875" b="1">
                <a:solidFill>
                  <a:srgbClr val="BE573C"/>
                </a:solidFill>
              </a:defRPr>
            </a:lvl2pPr>
            <a:lvl3pPr>
              <a:defRPr sz="1875" b="1">
                <a:solidFill>
                  <a:srgbClr val="BE573C"/>
                </a:solidFill>
              </a:defRPr>
            </a:lvl3pPr>
            <a:lvl4pPr>
              <a:defRPr sz="1875" b="1">
                <a:solidFill>
                  <a:srgbClr val="BE573C"/>
                </a:solidFill>
              </a:defRPr>
            </a:lvl4pPr>
            <a:lvl5pPr>
              <a:defRPr sz="1875" b="1">
                <a:solidFill>
                  <a:srgbClr val="BE573C"/>
                </a:solidFill>
              </a:defRPr>
            </a:lvl5pPr>
            <a:lvl6pPr>
              <a:defRPr sz="1875" b="1">
                <a:solidFill>
                  <a:srgbClr val="BE573C"/>
                </a:solidFill>
              </a:defRPr>
            </a:lvl6pPr>
            <a:lvl7pPr>
              <a:defRPr sz="1875" b="1">
                <a:solidFill>
                  <a:srgbClr val="BE573C"/>
                </a:solidFill>
              </a:defRPr>
            </a:lvl7pPr>
            <a:lvl8pPr>
              <a:defRPr sz="1875" b="1">
                <a:solidFill>
                  <a:srgbClr val="BE573C"/>
                </a:solidFill>
              </a:defRPr>
            </a:lvl8pPr>
            <a:lvl9pPr>
              <a:defRPr sz="1875" b="1">
                <a:solidFill>
                  <a:srgbClr val="BE573C"/>
                </a:solidFill>
              </a:defRPr>
            </a:lvl9pPr>
          </a:lstStyle>
          <a:p xmlns:a="http://schemas.openxmlformats.org/drawingml/2006/main">
            <a:pPr>
              <a:defRPr sz="1875" b="1">
                <a:solidFill>
                  <a:srgbClr val="BE573C"/>
                </a:solidFill>
              </a:defRPr>
            </a:pPr>
            <a:r>
              <a:rPr sz="1875" b="1">
                <a:solidFill>
                  <a:srgbClr val="BE573C"/>
                </a:solidFill>
              </a:rPr>
              <a:t>Structured checks</a:t>
            </a:r>
          </a:p>
        </p:txBody>
      </p:sp>
      <p:sp>
        <p:nvSpPr>
          <p:cNvPr id="6" name="Flag overlapping space requests, setup window">
            <a:extLst xmlns:a="http://schemas.openxmlformats.org/drawingml/2006/main">
              <a:ext uri="{FF2B5EF4-FFF2-40B4-BE49-F238E27FC236}">
                <a16:creationId xmlns:a16="http://schemas.microsoft.com/office/drawing/2014/main" id="{D1CC5D0E-69E6-4146-8970-5442562758CB}"/>
              </a:ext>
            </a:extLst>
          </p:cNvPr>
          <p:cNvSpPr>
            <a:spLocks xmlns:a="http://schemas.openxmlformats.org/drawingml/2006/main" noGrp="1"/>
          </p:cNvSpPr>
          <p:nvPr/>
        </p:nvSpPr>
        <p:spPr>
          <a:xfrm xmlns:a="http://schemas.openxmlformats.org/drawingml/2006/main">
            <a:off x="685800" y="2800350"/>
            <a:ext cx="6381750" cy="1762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325" b="0">
                <a:solidFill>
                  <a:srgbClr val="173D35"/>
                </a:solidFill>
              </a:defRPr>
            </a:defPPr>
            <a:lvl1pPr>
              <a:defRPr sz="2325" b="0">
                <a:solidFill>
                  <a:srgbClr val="173D35"/>
                </a:solidFill>
              </a:defRPr>
            </a:lvl1pPr>
            <a:lvl2pPr>
              <a:defRPr sz="2325" b="0">
                <a:solidFill>
                  <a:srgbClr val="173D35"/>
                </a:solidFill>
              </a:defRPr>
            </a:lvl2pPr>
            <a:lvl3pPr>
              <a:defRPr sz="2325" b="0">
                <a:solidFill>
                  <a:srgbClr val="173D35"/>
                </a:solidFill>
              </a:defRPr>
            </a:lvl3pPr>
            <a:lvl4pPr>
              <a:defRPr sz="2325" b="0">
                <a:solidFill>
                  <a:srgbClr val="173D35"/>
                </a:solidFill>
              </a:defRPr>
            </a:lvl4pPr>
            <a:lvl5pPr>
              <a:defRPr sz="2325" b="0">
                <a:solidFill>
                  <a:srgbClr val="173D35"/>
                </a:solidFill>
              </a:defRPr>
            </a:lvl5pPr>
            <a:lvl6pPr>
              <a:defRPr sz="2325" b="0">
                <a:solidFill>
                  <a:srgbClr val="173D35"/>
                </a:solidFill>
              </a:defRPr>
            </a:lvl6pPr>
            <a:lvl7pPr>
              <a:defRPr sz="2325" b="0">
                <a:solidFill>
                  <a:srgbClr val="173D35"/>
                </a:solidFill>
              </a:defRPr>
            </a:lvl7pPr>
            <a:lvl8pPr>
              <a:defRPr sz="2325" b="0">
                <a:solidFill>
                  <a:srgbClr val="173D35"/>
                </a:solidFill>
              </a:defRPr>
            </a:lvl8pPr>
            <a:lvl9pPr>
              <a:defRPr sz="2325" b="0">
                <a:solidFill>
                  <a:srgbClr val="173D35"/>
                </a:solidFill>
              </a:defRPr>
            </a:lvl9pPr>
          </a:lstStyle>
          <a:p xmlns:a="http://schemas.openxmlformats.org/drawingml/2006/main">
            <a:pPr>
              <a:defRPr sz="2325" b="0">
                <a:solidFill>
                  <a:srgbClr val="173D35"/>
                </a:solidFill>
              </a:defRPr>
            </a:pPr>
            <a:r>
              <a:rPr sz="2325" b="0">
                <a:solidFill>
                  <a:srgbClr val="173D35"/>
                </a:solidFill>
              </a:rPr>
              <a:t>Flag overlapping space requests, setup windows and closures. Show stale records and missing fields before applying AI.</a:t>
            </a:r>
          </a:p>
        </p:txBody>
      </p:sp>
      <p:sp>
        <p:nvSpPr>
          <p:cNvPr id="7" name="Assisted coordination">
            <a:extLst xmlns:a="http://schemas.openxmlformats.org/drawingml/2006/main">
              <a:ext uri="{FF2B5EF4-FFF2-40B4-BE49-F238E27FC236}">
                <a16:creationId xmlns:a16="http://schemas.microsoft.com/office/drawing/2014/main" id="{E81FAB2A-0860-4F67-9082-0E9F5547B0E2}"/>
              </a:ext>
            </a:extLst>
          </p:cNvPr>
          <p:cNvSpPr>
            <a:spLocks xmlns:a="http://schemas.openxmlformats.org/drawingml/2006/main" noGrp="1"/>
          </p:cNvSpPr>
          <p:nvPr/>
        </p:nvSpPr>
        <p:spPr>
          <a:xfrm xmlns:a="http://schemas.openxmlformats.org/drawingml/2006/main">
            <a:off x="8096250" y="2305050"/>
            <a:ext cx="63817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1">
                <a:solidFill>
                  <a:srgbClr val="BE573C"/>
                </a:solidFill>
              </a:defRPr>
            </a:defPPr>
            <a:lvl1pPr>
              <a:defRPr sz="1875" b="1">
                <a:solidFill>
                  <a:srgbClr val="BE573C"/>
                </a:solidFill>
              </a:defRPr>
            </a:lvl1pPr>
            <a:lvl2pPr>
              <a:defRPr sz="1875" b="1">
                <a:solidFill>
                  <a:srgbClr val="BE573C"/>
                </a:solidFill>
              </a:defRPr>
            </a:lvl2pPr>
            <a:lvl3pPr>
              <a:defRPr sz="1875" b="1">
                <a:solidFill>
                  <a:srgbClr val="BE573C"/>
                </a:solidFill>
              </a:defRPr>
            </a:lvl3pPr>
            <a:lvl4pPr>
              <a:defRPr sz="1875" b="1">
                <a:solidFill>
                  <a:srgbClr val="BE573C"/>
                </a:solidFill>
              </a:defRPr>
            </a:lvl4pPr>
            <a:lvl5pPr>
              <a:defRPr sz="1875" b="1">
                <a:solidFill>
                  <a:srgbClr val="BE573C"/>
                </a:solidFill>
              </a:defRPr>
            </a:lvl5pPr>
            <a:lvl6pPr>
              <a:defRPr sz="1875" b="1">
                <a:solidFill>
                  <a:srgbClr val="BE573C"/>
                </a:solidFill>
              </a:defRPr>
            </a:lvl6pPr>
            <a:lvl7pPr>
              <a:defRPr sz="1875" b="1">
                <a:solidFill>
                  <a:srgbClr val="BE573C"/>
                </a:solidFill>
              </a:defRPr>
            </a:lvl7pPr>
            <a:lvl8pPr>
              <a:defRPr sz="1875" b="1">
                <a:solidFill>
                  <a:srgbClr val="BE573C"/>
                </a:solidFill>
              </a:defRPr>
            </a:lvl8pPr>
            <a:lvl9pPr>
              <a:defRPr sz="1875" b="1">
                <a:solidFill>
                  <a:srgbClr val="BE573C"/>
                </a:solidFill>
              </a:defRPr>
            </a:lvl9pPr>
          </a:lstStyle>
          <a:p xmlns:a="http://schemas.openxmlformats.org/drawingml/2006/main">
            <a:pPr>
              <a:defRPr sz="1875" b="1">
                <a:solidFill>
                  <a:srgbClr val="BE573C"/>
                </a:solidFill>
              </a:defRPr>
            </a:pPr>
            <a:r>
              <a:rPr sz="1875" b="1">
                <a:solidFill>
                  <a:srgbClr val="BE573C"/>
                </a:solidFill>
              </a:rPr>
              <a:t>Assisted coordination</a:t>
            </a:r>
          </a:p>
        </p:txBody>
      </p:sp>
      <p:sp>
        <p:nvSpPr>
          <p:cNvPr id="8" name="Extract draft details from invitations. Prepa">
            <a:extLst xmlns:a="http://schemas.openxmlformats.org/drawingml/2006/main">
              <a:ext uri="{FF2B5EF4-FFF2-40B4-BE49-F238E27FC236}">
                <a16:creationId xmlns:a16="http://schemas.microsoft.com/office/drawing/2014/main" id="{9C902579-F6EE-46E8-AACA-57E91C585632}"/>
              </a:ext>
            </a:extLst>
          </p:cNvPr>
          <p:cNvSpPr>
            <a:spLocks xmlns:a="http://schemas.openxmlformats.org/drawingml/2006/main" noGrp="1"/>
          </p:cNvSpPr>
          <p:nvPr/>
        </p:nvSpPr>
        <p:spPr>
          <a:xfrm xmlns:a="http://schemas.openxmlformats.org/drawingml/2006/main">
            <a:off x="8096250" y="2800350"/>
            <a:ext cx="6381750" cy="1762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325" b="0">
                <a:solidFill>
                  <a:srgbClr val="173D35"/>
                </a:solidFill>
              </a:defRPr>
            </a:defPPr>
            <a:lvl1pPr>
              <a:defRPr sz="2325" b="0">
                <a:solidFill>
                  <a:srgbClr val="173D35"/>
                </a:solidFill>
              </a:defRPr>
            </a:lvl1pPr>
            <a:lvl2pPr>
              <a:defRPr sz="2325" b="0">
                <a:solidFill>
                  <a:srgbClr val="173D35"/>
                </a:solidFill>
              </a:defRPr>
            </a:lvl2pPr>
            <a:lvl3pPr>
              <a:defRPr sz="2325" b="0">
                <a:solidFill>
                  <a:srgbClr val="173D35"/>
                </a:solidFill>
              </a:defRPr>
            </a:lvl3pPr>
            <a:lvl4pPr>
              <a:defRPr sz="2325" b="0">
                <a:solidFill>
                  <a:srgbClr val="173D35"/>
                </a:solidFill>
              </a:defRPr>
            </a:lvl4pPr>
            <a:lvl5pPr>
              <a:defRPr sz="2325" b="0">
                <a:solidFill>
                  <a:srgbClr val="173D35"/>
                </a:solidFill>
              </a:defRPr>
            </a:lvl5pPr>
            <a:lvl6pPr>
              <a:defRPr sz="2325" b="0">
                <a:solidFill>
                  <a:srgbClr val="173D35"/>
                </a:solidFill>
              </a:defRPr>
            </a:lvl6pPr>
            <a:lvl7pPr>
              <a:defRPr sz="2325" b="0">
                <a:solidFill>
                  <a:srgbClr val="173D35"/>
                </a:solidFill>
              </a:defRPr>
            </a:lvl7pPr>
            <a:lvl8pPr>
              <a:defRPr sz="2325" b="0">
                <a:solidFill>
                  <a:srgbClr val="173D35"/>
                </a:solidFill>
              </a:defRPr>
            </a:lvl8pPr>
            <a:lvl9pPr>
              <a:defRPr sz="2325" b="0">
                <a:solidFill>
                  <a:srgbClr val="173D35"/>
                </a:solidFill>
              </a:defRPr>
            </a:lvl9pPr>
          </a:lstStyle>
          <a:p xmlns:a="http://schemas.openxmlformats.org/drawingml/2006/main">
            <a:pPr>
              <a:defRPr sz="2325" b="0">
                <a:solidFill>
                  <a:srgbClr val="173D35"/>
                </a:solidFill>
              </a:defRPr>
            </a:pPr>
            <a:r>
              <a:rPr sz="2325" b="0">
                <a:solidFill>
                  <a:srgbClr val="173D35"/>
                </a:solidFill>
              </a:rPr>
              <a:t>Extract draft details from invitations. Prepare meeting briefs and suggest affected institutions for staff to review.</a:t>
            </a:r>
          </a:p>
        </p:txBody>
      </p:sp>
      <p:sp>
        <p:nvSpPr>
          <p:cNvPr id="9" name="Two distinct experiences">
            <a:extLst xmlns:a="http://schemas.openxmlformats.org/drawingml/2006/main">
              <a:ext uri="{FF2B5EF4-FFF2-40B4-BE49-F238E27FC236}">
                <a16:creationId xmlns:a16="http://schemas.microsoft.com/office/drawing/2014/main" id="{5634C15E-6AF9-4C2F-8E70-7C25642A9212}"/>
              </a:ext>
            </a:extLst>
          </p:cNvPr>
          <p:cNvSpPr>
            <a:spLocks xmlns:a="http://schemas.openxmlformats.org/drawingml/2006/main" noGrp="1"/>
          </p:cNvSpPr>
          <p:nvPr/>
        </p:nvSpPr>
        <p:spPr>
          <a:xfrm xmlns:a="http://schemas.openxmlformats.org/drawingml/2006/main">
            <a:off x="685800" y="4857750"/>
            <a:ext cx="63817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1">
                <a:solidFill>
                  <a:srgbClr val="BE573C"/>
                </a:solidFill>
              </a:defRPr>
            </a:defPPr>
            <a:lvl1pPr>
              <a:defRPr sz="1875" b="1">
                <a:solidFill>
                  <a:srgbClr val="BE573C"/>
                </a:solidFill>
              </a:defRPr>
            </a:lvl1pPr>
            <a:lvl2pPr>
              <a:defRPr sz="1875" b="1">
                <a:solidFill>
                  <a:srgbClr val="BE573C"/>
                </a:solidFill>
              </a:defRPr>
            </a:lvl2pPr>
            <a:lvl3pPr>
              <a:defRPr sz="1875" b="1">
                <a:solidFill>
                  <a:srgbClr val="BE573C"/>
                </a:solidFill>
              </a:defRPr>
            </a:lvl3pPr>
            <a:lvl4pPr>
              <a:defRPr sz="1875" b="1">
                <a:solidFill>
                  <a:srgbClr val="BE573C"/>
                </a:solidFill>
              </a:defRPr>
            </a:lvl4pPr>
            <a:lvl5pPr>
              <a:defRPr sz="1875" b="1">
                <a:solidFill>
                  <a:srgbClr val="BE573C"/>
                </a:solidFill>
              </a:defRPr>
            </a:lvl5pPr>
            <a:lvl6pPr>
              <a:defRPr sz="1875" b="1">
                <a:solidFill>
                  <a:srgbClr val="BE573C"/>
                </a:solidFill>
              </a:defRPr>
            </a:lvl6pPr>
            <a:lvl7pPr>
              <a:defRPr sz="1875" b="1">
                <a:solidFill>
                  <a:srgbClr val="BE573C"/>
                </a:solidFill>
              </a:defRPr>
            </a:lvl7pPr>
            <a:lvl8pPr>
              <a:defRPr sz="1875" b="1">
                <a:solidFill>
                  <a:srgbClr val="BE573C"/>
                </a:solidFill>
              </a:defRPr>
            </a:lvl8pPr>
            <a:lvl9pPr>
              <a:defRPr sz="1875" b="1">
                <a:solidFill>
                  <a:srgbClr val="BE573C"/>
                </a:solidFill>
              </a:defRPr>
            </a:lvl9pPr>
          </a:lstStyle>
          <a:p xmlns:a="http://schemas.openxmlformats.org/drawingml/2006/main">
            <a:pPr>
              <a:defRPr sz="1875" b="1">
                <a:solidFill>
                  <a:srgbClr val="BE573C"/>
                </a:solidFill>
              </a:defRPr>
            </a:pPr>
            <a:r>
              <a:rPr sz="1875" b="1">
                <a:solidFill>
                  <a:srgbClr val="BE573C"/>
                </a:solidFill>
              </a:rPr>
              <a:t>Two distinct experiences</a:t>
            </a:r>
          </a:p>
        </p:txBody>
      </p:sp>
      <p:sp>
        <p:nvSpPr>
          <p:cNvPr id="10" name="Organizers explore spaces and request dates. ">
            <a:extLst xmlns:a="http://schemas.openxmlformats.org/drawingml/2006/main">
              <a:ext uri="{FF2B5EF4-FFF2-40B4-BE49-F238E27FC236}">
                <a16:creationId xmlns:a16="http://schemas.microsoft.com/office/drawing/2014/main" id="{419FCE4C-0396-48D4-9AEF-157A6A05318E}"/>
              </a:ext>
            </a:extLst>
          </p:cNvPr>
          <p:cNvSpPr>
            <a:spLocks xmlns:a="http://schemas.openxmlformats.org/drawingml/2006/main" noGrp="1"/>
          </p:cNvSpPr>
          <p:nvPr/>
        </p:nvSpPr>
        <p:spPr>
          <a:xfrm xmlns:a="http://schemas.openxmlformats.org/drawingml/2006/main">
            <a:off x="685800" y="5353050"/>
            <a:ext cx="6381750" cy="1762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325" b="0">
                <a:solidFill>
                  <a:srgbClr val="173D35"/>
                </a:solidFill>
              </a:defRPr>
            </a:defPPr>
            <a:lvl1pPr>
              <a:defRPr sz="2325" b="0">
                <a:solidFill>
                  <a:srgbClr val="173D35"/>
                </a:solidFill>
              </a:defRPr>
            </a:lvl1pPr>
            <a:lvl2pPr>
              <a:defRPr sz="2325" b="0">
                <a:solidFill>
                  <a:srgbClr val="173D35"/>
                </a:solidFill>
              </a:defRPr>
            </a:lvl2pPr>
            <a:lvl3pPr>
              <a:defRPr sz="2325" b="0">
                <a:solidFill>
                  <a:srgbClr val="173D35"/>
                </a:solidFill>
              </a:defRPr>
            </a:lvl3pPr>
            <a:lvl4pPr>
              <a:defRPr sz="2325" b="0">
                <a:solidFill>
                  <a:srgbClr val="173D35"/>
                </a:solidFill>
              </a:defRPr>
            </a:lvl4pPr>
            <a:lvl5pPr>
              <a:defRPr sz="2325" b="0">
                <a:solidFill>
                  <a:srgbClr val="173D35"/>
                </a:solidFill>
              </a:defRPr>
            </a:lvl5pPr>
            <a:lvl6pPr>
              <a:defRPr sz="2325" b="0">
                <a:solidFill>
                  <a:srgbClr val="173D35"/>
                </a:solidFill>
              </a:defRPr>
            </a:lvl6pPr>
            <a:lvl7pPr>
              <a:defRPr sz="2325" b="0">
                <a:solidFill>
                  <a:srgbClr val="173D35"/>
                </a:solidFill>
              </a:defRPr>
            </a:lvl7pPr>
            <a:lvl8pPr>
              <a:defRPr sz="2325" b="0">
                <a:solidFill>
                  <a:srgbClr val="173D35"/>
                </a:solidFill>
              </a:defRPr>
            </a:lvl8pPr>
            <a:lvl9pPr>
              <a:defRPr sz="2325" b="0">
                <a:solidFill>
                  <a:srgbClr val="173D35"/>
                </a:solidFill>
              </a:defRPr>
            </a:lvl9pPr>
          </a:lstStyle>
          <a:p xmlns:a="http://schemas.openxmlformats.org/drawingml/2006/main">
            <a:pPr>
              <a:defRPr sz="2325" b="0">
                <a:solidFill>
                  <a:srgbClr val="173D35"/>
                </a:solidFill>
              </a:defRPr>
            </a:pPr>
            <a:r>
              <a:rPr sz="2325" b="0">
                <a:solidFill>
                  <a:srgbClr val="173D35"/>
                </a:solidFill>
              </a:rPr>
              <a:t>Organizers explore spaces and request dates. Staff see institution and location calendars, with the same event record.</a:t>
            </a:r>
          </a:p>
        </p:txBody>
      </p:sp>
      <p:sp>
        <p:nvSpPr>
          <p:cNvPr id="11" name="Pilot before integration">
            <a:extLst xmlns:a="http://schemas.openxmlformats.org/drawingml/2006/main">
              <a:ext uri="{FF2B5EF4-FFF2-40B4-BE49-F238E27FC236}">
                <a16:creationId xmlns:a16="http://schemas.microsoft.com/office/drawing/2014/main" id="{61264037-4859-4067-9B6A-7939346116E4}"/>
              </a:ext>
            </a:extLst>
          </p:cNvPr>
          <p:cNvSpPr>
            <a:spLocks xmlns:a="http://schemas.openxmlformats.org/drawingml/2006/main" noGrp="1"/>
          </p:cNvSpPr>
          <p:nvPr/>
        </p:nvSpPr>
        <p:spPr>
          <a:xfrm xmlns:a="http://schemas.openxmlformats.org/drawingml/2006/main">
            <a:off x="8096250" y="4857750"/>
            <a:ext cx="63817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1">
                <a:solidFill>
                  <a:srgbClr val="BE573C"/>
                </a:solidFill>
              </a:defRPr>
            </a:defPPr>
            <a:lvl1pPr>
              <a:defRPr sz="1875" b="1">
                <a:solidFill>
                  <a:srgbClr val="BE573C"/>
                </a:solidFill>
              </a:defRPr>
            </a:lvl1pPr>
            <a:lvl2pPr>
              <a:defRPr sz="1875" b="1">
                <a:solidFill>
                  <a:srgbClr val="BE573C"/>
                </a:solidFill>
              </a:defRPr>
            </a:lvl2pPr>
            <a:lvl3pPr>
              <a:defRPr sz="1875" b="1">
                <a:solidFill>
                  <a:srgbClr val="BE573C"/>
                </a:solidFill>
              </a:defRPr>
            </a:lvl3pPr>
            <a:lvl4pPr>
              <a:defRPr sz="1875" b="1">
                <a:solidFill>
                  <a:srgbClr val="BE573C"/>
                </a:solidFill>
              </a:defRPr>
            </a:lvl4pPr>
            <a:lvl5pPr>
              <a:defRPr sz="1875" b="1">
                <a:solidFill>
                  <a:srgbClr val="BE573C"/>
                </a:solidFill>
              </a:defRPr>
            </a:lvl5pPr>
            <a:lvl6pPr>
              <a:defRPr sz="1875" b="1">
                <a:solidFill>
                  <a:srgbClr val="BE573C"/>
                </a:solidFill>
              </a:defRPr>
            </a:lvl6pPr>
            <a:lvl7pPr>
              <a:defRPr sz="1875" b="1">
                <a:solidFill>
                  <a:srgbClr val="BE573C"/>
                </a:solidFill>
              </a:defRPr>
            </a:lvl7pPr>
            <a:lvl8pPr>
              <a:defRPr sz="1875" b="1">
                <a:solidFill>
                  <a:srgbClr val="BE573C"/>
                </a:solidFill>
              </a:defRPr>
            </a:lvl8pPr>
            <a:lvl9pPr>
              <a:defRPr sz="1875" b="1">
                <a:solidFill>
                  <a:srgbClr val="BE573C"/>
                </a:solidFill>
              </a:defRPr>
            </a:lvl9pPr>
          </a:lstStyle>
          <a:p xmlns:a="http://schemas.openxmlformats.org/drawingml/2006/main">
            <a:pPr>
              <a:defRPr sz="1875" b="1">
                <a:solidFill>
                  <a:srgbClr val="BE573C"/>
                </a:solidFill>
              </a:defRPr>
            </a:pPr>
            <a:r>
              <a:rPr sz="1875" b="1">
                <a:solidFill>
                  <a:srgbClr val="BE573C"/>
                </a:solidFill>
              </a:rPr>
              <a:t>Pilot before integration</a:t>
            </a:r>
          </a:p>
        </p:txBody>
      </p:sp>
      <p:sp>
        <p:nvSpPr>
          <p:cNvPr id="12" name="Prove the process in a shared register first.">
            <a:extLst xmlns:a="http://schemas.openxmlformats.org/drawingml/2006/main">
              <a:ext uri="{FF2B5EF4-FFF2-40B4-BE49-F238E27FC236}">
                <a16:creationId xmlns:a16="http://schemas.microsoft.com/office/drawing/2014/main" id="{B00A9D60-085F-403B-BAB0-8CC54146D97C}"/>
              </a:ext>
            </a:extLst>
          </p:cNvPr>
          <p:cNvSpPr>
            <a:spLocks xmlns:a="http://schemas.openxmlformats.org/drawingml/2006/main" noGrp="1"/>
          </p:cNvSpPr>
          <p:nvPr/>
        </p:nvSpPr>
        <p:spPr>
          <a:xfrm xmlns:a="http://schemas.openxmlformats.org/drawingml/2006/main">
            <a:off x="8096250" y="5353050"/>
            <a:ext cx="6381750" cy="1762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325" b="0">
                <a:solidFill>
                  <a:srgbClr val="173D35"/>
                </a:solidFill>
              </a:defRPr>
            </a:defPPr>
            <a:lvl1pPr>
              <a:defRPr sz="2325" b="0">
                <a:solidFill>
                  <a:srgbClr val="173D35"/>
                </a:solidFill>
              </a:defRPr>
            </a:lvl1pPr>
            <a:lvl2pPr>
              <a:defRPr sz="2325" b="0">
                <a:solidFill>
                  <a:srgbClr val="173D35"/>
                </a:solidFill>
              </a:defRPr>
            </a:lvl2pPr>
            <a:lvl3pPr>
              <a:defRPr sz="2325" b="0">
                <a:solidFill>
                  <a:srgbClr val="173D35"/>
                </a:solidFill>
              </a:defRPr>
            </a:lvl3pPr>
            <a:lvl4pPr>
              <a:defRPr sz="2325" b="0">
                <a:solidFill>
                  <a:srgbClr val="173D35"/>
                </a:solidFill>
              </a:defRPr>
            </a:lvl4pPr>
            <a:lvl5pPr>
              <a:defRPr sz="2325" b="0">
                <a:solidFill>
                  <a:srgbClr val="173D35"/>
                </a:solidFill>
              </a:defRPr>
            </a:lvl5pPr>
            <a:lvl6pPr>
              <a:defRPr sz="2325" b="0">
                <a:solidFill>
                  <a:srgbClr val="173D35"/>
                </a:solidFill>
              </a:defRPr>
            </a:lvl6pPr>
            <a:lvl7pPr>
              <a:defRPr sz="2325" b="0">
                <a:solidFill>
                  <a:srgbClr val="173D35"/>
                </a:solidFill>
              </a:defRPr>
            </a:lvl7pPr>
            <a:lvl8pPr>
              <a:defRPr sz="2325" b="0">
                <a:solidFill>
                  <a:srgbClr val="173D35"/>
                </a:solidFill>
              </a:defRPr>
            </a:lvl8pPr>
            <a:lvl9pPr>
              <a:defRPr sz="2325" b="0">
                <a:solidFill>
                  <a:srgbClr val="173D35"/>
                </a:solidFill>
              </a:defRPr>
            </a:lvl9pPr>
          </a:lstStyle>
          <a:p xmlns:a="http://schemas.openxmlformats.org/drawingml/2006/main">
            <a:pPr>
              <a:defRPr sz="2325" b="0">
                <a:solidFill>
                  <a:srgbClr val="173D35"/>
                </a:solidFill>
              </a:defRPr>
            </a:pPr>
            <a:r>
              <a:rPr sz="2325" b="0">
                <a:solidFill>
                  <a:srgbClr val="173D35"/>
                </a:solidFill>
              </a:rPr>
              <a:t>Prove the process in a shared register first. Connect existing institutional systems once participation and data quality are reliable.</a:t>
            </a:r>
          </a:p>
        </p:txBody>
      </p:sp>
    </p:spTree>
    <p:extLst>
      <p:ext uri="{BB962C8B-B14F-4D97-AF65-F5344CB8AC3E}">
        <p14:creationId xmlns:p14="http://schemas.microsoft.com/office/powerpoint/2010/main" val="109818559"/>
      </p:ext>
    </p:extLst>
  </p:cSld>
</p:sld>
</file>

<file path=ppt/slides/slide52.xml><?xml version="1.0" encoding="utf-8"?>
<p:sld xmlns:p="http://schemas.openxmlformats.org/presentationml/2006/main">
  <p:cSld>
    <p:bg>
      <p:bgPr>
        <a:solidFill xmlns:a="http://schemas.openxmlformats.org/drawingml/2006/main">
          <a:srgbClr val="F5F3ED"/>
        </a:solidFill>
      </p:bgPr>
    </p:bg>
    <p:spTree>
      <p:nvGrpSpPr>
        <p:cNvPr id="1" name=""/>
        <p:cNvGrpSpPr/>
        <p:nvPr/>
      </p:nvGrpSpPr>
      <p:grpSpPr>
        <a:xfrm xmlns:a="http://schemas.openxmlformats.org/drawingml/2006/main"/>
      </p:grpSpPr>
      <p:sp>
        <p:nvSpPr>
          <p:cNvPr id="65" name="CALENDAR UX CONCEPT">
            <a:extLst xmlns:a="http://schemas.openxmlformats.org/drawingml/2006/main">
              <a:ext uri="{FF2B5EF4-FFF2-40B4-BE49-F238E27FC236}">
                <a16:creationId xmlns:a16="http://schemas.microsoft.com/office/drawing/2014/main" id="{4404FCDD-B28C-40F4-A9A6-900EB22147ED}"/>
              </a:ext>
            </a:extLst>
          </p:cNvPr>
          <p:cNvSpPr>
            <a:spLocks xmlns:a="http://schemas.openxmlformats.org/drawingml/2006/main" noGrp="1"/>
          </p:cNvSpPr>
          <p:nvPr/>
        </p:nvSpPr>
        <p:spPr>
          <a:xfrm xmlns:a="http://schemas.openxmlformats.org/drawingml/2006/main">
            <a:off x="685800" y="400050"/>
            <a:ext cx="13335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50" b="1">
                <a:solidFill>
                  <a:srgbClr val="61716B"/>
                </a:solidFill>
                <a:latin typeface="Helvetica Neue"/>
                <a:ea typeface="Helvetica Neue"/>
                <a:cs typeface="Helvetica Neue"/>
              </a:defRPr>
            </a:pPr>
            <a:r>
              <a:rPr sz="1350" b="1">
                <a:solidFill>
                  <a:srgbClr val="61716B"/>
                </a:solidFill>
                <a:latin typeface="Helvetica Neue"/>
                <a:ea typeface="Helvetica Neue"/>
                <a:cs typeface="Helvetica Neue"/>
              </a:rPr>
              <a:t>CALENDAR UX CONCEPT</a:t>
            </a:r>
          </a:p>
        </p:txBody>
      </p:sp>
      <p:sp>
        <p:nvSpPr>
          <p:cNvPr id="2" name="A park-wide operational calendar">
            <a:extLst xmlns:a="http://schemas.openxmlformats.org/drawingml/2006/main">
              <a:ext uri="{FF2B5EF4-FFF2-40B4-BE49-F238E27FC236}">
                <a16:creationId xmlns:a16="http://schemas.microsoft.com/office/drawing/2014/main" id="{3D8DFF45-7F07-443D-9A03-36033F6E6D3B}"/>
              </a:ext>
            </a:extLst>
          </p:cNvPr>
          <p:cNvSpPr>
            <a:spLocks xmlns:a="http://schemas.openxmlformats.org/drawingml/2006/main" noGrp="1"/>
          </p:cNvSpPr>
          <p:nvPr/>
        </p:nvSpPr>
        <p:spPr>
          <a:xfrm xmlns:a="http://schemas.openxmlformats.org/drawingml/2006/main">
            <a:off x="685800" y="914400"/>
            <a:ext cx="13868400"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900" b="1">
                <a:solidFill>
                  <a:srgbClr val="173D35"/>
                </a:solidFill>
                <a:latin typeface="Helvetica Neue"/>
                <a:ea typeface="Helvetica Neue"/>
                <a:cs typeface="Helvetica Neue"/>
              </a:defRPr>
            </a:pPr>
            <a:r>
              <a:rPr sz="3900" b="1">
                <a:solidFill>
                  <a:srgbClr val="173D35"/>
                </a:solidFill>
                <a:latin typeface="Helvetica Neue"/>
                <a:ea typeface="Helvetica Neue"/>
                <a:cs typeface="Helvetica Neue"/>
              </a:rPr>
              <a:t>A park-wide operational calendar</a:t>
            </a:r>
          </a:p>
        </p:txBody>
      </p:sp>
      <p:sp>
        <p:nvSpPr>
          <p:cNvPr id="3" name="41">
            <a:extLst xmlns:a="http://schemas.openxmlformats.org/drawingml/2006/main">
              <a:ext uri="{FF2B5EF4-FFF2-40B4-BE49-F238E27FC236}">
                <a16:creationId xmlns:a16="http://schemas.microsoft.com/office/drawing/2014/main" id="{66222E0E-675F-4C8C-8919-DFBDE998C481}"/>
              </a:ext>
            </a:extLst>
          </p:cNvPr>
          <p:cNvSpPr>
            <a:spLocks xmlns:a="http://schemas.openxmlformats.org/drawingml/2006/main" noGrp="1"/>
          </p:cNvSpPr>
          <p:nvPr/>
        </p:nvSpPr>
        <p:spPr>
          <a:xfrm xmlns:a="http://schemas.openxmlformats.org/drawingml/2006/main">
            <a:off x="14097000" y="8105775"/>
            <a:ext cx="457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275" b="0">
                <a:solidFill>
                  <a:srgbClr val="61716B"/>
                </a:solidFill>
                <a:latin typeface="Helvetica Neue"/>
                <a:ea typeface="Helvetica Neue"/>
                <a:cs typeface="Helvetica Neue"/>
              </a:defRPr>
            </a:pPr>
            <a:r>
              <a:rPr sz="1275" b="0">
                <a:solidFill>
                  <a:srgbClr val="61716B"/>
                </a:solidFill>
                <a:latin typeface="Helvetica Neue"/>
                <a:ea typeface="Helvetica Neue"/>
                <a:cs typeface="Helvetica Neue"/>
              </a:rPr>
              <a:t>52</a:t>
            </a:r>
          </a:p>
        </p:txBody>
      </p:sp>
      <p:sp>
        <p:nvSpPr>
          <p:cNvPr id="4" name="The shared view reveals impacts across instit">
            <a:extLst xmlns:a="http://schemas.openxmlformats.org/drawingml/2006/main">
              <a:ext uri="{FF2B5EF4-FFF2-40B4-BE49-F238E27FC236}">
                <a16:creationId xmlns:a16="http://schemas.microsoft.com/office/drawing/2014/main" id="{900631E6-8DA1-443F-80C4-9657112D3BBA}"/>
              </a:ext>
            </a:extLst>
          </p:cNvPr>
          <p:cNvSpPr>
            <a:spLocks xmlns:a="http://schemas.openxmlformats.org/drawingml/2006/main" noGrp="1"/>
          </p:cNvSpPr>
          <p:nvPr/>
        </p:nvSpPr>
        <p:spPr>
          <a:xfrm xmlns:a="http://schemas.openxmlformats.org/drawingml/2006/main">
            <a:off x="685800" y="1733550"/>
            <a:ext cx="138112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025" b="0">
                <a:solidFill>
                  <a:srgbClr val="61716B"/>
                </a:solidFill>
                <a:latin typeface="Helvetica Neue"/>
                <a:ea typeface="Helvetica Neue"/>
                <a:cs typeface="Helvetica Neue"/>
              </a:defRPr>
            </a:pPr>
            <a:r>
              <a:rPr sz="2025" b="0">
                <a:solidFill>
                  <a:srgbClr val="61716B"/>
                </a:solidFill>
                <a:latin typeface="Helvetica Neue"/>
                <a:ea typeface="Helvetica Neue"/>
                <a:cs typeface="Helvetica Neue"/>
              </a:rPr>
              <a:t>The shared view reveals impacts across institutions, public spaces and City activity.</a:t>
            </a:r>
          </a:p>
        </p:txBody>
      </p:sp>
      <p:sp>
        <p:nvSpPr>
          <p:cNvPr id="5" name="">
            <a:extLst xmlns:a="http://schemas.openxmlformats.org/drawingml/2006/main">
              <a:ext uri="{FF2B5EF4-FFF2-40B4-BE49-F238E27FC236}">
                <a16:creationId xmlns:a16="http://schemas.microsoft.com/office/drawing/2014/main" id="{9E66672D-39B9-42A0-AE3F-0DC11E05C646}"/>
              </a:ext>
            </a:extLst>
          </p:cNvPr>
          <p:cNvSpPr>
            <a:spLocks xmlns:a="http://schemas.openxmlformats.org/drawingml/2006/main" noGrp="1"/>
          </p:cNvSpPr>
          <p:nvPr/>
        </p:nvSpPr>
        <p:spPr>
          <a:xfrm xmlns:a="http://schemas.openxmlformats.org/drawingml/2006/main">
            <a:off x="685800" y="2400300"/>
            <a:ext cx="13868400" cy="5162550"/>
          </a:xfrm>
          <a:prstGeom xmlns:a="http://schemas.openxmlformats.org/drawingml/2006/main" prst="roundRect">
            <a:avLst>
              <a:gd name="adj" fmla="val 2214"/>
            </a:avLst>
          </a:prstGeom>
          <a:solidFill xmlns:a="http://schemas.openxmlformats.org/drawingml/2006/main">
            <a:srgbClr val="FFFFFF"/>
          </a:solidFill>
          <a:ln xmlns:a="http://schemas.openxmlformats.org/drawingml/2006/main" w="9525">
            <a:solidFill>
              <a:srgbClr val="D6DBD3"/>
            </a:solidFill>
          </a:ln>
        </p:spPr>
      </p:sp>
      <p:sp>
        <p:nvSpPr>
          <p:cNvPr id="6" name="">
            <a:extLst xmlns:a="http://schemas.openxmlformats.org/drawingml/2006/main">
              <a:ext uri="{FF2B5EF4-FFF2-40B4-BE49-F238E27FC236}">
                <a16:creationId xmlns:a16="http://schemas.microsoft.com/office/drawing/2014/main" id="{8C16454E-BF11-4CF8-907A-542F7DC3D866}"/>
              </a:ext>
            </a:extLst>
          </p:cNvPr>
          <p:cNvSpPr>
            <a:spLocks xmlns:a="http://schemas.openxmlformats.org/drawingml/2006/main" noGrp="1"/>
          </p:cNvSpPr>
          <p:nvPr/>
        </p:nvSpPr>
        <p:spPr>
          <a:xfrm xmlns:a="http://schemas.openxmlformats.org/drawingml/2006/main">
            <a:off x="685800" y="2400300"/>
            <a:ext cx="13868400" cy="590550"/>
          </a:xfrm>
          <a:prstGeom xmlns:a="http://schemas.openxmlformats.org/drawingml/2006/main" prst="rect">
            <a:avLst/>
          </a:prstGeom>
          <a:solidFill xmlns:a="http://schemas.openxmlformats.org/drawingml/2006/main">
            <a:srgbClr val="173D35"/>
          </a:solidFill>
          <a:ln xmlns:a="http://schemas.openxmlformats.org/drawingml/2006/main" w="0">
            <a:noFill/>
          </a:ln>
        </p:spPr>
      </p:sp>
      <p:sp>
        <p:nvSpPr>
          <p:cNvPr id="7" name="BALBOA  /  Operations">
            <a:extLst xmlns:a="http://schemas.openxmlformats.org/drawingml/2006/main">
              <a:ext uri="{FF2B5EF4-FFF2-40B4-BE49-F238E27FC236}">
                <a16:creationId xmlns:a16="http://schemas.microsoft.com/office/drawing/2014/main" id="{FEAEEEA7-BA5F-486D-A4E4-3B35630EA8E3}"/>
              </a:ext>
            </a:extLst>
          </p:cNvPr>
          <p:cNvSpPr>
            <a:spLocks xmlns:a="http://schemas.openxmlformats.org/drawingml/2006/main" noGrp="1"/>
          </p:cNvSpPr>
          <p:nvPr/>
        </p:nvSpPr>
        <p:spPr>
          <a:xfrm xmlns:a="http://schemas.openxmlformats.org/drawingml/2006/main">
            <a:off x="914400" y="2571750"/>
            <a:ext cx="7905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800" b="1">
                <a:solidFill>
                  <a:srgbClr val="FFFFFF"/>
                </a:solidFill>
                <a:latin typeface="Helvetica Neue"/>
                <a:ea typeface="Helvetica Neue"/>
                <a:cs typeface="Helvetica Neue"/>
              </a:defRPr>
            </a:pPr>
            <a:r>
              <a:rPr sz="1800" b="1">
                <a:solidFill>
                  <a:srgbClr val="FFFFFF"/>
                </a:solidFill>
                <a:latin typeface="Helvetica Neue"/>
                <a:ea typeface="Helvetica Neue"/>
                <a:cs typeface="Helvetica Neue"/>
              </a:rPr>
              <a:t>BALBOA  /  Operations</a:t>
            </a:r>
          </a:p>
        </p:txBody>
      </p:sp>
      <p:sp>
        <p:nvSpPr>
          <p:cNvPr id="8" name="Coordinated by Forever Balboa Park">
            <a:extLst xmlns:a="http://schemas.openxmlformats.org/drawingml/2006/main">
              <a:ext uri="{FF2B5EF4-FFF2-40B4-BE49-F238E27FC236}">
                <a16:creationId xmlns:a16="http://schemas.microsoft.com/office/drawing/2014/main" id="{E2B2A285-C158-4ABC-A939-02C1AA582E25}"/>
              </a:ext>
            </a:extLst>
          </p:cNvPr>
          <p:cNvSpPr>
            <a:spLocks xmlns:a="http://schemas.openxmlformats.org/drawingml/2006/main" noGrp="1"/>
          </p:cNvSpPr>
          <p:nvPr/>
        </p:nvSpPr>
        <p:spPr>
          <a:xfrm xmlns:a="http://schemas.openxmlformats.org/drawingml/2006/main">
            <a:off x="9906000" y="2600325"/>
            <a:ext cx="4381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425" b="0">
                <a:solidFill>
                  <a:srgbClr val="F5F3ED"/>
                </a:solidFill>
                <a:latin typeface="Helvetica Neue"/>
                <a:ea typeface="Helvetica Neue"/>
                <a:cs typeface="Helvetica Neue"/>
              </a:defRPr>
            </a:pPr>
            <a:r>
              <a:rPr sz="1425" b="0">
                <a:solidFill>
                  <a:srgbClr val="F5F3ED"/>
                </a:solidFill>
                <a:latin typeface="Helvetica Neue"/>
                <a:ea typeface="Helvetica Neue"/>
                <a:cs typeface="Helvetica Neue"/>
              </a:rPr>
              <a:t>Coordinated by Forever Balboa Park</a:t>
            </a:r>
          </a:p>
        </p:txBody>
      </p:sp>
      <p:sp>
        <p:nvSpPr>
          <p:cNvPr id="9" name="Saturday 12 June 2027">
            <a:extLst xmlns:a="http://schemas.openxmlformats.org/drawingml/2006/main">
              <a:ext uri="{FF2B5EF4-FFF2-40B4-BE49-F238E27FC236}">
                <a16:creationId xmlns:a16="http://schemas.microsoft.com/office/drawing/2014/main" id="{7EA106EC-3A0C-4B92-9045-1F467C35A6C9}"/>
              </a:ext>
            </a:extLst>
          </p:cNvPr>
          <p:cNvSpPr>
            <a:spLocks xmlns:a="http://schemas.openxmlformats.org/drawingml/2006/main" noGrp="1"/>
          </p:cNvSpPr>
          <p:nvPr/>
        </p:nvSpPr>
        <p:spPr>
          <a:xfrm xmlns:a="http://schemas.openxmlformats.org/drawingml/2006/main">
            <a:off x="933450" y="3162300"/>
            <a:ext cx="60960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175" b="1">
                <a:solidFill>
                  <a:srgbClr val="173D35"/>
                </a:solidFill>
                <a:latin typeface="Helvetica Neue"/>
                <a:ea typeface="Helvetica Neue"/>
                <a:cs typeface="Helvetica Neue"/>
              </a:defRPr>
            </a:pPr>
            <a:r>
              <a:rPr sz="2175" b="1">
                <a:solidFill>
                  <a:srgbClr val="173D35"/>
                </a:solidFill>
                <a:latin typeface="Helvetica Neue"/>
                <a:ea typeface="Helvetica Neue"/>
                <a:cs typeface="Helvetica Neue"/>
              </a:rPr>
              <a:t>Saturday 12 June 2027</a:t>
            </a:r>
          </a:p>
        </p:txBody>
      </p:sp>
      <p:sp>
        <p:nvSpPr>
          <p:cNvPr id="10" name="Spaces   Institutions   Traffic   Parking">
            <a:extLst xmlns:a="http://schemas.openxmlformats.org/drawingml/2006/main">
              <a:ext uri="{FF2B5EF4-FFF2-40B4-BE49-F238E27FC236}">
                <a16:creationId xmlns:a16="http://schemas.microsoft.com/office/drawing/2014/main" id="{423EA979-B2BC-4BE4-B054-6085E94C8A47}"/>
              </a:ext>
            </a:extLst>
          </p:cNvPr>
          <p:cNvSpPr>
            <a:spLocks xmlns:a="http://schemas.openxmlformats.org/drawingml/2006/main" noGrp="1"/>
          </p:cNvSpPr>
          <p:nvPr/>
        </p:nvSpPr>
        <p:spPr>
          <a:xfrm xmlns:a="http://schemas.openxmlformats.org/drawingml/2006/main">
            <a:off x="8562975" y="3219450"/>
            <a:ext cx="5524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650" b="0">
                <a:solidFill>
                  <a:srgbClr val="61716B"/>
                </a:solidFill>
                <a:latin typeface="Helvetica Neue"/>
                <a:ea typeface="Helvetica Neue"/>
                <a:cs typeface="Helvetica Neue"/>
              </a:defRPr>
            </a:pPr>
            <a:r>
              <a:rPr sz="1650" b="0">
                <a:solidFill>
                  <a:srgbClr val="61716B"/>
                </a:solidFill>
                <a:latin typeface="Helvetica Neue"/>
                <a:ea typeface="Helvetica Neue"/>
                <a:cs typeface="Helvetica Neue"/>
              </a:rPr>
              <a:t>Spaces   Institutions   Traffic   Parking</a:t>
            </a:r>
          </a:p>
        </p:txBody>
      </p:sp>
      <p:sp>
        <p:nvSpPr>
          <p:cNvPr id="11" name="Institution / shared space">
            <a:extLst xmlns:a="http://schemas.openxmlformats.org/drawingml/2006/main">
              <a:ext uri="{FF2B5EF4-FFF2-40B4-BE49-F238E27FC236}">
                <a16:creationId xmlns:a16="http://schemas.microsoft.com/office/drawing/2014/main" id="{CCB5CBC5-00DC-4865-9C74-5655720260B5}"/>
              </a:ext>
            </a:extLst>
          </p:cNvPr>
          <p:cNvSpPr>
            <a:spLocks xmlns:a="http://schemas.openxmlformats.org/drawingml/2006/main" noGrp="1"/>
          </p:cNvSpPr>
          <p:nvPr/>
        </p:nvSpPr>
        <p:spPr>
          <a:xfrm xmlns:a="http://schemas.openxmlformats.org/drawingml/2006/main">
            <a:off x="933450" y="3800475"/>
            <a:ext cx="271462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575" b="1">
                <a:solidFill>
                  <a:srgbClr val="61716B"/>
                </a:solidFill>
                <a:latin typeface="Helvetica Neue"/>
                <a:ea typeface="Helvetica Neue"/>
                <a:cs typeface="Helvetica Neue"/>
              </a:defRPr>
            </a:pPr>
            <a:r>
              <a:rPr sz="1575" b="1">
                <a:solidFill>
                  <a:srgbClr val="61716B"/>
                </a:solidFill>
                <a:latin typeface="Helvetica Neue"/>
                <a:ea typeface="Helvetica Neue"/>
                <a:cs typeface="Helvetica Neue"/>
              </a:rPr>
              <a:t>Institution / shared space</a:t>
            </a:r>
          </a:p>
        </p:txBody>
      </p:sp>
      <p:sp>
        <p:nvSpPr>
          <p:cNvPr id="12" name="12:00">
            <a:extLst xmlns:a="http://schemas.openxmlformats.org/drawingml/2006/main">
              <a:ext uri="{FF2B5EF4-FFF2-40B4-BE49-F238E27FC236}">
                <a16:creationId xmlns:a16="http://schemas.microsoft.com/office/drawing/2014/main" id="{48C3EA35-2A1A-4F89-BFAC-D326741D1AD1}"/>
              </a:ext>
            </a:extLst>
          </p:cNvPr>
          <p:cNvSpPr>
            <a:spLocks xmlns:a="http://schemas.openxmlformats.org/drawingml/2006/main" noGrp="1"/>
          </p:cNvSpPr>
          <p:nvPr/>
        </p:nvSpPr>
        <p:spPr>
          <a:xfrm xmlns:a="http://schemas.openxmlformats.org/drawingml/2006/main">
            <a:off x="3714750" y="3800475"/>
            <a:ext cx="1428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575" b="0">
                <a:solidFill>
                  <a:srgbClr val="61716B"/>
                </a:solidFill>
                <a:latin typeface="Helvetica Neue"/>
                <a:ea typeface="Helvetica Neue"/>
                <a:cs typeface="Helvetica Neue"/>
              </a:defRPr>
            </a:pPr>
            <a:r>
              <a:rPr sz="1575" b="0">
                <a:solidFill>
                  <a:srgbClr val="61716B"/>
                </a:solidFill>
                <a:latin typeface="Helvetica Neue"/>
                <a:ea typeface="Helvetica Neue"/>
                <a:cs typeface="Helvetica Neue"/>
              </a:rPr>
              <a:t>12:00</a:t>
            </a:r>
          </a:p>
        </p:txBody>
      </p:sp>
      <p:sp>
        <p:nvSpPr>
          <p:cNvPr id="13" name="14:00">
            <a:extLst xmlns:a="http://schemas.openxmlformats.org/drawingml/2006/main">
              <a:ext uri="{FF2B5EF4-FFF2-40B4-BE49-F238E27FC236}">
                <a16:creationId xmlns:a16="http://schemas.microsoft.com/office/drawing/2014/main" id="{964C63D9-E1BB-4B9D-83CB-AD1FEE84CEE2}"/>
              </a:ext>
            </a:extLst>
          </p:cNvPr>
          <p:cNvSpPr>
            <a:spLocks xmlns:a="http://schemas.openxmlformats.org/drawingml/2006/main" noGrp="1"/>
          </p:cNvSpPr>
          <p:nvPr/>
        </p:nvSpPr>
        <p:spPr>
          <a:xfrm xmlns:a="http://schemas.openxmlformats.org/drawingml/2006/main">
            <a:off x="5276850" y="3800475"/>
            <a:ext cx="1428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575" b="0">
                <a:solidFill>
                  <a:srgbClr val="61716B"/>
                </a:solidFill>
                <a:latin typeface="Helvetica Neue"/>
                <a:ea typeface="Helvetica Neue"/>
                <a:cs typeface="Helvetica Neue"/>
              </a:defRPr>
            </a:pPr>
            <a:r>
              <a:rPr sz="1575" b="0">
                <a:solidFill>
                  <a:srgbClr val="61716B"/>
                </a:solidFill>
                <a:latin typeface="Helvetica Neue"/>
                <a:ea typeface="Helvetica Neue"/>
                <a:cs typeface="Helvetica Neue"/>
              </a:rPr>
              <a:t>14:00</a:t>
            </a:r>
          </a:p>
        </p:txBody>
      </p:sp>
      <p:sp>
        <p:nvSpPr>
          <p:cNvPr id="14" name="16:00">
            <a:extLst xmlns:a="http://schemas.openxmlformats.org/drawingml/2006/main">
              <a:ext uri="{FF2B5EF4-FFF2-40B4-BE49-F238E27FC236}">
                <a16:creationId xmlns:a16="http://schemas.microsoft.com/office/drawing/2014/main" id="{DAF31C72-FD6A-47F3-9BDE-D08EC18D7AF2}"/>
              </a:ext>
            </a:extLst>
          </p:cNvPr>
          <p:cNvSpPr>
            <a:spLocks xmlns:a="http://schemas.openxmlformats.org/drawingml/2006/main" noGrp="1"/>
          </p:cNvSpPr>
          <p:nvPr/>
        </p:nvSpPr>
        <p:spPr>
          <a:xfrm xmlns:a="http://schemas.openxmlformats.org/drawingml/2006/main">
            <a:off x="6838950" y="3800475"/>
            <a:ext cx="1428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575" b="0">
                <a:solidFill>
                  <a:srgbClr val="61716B"/>
                </a:solidFill>
                <a:latin typeface="Helvetica Neue"/>
                <a:ea typeface="Helvetica Neue"/>
                <a:cs typeface="Helvetica Neue"/>
              </a:defRPr>
            </a:pPr>
            <a:r>
              <a:rPr sz="1575" b="0">
                <a:solidFill>
                  <a:srgbClr val="61716B"/>
                </a:solidFill>
                <a:latin typeface="Helvetica Neue"/>
                <a:ea typeface="Helvetica Neue"/>
                <a:cs typeface="Helvetica Neue"/>
              </a:rPr>
              <a:t>16:00</a:t>
            </a:r>
          </a:p>
        </p:txBody>
      </p:sp>
      <p:sp>
        <p:nvSpPr>
          <p:cNvPr id="15" name="18:00">
            <a:extLst xmlns:a="http://schemas.openxmlformats.org/drawingml/2006/main">
              <a:ext uri="{FF2B5EF4-FFF2-40B4-BE49-F238E27FC236}">
                <a16:creationId xmlns:a16="http://schemas.microsoft.com/office/drawing/2014/main" id="{CBCCB46C-36A3-4B5A-A4F1-874AFB2BA3D3}"/>
              </a:ext>
            </a:extLst>
          </p:cNvPr>
          <p:cNvSpPr>
            <a:spLocks xmlns:a="http://schemas.openxmlformats.org/drawingml/2006/main" noGrp="1"/>
          </p:cNvSpPr>
          <p:nvPr/>
        </p:nvSpPr>
        <p:spPr>
          <a:xfrm xmlns:a="http://schemas.openxmlformats.org/drawingml/2006/main">
            <a:off x="8401050" y="3800475"/>
            <a:ext cx="1428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575" b="0">
                <a:solidFill>
                  <a:srgbClr val="61716B"/>
                </a:solidFill>
                <a:latin typeface="Helvetica Neue"/>
                <a:ea typeface="Helvetica Neue"/>
                <a:cs typeface="Helvetica Neue"/>
              </a:defRPr>
            </a:pPr>
            <a:r>
              <a:rPr sz="1575" b="0">
                <a:solidFill>
                  <a:srgbClr val="61716B"/>
                </a:solidFill>
                <a:latin typeface="Helvetica Neue"/>
                <a:ea typeface="Helvetica Neue"/>
                <a:cs typeface="Helvetica Neue"/>
              </a:rPr>
              <a:t>18:00</a:t>
            </a:r>
          </a:p>
        </p:txBody>
      </p:sp>
      <p:sp>
        <p:nvSpPr>
          <p:cNvPr id="16" name="20:00">
            <a:extLst xmlns:a="http://schemas.openxmlformats.org/drawingml/2006/main">
              <a:ext uri="{FF2B5EF4-FFF2-40B4-BE49-F238E27FC236}">
                <a16:creationId xmlns:a16="http://schemas.microsoft.com/office/drawing/2014/main" id="{6B9C6443-D6C3-4215-A4A3-D87D4B28226B}"/>
              </a:ext>
            </a:extLst>
          </p:cNvPr>
          <p:cNvSpPr>
            <a:spLocks xmlns:a="http://schemas.openxmlformats.org/drawingml/2006/main" noGrp="1"/>
          </p:cNvSpPr>
          <p:nvPr/>
        </p:nvSpPr>
        <p:spPr>
          <a:xfrm xmlns:a="http://schemas.openxmlformats.org/drawingml/2006/main">
            <a:off x="9963150" y="3800475"/>
            <a:ext cx="1428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575" b="0">
                <a:solidFill>
                  <a:srgbClr val="61716B"/>
                </a:solidFill>
                <a:latin typeface="Helvetica Neue"/>
                <a:ea typeface="Helvetica Neue"/>
                <a:cs typeface="Helvetica Neue"/>
              </a:defRPr>
            </a:pPr>
            <a:r>
              <a:rPr sz="1575" b="0">
                <a:solidFill>
                  <a:srgbClr val="61716B"/>
                </a:solidFill>
                <a:latin typeface="Helvetica Neue"/>
                <a:ea typeface="Helvetica Neue"/>
                <a:cs typeface="Helvetica Neue"/>
              </a:rPr>
              <a:t>20:00</a:t>
            </a:r>
          </a:p>
        </p:txBody>
      </p:sp>
      <p:sp>
        <p:nvSpPr>
          <p:cNvPr id="17" name="Fleet Science Center">
            <a:extLst xmlns:a="http://schemas.openxmlformats.org/drawingml/2006/main">
              <a:ext uri="{FF2B5EF4-FFF2-40B4-BE49-F238E27FC236}">
                <a16:creationId xmlns:a16="http://schemas.microsoft.com/office/drawing/2014/main" id="{48C0968C-B16E-4EE5-9B08-EB2E86C531F4}"/>
              </a:ext>
            </a:extLst>
          </p:cNvPr>
          <p:cNvSpPr>
            <a:spLocks xmlns:a="http://schemas.openxmlformats.org/drawingml/2006/main" noGrp="1"/>
          </p:cNvSpPr>
          <p:nvPr/>
        </p:nvSpPr>
        <p:spPr>
          <a:xfrm xmlns:a="http://schemas.openxmlformats.org/drawingml/2006/main">
            <a:off x="933450" y="4381500"/>
            <a:ext cx="271462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575" b="0">
                <a:solidFill>
                  <a:srgbClr val="173D35"/>
                </a:solidFill>
                <a:latin typeface="Helvetica Neue"/>
                <a:ea typeface="Helvetica Neue"/>
                <a:cs typeface="Helvetica Neue"/>
              </a:defRPr>
            </a:pPr>
            <a:r>
              <a:rPr sz="1575" b="0">
                <a:solidFill>
                  <a:srgbClr val="173D35"/>
                </a:solidFill>
                <a:latin typeface="Helvetica Neue"/>
                <a:ea typeface="Helvetica Neue"/>
                <a:cs typeface="Helvetica Neue"/>
              </a:rPr>
              <a:t>Fleet Science Center</a:t>
            </a:r>
          </a:p>
        </p:txBody>
      </p:sp>
      <p:sp>
        <p:nvSpPr>
          <p:cNvPr id="18" name="">
            <a:extLst xmlns:a="http://schemas.openxmlformats.org/drawingml/2006/main">
              <a:ext uri="{FF2B5EF4-FFF2-40B4-BE49-F238E27FC236}">
                <a16:creationId xmlns:a16="http://schemas.microsoft.com/office/drawing/2014/main" id="{76C5443E-DFB4-47C5-9679-586A68CF29C4}"/>
              </a:ext>
            </a:extLst>
          </p:cNvPr>
          <p:cNvSpPr>
            <a:spLocks xmlns:a="http://schemas.openxmlformats.org/drawingml/2006/main" noGrp="1"/>
          </p:cNvSpPr>
          <p:nvPr/>
        </p:nvSpPr>
        <p:spPr>
          <a:xfrm xmlns:a="http://schemas.openxmlformats.org/drawingml/2006/main">
            <a:off x="933450" y="4762500"/>
            <a:ext cx="10506075" cy="9525"/>
          </a:xfrm>
          <a:prstGeom xmlns:a="http://schemas.openxmlformats.org/drawingml/2006/main" prst="rect">
            <a:avLst/>
          </a:prstGeom>
          <a:solidFill xmlns:a="http://schemas.openxmlformats.org/drawingml/2006/main">
            <a:srgbClr val="D6DBD3"/>
          </a:solidFill>
          <a:ln xmlns:a="http://schemas.openxmlformats.org/drawingml/2006/main" w="0">
            <a:noFill/>
          </a:ln>
        </p:spPr>
      </p:sp>
      <p:sp>
        <p:nvSpPr>
          <p:cNvPr id="19" name="Natural History Museum">
            <a:extLst xmlns:a="http://schemas.openxmlformats.org/drawingml/2006/main">
              <a:ext uri="{FF2B5EF4-FFF2-40B4-BE49-F238E27FC236}">
                <a16:creationId xmlns:a16="http://schemas.microsoft.com/office/drawing/2014/main" id="{DAC1B4F5-7297-418F-9A87-A726112B44D1}"/>
              </a:ext>
            </a:extLst>
          </p:cNvPr>
          <p:cNvSpPr>
            <a:spLocks xmlns:a="http://schemas.openxmlformats.org/drawingml/2006/main" noGrp="1"/>
          </p:cNvSpPr>
          <p:nvPr/>
        </p:nvSpPr>
        <p:spPr>
          <a:xfrm xmlns:a="http://schemas.openxmlformats.org/drawingml/2006/main">
            <a:off x="933450" y="4886325"/>
            <a:ext cx="271462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575" b="0">
                <a:solidFill>
                  <a:srgbClr val="173D35"/>
                </a:solidFill>
                <a:latin typeface="Helvetica Neue"/>
                <a:ea typeface="Helvetica Neue"/>
                <a:cs typeface="Helvetica Neue"/>
              </a:defRPr>
            </a:pPr>
            <a:r>
              <a:rPr sz="1575" b="0">
                <a:solidFill>
                  <a:srgbClr val="173D35"/>
                </a:solidFill>
                <a:latin typeface="Helvetica Neue"/>
                <a:ea typeface="Helvetica Neue"/>
                <a:cs typeface="Helvetica Neue"/>
              </a:rPr>
              <a:t>Natural History Museum</a:t>
            </a:r>
          </a:p>
        </p:txBody>
      </p:sp>
      <p:sp>
        <p:nvSpPr>
          <p:cNvPr id="20" name="">
            <a:extLst xmlns:a="http://schemas.openxmlformats.org/drawingml/2006/main">
              <a:ext uri="{FF2B5EF4-FFF2-40B4-BE49-F238E27FC236}">
                <a16:creationId xmlns:a16="http://schemas.microsoft.com/office/drawing/2014/main" id="{81D26506-1AAD-4FD4-A66C-00679812B1CE}"/>
              </a:ext>
            </a:extLst>
          </p:cNvPr>
          <p:cNvSpPr>
            <a:spLocks xmlns:a="http://schemas.openxmlformats.org/drawingml/2006/main" noGrp="1"/>
          </p:cNvSpPr>
          <p:nvPr/>
        </p:nvSpPr>
        <p:spPr>
          <a:xfrm xmlns:a="http://schemas.openxmlformats.org/drawingml/2006/main">
            <a:off x="933450" y="5267325"/>
            <a:ext cx="10506075" cy="9525"/>
          </a:xfrm>
          <a:prstGeom xmlns:a="http://schemas.openxmlformats.org/drawingml/2006/main" prst="rect">
            <a:avLst/>
          </a:prstGeom>
          <a:solidFill xmlns:a="http://schemas.openxmlformats.org/drawingml/2006/main">
            <a:srgbClr val="D6DBD3"/>
          </a:solidFill>
          <a:ln xmlns:a="http://schemas.openxmlformats.org/drawingml/2006/main" w="0">
            <a:noFill/>
          </a:ln>
        </p:spPr>
      </p:sp>
      <p:sp>
        <p:nvSpPr>
          <p:cNvPr id="21" name="Shared museum plaza">
            <a:extLst xmlns:a="http://schemas.openxmlformats.org/drawingml/2006/main">
              <a:ext uri="{FF2B5EF4-FFF2-40B4-BE49-F238E27FC236}">
                <a16:creationId xmlns:a16="http://schemas.microsoft.com/office/drawing/2014/main" id="{FBC8B043-1562-43B8-B174-1FADD23FD8FF}"/>
              </a:ext>
            </a:extLst>
          </p:cNvPr>
          <p:cNvSpPr>
            <a:spLocks xmlns:a="http://schemas.openxmlformats.org/drawingml/2006/main" noGrp="1"/>
          </p:cNvSpPr>
          <p:nvPr/>
        </p:nvSpPr>
        <p:spPr>
          <a:xfrm xmlns:a="http://schemas.openxmlformats.org/drawingml/2006/main">
            <a:off x="933450" y="5391150"/>
            <a:ext cx="271462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575" b="1">
                <a:solidFill>
                  <a:srgbClr val="173D35"/>
                </a:solidFill>
                <a:latin typeface="Helvetica Neue"/>
                <a:ea typeface="Helvetica Neue"/>
                <a:cs typeface="Helvetica Neue"/>
              </a:defRPr>
            </a:pPr>
            <a:r>
              <a:rPr sz="1575" b="1">
                <a:solidFill>
                  <a:srgbClr val="173D35"/>
                </a:solidFill>
                <a:latin typeface="Helvetica Neue"/>
                <a:ea typeface="Helvetica Neue"/>
                <a:cs typeface="Helvetica Neue"/>
              </a:rPr>
              <a:t>Shared museum plaza</a:t>
            </a:r>
          </a:p>
        </p:txBody>
      </p:sp>
      <p:sp>
        <p:nvSpPr>
          <p:cNvPr id="22" name="">
            <a:extLst xmlns:a="http://schemas.openxmlformats.org/drawingml/2006/main">
              <a:ext uri="{FF2B5EF4-FFF2-40B4-BE49-F238E27FC236}">
                <a16:creationId xmlns:a16="http://schemas.microsoft.com/office/drawing/2014/main" id="{9B70D344-7B81-4562-8281-9DC63628AFF6}"/>
              </a:ext>
            </a:extLst>
          </p:cNvPr>
          <p:cNvSpPr>
            <a:spLocks xmlns:a="http://schemas.openxmlformats.org/drawingml/2006/main" noGrp="1"/>
          </p:cNvSpPr>
          <p:nvPr/>
        </p:nvSpPr>
        <p:spPr>
          <a:xfrm xmlns:a="http://schemas.openxmlformats.org/drawingml/2006/main">
            <a:off x="933450" y="5772150"/>
            <a:ext cx="10506075" cy="9525"/>
          </a:xfrm>
          <a:prstGeom xmlns:a="http://schemas.openxmlformats.org/drawingml/2006/main" prst="rect">
            <a:avLst/>
          </a:prstGeom>
          <a:solidFill xmlns:a="http://schemas.openxmlformats.org/drawingml/2006/main">
            <a:srgbClr val="D6DBD3"/>
          </a:solidFill>
          <a:ln xmlns:a="http://schemas.openxmlformats.org/drawingml/2006/main" w="0">
            <a:noFill/>
          </a:ln>
        </p:spPr>
      </p:sp>
      <p:sp>
        <p:nvSpPr>
          <p:cNvPr id="23" name="City / public realm">
            <a:extLst xmlns:a="http://schemas.openxmlformats.org/drawingml/2006/main">
              <a:ext uri="{FF2B5EF4-FFF2-40B4-BE49-F238E27FC236}">
                <a16:creationId xmlns:a16="http://schemas.microsoft.com/office/drawing/2014/main" id="{4240FE4B-DCF8-4E25-9214-0867025412F7}"/>
              </a:ext>
            </a:extLst>
          </p:cNvPr>
          <p:cNvSpPr>
            <a:spLocks xmlns:a="http://schemas.openxmlformats.org/drawingml/2006/main" noGrp="1"/>
          </p:cNvSpPr>
          <p:nvPr/>
        </p:nvSpPr>
        <p:spPr>
          <a:xfrm xmlns:a="http://schemas.openxmlformats.org/drawingml/2006/main">
            <a:off x="933450" y="5895975"/>
            <a:ext cx="271462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575" b="0">
                <a:solidFill>
                  <a:srgbClr val="173D35"/>
                </a:solidFill>
                <a:latin typeface="Helvetica Neue"/>
                <a:ea typeface="Helvetica Neue"/>
                <a:cs typeface="Helvetica Neue"/>
              </a:defRPr>
            </a:pPr>
            <a:r>
              <a:rPr sz="1575" b="0">
                <a:solidFill>
                  <a:srgbClr val="173D35"/>
                </a:solidFill>
                <a:latin typeface="Helvetica Neue"/>
                <a:ea typeface="Helvetica Neue"/>
                <a:cs typeface="Helvetica Neue"/>
              </a:rPr>
              <a:t>City / public realm</a:t>
            </a:r>
          </a:p>
        </p:txBody>
      </p:sp>
      <p:sp>
        <p:nvSpPr>
          <p:cNvPr id="24" name="">
            <a:extLst xmlns:a="http://schemas.openxmlformats.org/drawingml/2006/main">
              <a:ext uri="{FF2B5EF4-FFF2-40B4-BE49-F238E27FC236}">
                <a16:creationId xmlns:a16="http://schemas.microsoft.com/office/drawing/2014/main" id="{697D684E-E4AF-461D-9B29-629DDA52461B}"/>
              </a:ext>
            </a:extLst>
          </p:cNvPr>
          <p:cNvSpPr>
            <a:spLocks xmlns:a="http://schemas.openxmlformats.org/drawingml/2006/main" noGrp="1"/>
          </p:cNvSpPr>
          <p:nvPr/>
        </p:nvSpPr>
        <p:spPr>
          <a:xfrm xmlns:a="http://schemas.openxmlformats.org/drawingml/2006/main">
            <a:off x="933450" y="6276975"/>
            <a:ext cx="10506075" cy="9525"/>
          </a:xfrm>
          <a:prstGeom xmlns:a="http://schemas.openxmlformats.org/drawingml/2006/main" prst="rect">
            <a:avLst/>
          </a:prstGeom>
          <a:solidFill xmlns:a="http://schemas.openxmlformats.org/drawingml/2006/main">
            <a:srgbClr val="D6DBD3"/>
          </a:solidFill>
          <a:ln xmlns:a="http://schemas.openxmlformats.org/drawingml/2006/main" w="0">
            <a:noFill/>
          </a:ln>
        </p:spPr>
      </p:sp>
      <p:sp>
        <p:nvSpPr>
          <p:cNvPr id="25" name="Parking pressure">
            <a:extLst xmlns:a="http://schemas.openxmlformats.org/drawingml/2006/main">
              <a:ext uri="{FF2B5EF4-FFF2-40B4-BE49-F238E27FC236}">
                <a16:creationId xmlns:a16="http://schemas.microsoft.com/office/drawing/2014/main" id="{FC2FA936-CA96-4955-8DDE-1507F9432ADA}"/>
              </a:ext>
            </a:extLst>
          </p:cNvPr>
          <p:cNvSpPr>
            <a:spLocks xmlns:a="http://schemas.openxmlformats.org/drawingml/2006/main" noGrp="1"/>
          </p:cNvSpPr>
          <p:nvPr/>
        </p:nvSpPr>
        <p:spPr>
          <a:xfrm xmlns:a="http://schemas.openxmlformats.org/drawingml/2006/main">
            <a:off x="933450" y="6400800"/>
            <a:ext cx="271462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575" b="0">
                <a:solidFill>
                  <a:srgbClr val="173D35"/>
                </a:solidFill>
                <a:latin typeface="Helvetica Neue"/>
                <a:ea typeface="Helvetica Neue"/>
                <a:cs typeface="Helvetica Neue"/>
              </a:defRPr>
            </a:pPr>
            <a:r>
              <a:rPr sz="1575" b="0">
                <a:solidFill>
                  <a:srgbClr val="173D35"/>
                </a:solidFill>
                <a:latin typeface="Helvetica Neue"/>
                <a:ea typeface="Helvetica Neue"/>
                <a:cs typeface="Helvetica Neue"/>
              </a:rPr>
              <a:t>Parking pressure</a:t>
            </a:r>
          </a:p>
        </p:txBody>
      </p:sp>
      <p:sp>
        <p:nvSpPr>
          <p:cNvPr id="26" name="">
            <a:extLst xmlns:a="http://schemas.openxmlformats.org/drawingml/2006/main">
              <a:ext uri="{FF2B5EF4-FFF2-40B4-BE49-F238E27FC236}">
                <a16:creationId xmlns:a16="http://schemas.microsoft.com/office/drawing/2014/main" id="{61B528DD-CA86-4158-87E0-4A7478251531}"/>
              </a:ext>
            </a:extLst>
          </p:cNvPr>
          <p:cNvSpPr>
            <a:spLocks xmlns:a="http://schemas.openxmlformats.org/drawingml/2006/main" noGrp="1"/>
          </p:cNvSpPr>
          <p:nvPr/>
        </p:nvSpPr>
        <p:spPr>
          <a:xfrm xmlns:a="http://schemas.openxmlformats.org/drawingml/2006/main">
            <a:off x="933450" y="6781800"/>
            <a:ext cx="10506075" cy="9525"/>
          </a:xfrm>
          <a:prstGeom xmlns:a="http://schemas.openxmlformats.org/drawingml/2006/main" prst="rect">
            <a:avLst/>
          </a:prstGeom>
          <a:solidFill xmlns:a="http://schemas.openxmlformats.org/drawingml/2006/main">
            <a:srgbClr val="D6DBD3"/>
          </a:solidFill>
          <a:ln xmlns:a="http://schemas.openxmlformats.org/drawingml/2006/main" w="0">
            <a:noFill/>
          </a:ln>
        </p:spPr>
      </p:sp>
      <p:sp>
        <p:nvSpPr>
          <p:cNvPr id="27" name="">
            <a:extLst xmlns:a="http://schemas.openxmlformats.org/drawingml/2006/main">
              <a:ext uri="{FF2B5EF4-FFF2-40B4-BE49-F238E27FC236}">
                <a16:creationId xmlns:a16="http://schemas.microsoft.com/office/drawing/2014/main" id="{67C55500-DE75-467E-AF51-7A0AD46B0D69}"/>
              </a:ext>
            </a:extLst>
          </p:cNvPr>
          <p:cNvSpPr>
            <a:spLocks xmlns:a="http://schemas.openxmlformats.org/drawingml/2006/main" noGrp="1"/>
          </p:cNvSpPr>
          <p:nvPr/>
        </p:nvSpPr>
        <p:spPr>
          <a:xfrm xmlns:a="http://schemas.openxmlformats.org/drawingml/2006/main">
            <a:off x="3714750" y="4162425"/>
            <a:ext cx="9525" cy="2714625"/>
          </a:xfrm>
          <a:prstGeom xmlns:a="http://schemas.openxmlformats.org/drawingml/2006/main" prst="rect">
            <a:avLst/>
          </a:prstGeom>
          <a:solidFill xmlns:a="http://schemas.openxmlformats.org/drawingml/2006/main">
            <a:srgbClr val="D6DBD3"/>
          </a:solidFill>
          <a:ln xmlns:a="http://schemas.openxmlformats.org/drawingml/2006/main" w="0">
            <a:noFill/>
          </a:ln>
        </p:spPr>
      </p:sp>
      <p:sp>
        <p:nvSpPr>
          <p:cNvPr id="28" name="">
            <a:extLst xmlns:a="http://schemas.openxmlformats.org/drawingml/2006/main">
              <a:ext uri="{FF2B5EF4-FFF2-40B4-BE49-F238E27FC236}">
                <a16:creationId xmlns:a16="http://schemas.microsoft.com/office/drawing/2014/main" id="{49D0B765-AD1D-4952-8440-2A92ED27CAA8}"/>
              </a:ext>
            </a:extLst>
          </p:cNvPr>
          <p:cNvSpPr>
            <a:spLocks xmlns:a="http://schemas.openxmlformats.org/drawingml/2006/main" noGrp="1"/>
          </p:cNvSpPr>
          <p:nvPr/>
        </p:nvSpPr>
        <p:spPr>
          <a:xfrm xmlns:a="http://schemas.openxmlformats.org/drawingml/2006/main">
            <a:off x="5276850" y="4162425"/>
            <a:ext cx="9525" cy="2714625"/>
          </a:xfrm>
          <a:prstGeom xmlns:a="http://schemas.openxmlformats.org/drawingml/2006/main" prst="rect">
            <a:avLst/>
          </a:prstGeom>
          <a:solidFill xmlns:a="http://schemas.openxmlformats.org/drawingml/2006/main">
            <a:srgbClr val="D6DBD3"/>
          </a:solidFill>
          <a:ln xmlns:a="http://schemas.openxmlformats.org/drawingml/2006/main" w="0">
            <a:noFill/>
          </a:ln>
        </p:spPr>
      </p:sp>
      <p:sp>
        <p:nvSpPr>
          <p:cNvPr id="29" name="">
            <a:extLst xmlns:a="http://schemas.openxmlformats.org/drawingml/2006/main">
              <a:ext uri="{FF2B5EF4-FFF2-40B4-BE49-F238E27FC236}">
                <a16:creationId xmlns:a16="http://schemas.microsoft.com/office/drawing/2014/main" id="{098B1CF5-A6D7-4283-AD8F-CDD1699D9A1B}"/>
              </a:ext>
            </a:extLst>
          </p:cNvPr>
          <p:cNvSpPr>
            <a:spLocks xmlns:a="http://schemas.openxmlformats.org/drawingml/2006/main" noGrp="1"/>
          </p:cNvSpPr>
          <p:nvPr/>
        </p:nvSpPr>
        <p:spPr>
          <a:xfrm xmlns:a="http://schemas.openxmlformats.org/drawingml/2006/main">
            <a:off x="6838950" y="4162425"/>
            <a:ext cx="9525" cy="2714625"/>
          </a:xfrm>
          <a:prstGeom xmlns:a="http://schemas.openxmlformats.org/drawingml/2006/main" prst="rect">
            <a:avLst/>
          </a:prstGeom>
          <a:solidFill xmlns:a="http://schemas.openxmlformats.org/drawingml/2006/main">
            <a:srgbClr val="D6DBD3"/>
          </a:solidFill>
          <a:ln xmlns:a="http://schemas.openxmlformats.org/drawingml/2006/main" w="0">
            <a:noFill/>
          </a:ln>
        </p:spPr>
      </p:sp>
      <p:sp>
        <p:nvSpPr>
          <p:cNvPr id="30" name="">
            <a:extLst xmlns:a="http://schemas.openxmlformats.org/drawingml/2006/main">
              <a:ext uri="{FF2B5EF4-FFF2-40B4-BE49-F238E27FC236}">
                <a16:creationId xmlns:a16="http://schemas.microsoft.com/office/drawing/2014/main" id="{17672D87-6FC1-41BF-A0E7-EC2F21D2B2D6}"/>
              </a:ext>
            </a:extLst>
          </p:cNvPr>
          <p:cNvSpPr>
            <a:spLocks xmlns:a="http://schemas.openxmlformats.org/drawingml/2006/main" noGrp="1"/>
          </p:cNvSpPr>
          <p:nvPr/>
        </p:nvSpPr>
        <p:spPr>
          <a:xfrm xmlns:a="http://schemas.openxmlformats.org/drawingml/2006/main">
            <a:off x="8401050" y="4162425"/>
            <a:ext cx="9525" cy="2714625"/>
          </a:xfrm>
          <a:prstGeom xmlns:a="http://schemas.openxmlformats.org/drawingml/2006/main" prst="rect">
            <a:avLst/>
          </a:prstGeom>
          <a:solidFill xmlns:a="http://schemas.openxmlformats.org/drawingml/2006/main">
            <a:srgbClr val="D6DBD3"/>
          </a:solidFill>
          <a:ln xmlns:a="http://schemas.openxmlformats.org/drawingml/2006/main" w="0">
            <a:noFill/>
          </a:ln>
        </p:spPr>
      </p:sp>
      <p:sp>
        <p:nvSpPr>
          <p:cNvPr id="31" name="">
            <a:extLst xmlns:a="http://schemas.openxmlformats.org/drawingml/2006/main">
              <a:ext uri="{FF2B5EF4-FFF2-40B4-BE49-F238E27FC236}">
                <a16:creationId xmlns:a16="http://schemas.microsoft.com/office/drawing/2014/main" id="{D7BD690D-0F48-4B15-AFB2-F0F9B7B7F331}"/>
              </a:ext>
            </a:extLst>
          </p:cNvPr>
          <p:cNvSpPr>
            <a:spLocks xmlns:a="http://schemas.openxmlformats.org/drawingml/2006/main" noGrp="1"/>
          </p:cNvSpPr>
          <p:nvPr/>
        </p:nvSpPr>
        <p:spPr>
          <a:xfrm xmlns:a="http://schemas.openxmlformats.org/drawingml/2006/main">
            <a:off x="9963150" y="4162425"/>
            <a:ext cx="9525" cy="2714625"/>
          </a:xfrm>
          <a:prstGeom xmlns:a="http://schemas.openxmlformats.org/drawingml/2006/main" prst="rect">
            <a:avLst/>
          </a:prstGeom>
          <a:solidFill xmlns:a="http://schemas.openxmlformats.org/drawingml/2006/main">
            <a:srgbClr val="D6DBD3"/>
          </a:solidFill>
          <a:ln xmlns:a="http://schemas.openxmlformats.org/drawingml/2006/main" w="0">
            <a:noFill/>
          </a:ln>
        </p:spPr>
      </p:sp>
      <p:sp>
        <p:nvSpPr>
          <p:cNvPr id="32" name="">
            <a:extLst xmlns:a="http://schemas.openxmlformats.org/drawingml/2006/main">
              <a:ext uri="{FF2B5EF4-FFF2-40B4-BE49-F238E27FC236}">
                <a16:creationId xmlns:a16="http://schemas.microsoft.com/office/drawing/2014/main" id="{8C296064-8CC4-40A0-8CE8-6A2B0308C18C}"/>
              </a:ext>
            </a:extLst>
          </p:cNvPr>
          <p:cNvSpPr>
            <a:spLocks xmlns:a="http://schemas.openxmlformats.org/drawingml/2006/main" noGrp="1"/>
          </p:cNvSpPr>
          <p:nvPr/>
        </p:nvSpPr>
        <p:spPr>
          <a:xfrm xmlns:a="http://schemas.openxmlformats.org/drawingml/2006/main">
            <a:off x="3752850" y="4314825"/>
            <a:ext cx="3009900" cy="390525"/>
          </a:xfrm>
          <a:prstGeom xmlns:a="http://schemas.openxmlformats.org/drawingml/2006/main" prst="roundRect">
            <a:avLst>
              <a:gd name="adj" fmla="val 29268"/>
            </a:avLst>
          </a:prstGeom>
          <a:solidFill xmlns:a="http://schemas.openxmlformats.org/drawingml/2006/main">
            <a:srgbClr val="F5F3ED"/>
          </a:solidFill>
          <a:ln xmlns:a="http://schemas.openxmlformats.org/drawingml/2006/main" w="0">
            <a:noFill/>
          </a:ln>
        </p:spPr>
      </p:sp>
      <p:sp>
        <p:nvSpPr>
          <p:cNvPr id="33" name="Public hours">
            <a:extLst xmlns:a="http://schemas.openxmlformats.org/drawingml/2006/main">
              <a:ext uri="{FF2B5EF4-FFF2-40B4-BE49-F238E27FC236}">
                <a16:creationId xmlns:a16="http://schemas.microsoft.com/office/drawing/2014/main" id="{EDA54458-780C-4E5A-8C73-43275D53C905}"/>
              </a:ext>
            </a:extLst>
          </p:cNvPr>
          <p:cNvSpPr>
            <a:spLocks xmlns:a="http://schemas.openxmlformats.org/drawingml/2006/main" noGrp="1"/>
          </p:cNvSpPr>
          <p:nvPr/>
        </p:nvSpPr>
        <p:spPr>
          <a:xfrm xmlns:a="http://schemas.openxmlformats.org/drawingml/2006/main">
            <a:off x="3848100" y="4419600"/>
            <a:ext cx="28384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50" b="1">
                <a:solidFill>
                  <a:srgbClr val="173D35"/>
                </a:solidFill>
                <a:latin typeface="Helvetica Neue"/>
                <a:ea typeface="Helvetica Neue"/>
                <a:cs typeface="Helvetica Neue"/>
              </a:defRPr>
            </a:pPr>
            <a:r>
              <a:rPr sz="1350" b="1">
                <a:solidFill>
                  <a:srgbClr val="173D35"/>
                </a:solidFill>
                <a:latin typeface="Helvetica Neue"/>
                <a:ea typeface="Helvetica Neue"/>
                <a:cs typeface="Helvetica Neue"/>
              </a:rPr>
              <a:t>Public hours</a:t>
            </a:r>
          </a:p>
        </p:txBody>
      </p:sp>
      <p:sp>
        <p:nvSpPr>
          <p:cNvPr id="34" name="">
            <a:extLst xmlns:a="http://schemas.openxmlformats.org/drawingml/2006/main">
              <a:ext uri="{FF2B5EF4-FFF2-40B4-BE49-F238E27FC236}">
                <a16:creationId xmlns:a16="http://schemas.microsoft.com/office/drawing/2014/main" id="{C83A9B4E-D6DF-4738-B09C-D34ECA3598AE}"/>
              </a:ext>
            </a:extLst>
          </p:cNvPr>
          <p:cNvSpPr>
            <a:spLocks xmlns:a="http://schemas.openxmlformats.org/drawingml/2006/main" noGrp="1"/>
          </p:cNvSpPr>
          <p:nvPr/>
        </p:nvSpPr>
        <p:spPr>
          <a:xfrm xmlns:a="http://schemas.openxmlformats.org/drawingml/2006/main">
            <a:off x="6877050" y="4314825"/>
            <a:ext cx="1447800" cy="390525"/>
          </a:xfrm>
          <a:prstGeom xmlns:a="http://schemas.openxmlformats.org/drawingml/2006/main" prst="roundRect">
            <a:avLst>
              <a:gd name="adj" fmla="val 29268"/>
            </a:avLst>
          </a:prstGeom>
          <a:solidFill xmlns:a="http://schemas.openxmlformats.org/drawingml/2006/main">
            <a:srgbClr val="EEDFCA"/>
          </a:solidFill>
          <a:ln xmlns:a="http://schemas.openxmlformats.org/drawingml/2006/main" w="0">
            <a:noFill/>
          </a:ln>
        </p:spPr>
      </p:sp>
      <p:sp>
        <p:nvSpPr>
          <p:cNvPr id="35" name="Setup">
            <a:extLst xmlns:a="http://schemas.openxmlformats.org/drawingml/2006/main">
              <a:ext uri="{FF2B5EF4-FFF2-40B4-BE49-F238E27FC236}">
                <a16:creationId xmlns:a16="http://schemas.microsoft.com/office/drawing/2014/main" id="{423293C0-1661-4B4C-9DF6-90DBB706971A}"/>
              </a:ext>
            </a:extLst>
          </p:cNvPr>
          <p:cNvSpPr>
            <a:spLocks xmlns:a="http://schemas.openxmlformats.org/drawingml/2006/main" noGrp="1"/>
          </p:cNvSpPr>
          <p:nvPr/>
        </p:nvSpPr>
        <p:spPr>
          <a:xfrm xmlns:a="http://schemas.openxmlformats.org/drawingml/2006/main">
            <a:off x="6972300" y="4419600"/>
            <a:ext cx="12763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50" b="1">
                <a:solidFill>
                  <a:srgbClr val="173D35"/>
                </a:solidFill>
                <a:latin typeface="Helvetica Neue"/>
                <a:ea typeface="Helvetica Neue"/>
                <a:cs typeface="Helvetica Neue"/>
              </a:defRPr>
            </a:pPr>
            <a:r>
              <a:rPr sz="1350" b="1">
                <a:solidFill>
                  <a:srgbClr val="173D35"/>
                </a:solidFill>
                <a:latin typeface="Helvetica Neue"/>
                <a:ea typeface="Helvetica Neue"/>
                <a:cs typeface="Helvetica Neue"/>
              </a:rPr>
              <a:t>Setup</a:t>
            </a:r>
          </a:p>
        </p:txBody>
      </p:sp>
      <p:sp>
        <p:nvSpPr>
          <p:cNvPr id="36" name="">
            <a:extLst xmlns:a="http://schemas.openxmlformats.org/drawingml/2006/main">
              <a:ext uri="{FF2B5EF4-FFF2-40B4-BE49-F238E27FC236}">
                <a16:creationId xmlns:a16="http://schemas.microsoft.com/office/drawing/2014/main" id="{8F7CA8DB-9EFD-4897-8FA4-52D247393EFF}"/>
              </a:ext>
            </a:extLst>
          </p:cNvPr>
          <p:cNvSpPr>
            <a:spLocks xmlns:a="http://schemas.openxmlformats.org/drawingml/2006/main" noGrp="1"/>
          </p:cNvSpPr>
          <p:nvPr/>
        </p:nvSpPr>
        <p:spPr>
          <a:xfrm xmlns:a="http://schemas.openxmlformats.org/drawingml/2006/main">
            <a:off x="8439150" y="4314825"/>
            <a:ext cx="3009900" cy="390525"/>
          </a:xfrm>
          <a:prstGeom xmlns:a="http://schemas.openxmlformats.org/drawingml/2006/main" prst="roundRect">
            <a:avLst>
              <a:gd name="adj" fmla="val 29268"/>
            </a:avLst>
          </a:prstGeom>
          <a:solidFill xmlns:a="http://schemas.openxmlformats.org/drawingml/2006/main">
            <a:srgbClr val="DCE7DF"/>
          </a:solidFill>
          <a:ln xmlns:a="http://schemas.openxmlformats.org/drawingml/2006/main" w="0">
            <a:noFill/>
          </a:ln>
        </p:spPr>
      </p:sp>
      <p:sp>
        <p:nvSpPr>
          <p:cNvPr id="37" name="Science evening">
            <a:extLst xmlns:a="http://schemas.openxmlformats.org/drawingml/2006/main">
              <a:ext uri="{FF2B5EF4-FFF2-40B4-BE49-F238E27FC236}">
                <a16:creationId xmlns:a16="http://schemas.microsoft.com/office/drawing/2014/main" id="{FAF82936-A383-4E5C-B3E4-A145876D5970}"/>
              </a:ext>
            </a:extLst>
          </p:cNvPr>
          <p:cNvSpPr>
            <a:spLocks xmlns:a="http://schemas.openxmlformats.org/drawingml/2006/main" noGrp="1"/>
          </p:cNvSpPr>
          <p:nvPr/>
        </p:nvSpPr>
        <p:spPr>
          <a:xfrm xmlns:a="http://schemas.openxmlformats.org/drawingml/2006/main">
            <a:off x="8534400" y="4419600"/>
            <a:ext cx="28384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50" b="1">
                <a:solidFill>
                  <a:srgbClr val="173D35"/>
                </a:solidFill>
                <a:latin typeface="Helvetica Neue"/>
                <a:ea typeface="Helvetica Neue"/>
                <a:cs typeface="Helvetica Neue"/>
              </a:defRPr>
            </a:pPr>
            <a:r>
              <a:rPr sz="1350" b="1">
                <a:solidFill>
                  <a:srgbClr val="173D35"/>
                </a:solidFill>
                <a:latin typeface="Helvetica Neue"/>
                <a:ea typeface="Helvetica Neue"/>
                <a:cs typeface="Helvetica Neue"/>
              </a:rPr>
              <a:t>Science evening</a:t>
            </a:r>
          </a:p>
        </p:txBody>
      </p:sp>
      <p:sp>
        <p:nvSpPr>
          <p:cNvPr id="38" name="">
            <a:extLst xmlns:a="http://schemas.openxmlformats.org/drawingml/2006/main">
              <a:ext uri="{FF2B5EF4-FFF2-40B4-BE49-F238E27FC236}">
                <a16:creationId xmlns:a16="http://schemas.microsoft.com/office/drawing/2014/main" id="{54855AFB-54BA-425D-B26C-3089101A2698}"/>
              </a:ext>
            </a:extLst>
          </p:cNvPr>
          <p:cNvSpPr>
            <a:spLocks xmlns:a="http://schemas.openxmlformats.org/drawingml/2006/main" noGrp="1"/>
          </p:cNvSpPr>
          <p:nvPr/>
        </p:nvSpPr>
        <p:spPr>
          <a:xfrm xmlns:a="http://schemas.openxmlformats.org/drawingml/2006/main">
            <a:off x="3752850" y="4819650"/>
            <a:ext cx="3009900" cy="390525"/>
          </a:xfrm>
          <a:prstGeom xmlns:a="http://schemas.openxmlformats.org/drawingml/2006/main" prst="roundRect">
            <a:avLst>
              <a:gd name="adj" fmla="val 29268"/>
            </a:avLst>
          </a:prstGeom>
          <a:solidFill xmlns:a="http://schemas.openxmlformats.org/drawingml/2006/main">
            <a:srgbClr val="F5F3ED"/>
          </a:solidFill>
          <a:ln xmlns:a="http://schemas.openxmlformats.org/drawingml/2006/main" w="0">
            <a:noFill/>
          </a:ln>
        </p:spPr>
      </p:sp>
      <p:sp>
        <p:nvSpPr>
          <p:cNvPr id="39" name="Public hours">
            <a:extLst xmlns:a="http://schemas.openxmlformats.org/drawingml/2006/main">
              <a:ext uri="{FF2B5EF4-FFF2-40B4-BE49-F238E27FC236}">
                <a16:creationId xmlns:a16="http://schemas.microsoft.com/office/drawing/2014/main" id="{85BD1286-6EF6-4D89-A8FD-7770A23F1985}"/>
              </a:ext>
            </a:extLst>
          </p:cNvPr>
          <p:cNvSpPr>
            <a:spLocks xmlns:a="http://schemas.openxmlformats.org/drawingml/2006/main" noGrp="1"/>
          </p:cNvSpPr>
          <p:nvPr/>
        </p:nvSpPr>
        <p:spPr>
          <a:xfrm xmlns:a="http://schemas.openxmlformats.org/drawingml/2006/main">
            <a:off x="3848100" y="4924425"/>
            <a:ext cx="28384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50" b="1">
                <a:solidFill>
                  <a:srgbClr val="173D35"/>
                </a:solidFill>
                <a:latin typeface="Helvetica Neue"/>
                <a:ea typeface="Helvetica Neue"/>
                <a:cs typeface="Helvetica Neue"/>
              </a:defRPr>
            </a:pPr>
            <a:r>
              <a:rPr sz="1350" b="1">
                <a:solidFill>
                  <a:srgbClr val="173D35"/>
                </a:solidFill>
                <a:latin typeface="Helvetica Neue"/>
                <a:ea typeface="Helvetica Neue"/>
                <a:cs typeface="Helvetica Neue"/>
              </a:rPr>
              <a:t>Public hours</a:t>
            </a:r>
          </a:p>
        </p:txBody>
      </p:sp>
      <p:sp>
        <p:nvSpPr>
          <p:cNvPr id="40" name="">
            <a:extLst xmlns:a="http://schemas.openxmlformats.org/drawingml/2006/main">
              <a:ext uri="{FF2B5EF4-FFF2-40B4-BE49-F238E27FC236}">
                <a16:creationId xmlns:a16="http://schemas.microsoft.com/office/drawing/2014/main" id="{B5DCCC5C-CE1B-455B-8907-4B39668B0F76}"/>
              </a:ext>
            </a:extLst>
          </p:cNvPr>
          <p:cNvSpPr>
            <a:spLocks xmlns:a="http://schemas.openxmlformats.org/drawingml/2006/main" noGrp="1"/>
          </p:cNvSpPr>
          <p:nvPr/>
        </p:nvSpPr>
        <p:spPr>
          <a:xfrm xmlns:a="http://schemas.openxmlformats.org/drawingml/2006/main">
            <a:off x="6877050" y="4819650"/>
            <a:ext cx="1447800" cy="390525"/>
          </a:xfrm>
          <a:prstGeom xmlns:a="http://schemas.openxmlformats.org/drawingml/2006/main" prst="roundRect">
            <a:avLst>
              <a:gd name="adj" fmla="val 29268"/>
            </a:avLst>
          </a:prstGeom>
          <a:solidFill xmlns:a="http://schemas.openxmlformats.org/drawingml/2006/main">
            <a:srgbClr val="F6DFD5"/>
          </a:solidFill>
          <a:ln xmlns:a="http://schemas.openxmlformats.org/drawingml/2006/main" w="0">
            <a:noFill/>
          </a:ln>
        </p:spPr>
      </p:sp>
      <p:sp>
        <p:nvSpPr>
          <p:cNvPr id="41" name="Bus pickup">
            <a:extLst xmlns:a="http://schemas.openxmlformats.org/drawingml/2006/main">
              <a:ext uri="{FF2B5EF4-FFF2-40B4-BE49-F238E27FC236}">
                <a16:creationId xmlns:a16="http://schemas.microsoft.com/office/drawing/2014/main" id="{09DD07CA-3301-444E-ACF8-ACBBF827D034}"/>
              </a:ext>
            </a:extLst>
          </p:cNvPr>
          <p:cNvSpPr>
            <a:spLocks xmlns:a="http://schemas.openxmlformats.org/drawingml/2006/main" noGrp="1"/>
          </p:cNvSpPr>
          <p:nvPr/>
        </p:nvSpPr>
        <p:spPr>
          <a:xfrm xmlns:a="http://schemas.openxmlformats.org/drawingml/2006/main">
            <a:off x="6972300" y="4924425"/>
            <a:ext cx="12763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50" b="1">
                <a:solidFill>
                  <a:srgbClr val="173D35"/>
                </a:solidFill>
                <a:latin typeface="Helvetica Neue"/>
                <a:ea typeface="Helvetica Neue"/>
                <a:cs typeface="Helvetica Neue"/>
              </a:defRPr>
            </a:pPr>
            <a:r>
              <a:rPr sz="1350" b="1">
                <a:solidFill>
                  <a:srgbClr val="173D35"/>
                </a:solidFill>
                <a:latin typeface="Helvetica Neue"/>
                <a:ea typeface="Helvetica Neue"/>
                <a:cs typeface="Helvetica Neue"/>
              </a:rPr>
              <a:t>Bus pickup</a:t>
            </a:r>
          </a:p>
        </p:txBody>
      </p:sp>
      <p:sp>
        <p:nvSpPr>
          <p:cNvPr id="42" name="">
            <a:extLst xmlns:a="http://schemas.openxmlformats.org/drawingml/2006/main">
              <a:ext uri="{FF2B5EF4-FFF2-40B4-BE49-F238E27FC236}">
                <a16:creationId xmlns:a16="http://schemas.microsoft.com/office/drawing/2014/main" id="{62399012-7A13-4B95-BB76-E1B416C445A4}"/>
              </a:ext>
            </a:extLst>
          </p:cNvPr>
          <p:cNvSpPr>
            <a:spLocks xmlns:a="http://schemas.openxmlformats.org/drawingml/2006/main" noGrp="1"/>
          </p:cNvSpPr>
          <p:nvPr/>
        </p:nvSpPr>
        <p:spPr>
          <a:xfrm xmlns:a="http://schemas.openxmlformats.org/drawingml/2006/main">
            <a:off x="8439150" y="4819650"/>
            <a:ext cx="3009900" cy="390525"/>
          </a:xfrm>
          <a:prstGeom xmlns:a="http://schemas.openxmlformats.org/drawingml/2006/main" prst="roundRect">
            <a:avLst>
              <a:gd name="adj" fmla="val 29268"/>
            </a:avLst>
          </a:prstGeom>
          <a:solidFill xmlns:a="http://schemas.openxmlformats.org/drawingml/2006/main">
            <a:srgbClr val="DDE7F1"/>
          </a:solidFill>
          <a:ln xmlns:a="http://schemas.openxmlformats.org/drawingml/2006/main" w="0">
            <a:noFill/>
          </a:ln>
        </p:spPr>
      </p:sp>
      <p:sp>
        <p:nvSpPr>
          <p:cNvPr id="43" name="Reception">
            <a:extLst xmlns:a="http://schemas.openxmlformats.org/drawingml/2006/main">
              <a:ext uri="{FF2B5EF4-FFF2-40B4-BE49-F238E27FC236}">
                <a16:creationId xmlns:a16="http://schemas.microsoft.com/office/drawing/2014/main" id="{0BB0E66A-EB04-4FAE-9B80-57C0D0D83946}"/>
              </a:ext>
            </a:extLst>
          </p:cNvPr>
          <p:cNvSpPr>
            <a:spLocks xmlns:a="http://schemas.openxmlformats.org/drawingml/2006/main" noGrp="1"/>
          </p:cNvSpPr>
          <p:nvPr/>
        </p:nvSpPr>
        <p:spPr>
          <a:xfrm xmlns:a="http://schemas.openxmlformats.org/drawingml/2006/main">
            <a:off x="8534400" y="4924425"/>
            <a:ext cx="28384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50" b="1">
                <a:solidFill>
                  <a:srgbClr val="173D35"/>
                </a:solidFill>
                <a:latin typeface="Helvetica Neue"/>
                <a:ea typeface="Helvetica Neue"/>
                <a:cs typeface="Helvetica Neue"/>
              </a:defRPr>
            </a:pPr>
            <a:r>
              <a:rPr sz="1350" b="1">
                <a:solidFill>
                  <a:srgbClr val="173D35"/>
                </a:solidFill>
                <a:latin typeface="Helvetica Neue"/>
                <a:ea typeface="Helvetica Neue"/>
                <a:cs typeface="Helvetica Neue"/>
              </a:rPr>
              <a:t>Reception</a:t>
            </a:r>
          </a:p>
        </p:txBody>
      </p:sp>
      <p:sp>
        <p:nvSpPr>
          <p:cNvPr id="44" name="">
            <a:extLst xmlns:a="http://schemas.openxmlformats.org/drawingml/2006/main">
              <a:ext uri="{FF2B5EF4-FFF2-40B4-BE49-F238E27FC236}">
                <a16:creationId xmlns:a16="http://schemas.microsoft.com/office/drawing/2014/main" id="{201A63CB-AFF8-4B80-A8E1-92BBE96DE6CE}"/>
              </a:ext>
            </a:extLst>
          </p:cNvPr>
          <p:cNvSpPr>
            <a:spLocks xmlns:a="http://schemas.openxmlformats.org/drawingml/2006/main" noGrp="1"/>
          </p:cNvSpPr>
          <p:nvPr/>
        </p:nvSpPr>
        <p:spPr>
          <a:xfrm xmlns:a="http://schemas.openxmlformats.org/drawingml/2006/main">
            <a:off x="5314950" y="5324475"/>
            <a:ext cx="1447800" cy="390525"/>
          </a:xfrm>
          <a:prstGeom xmlns:a="http://schemas.openxmlformats.org/drawingml/2006/main" prst="roundRect">
            <a:avLst>
              <a:gd name="adj" fmla="val 29268"/>
            </a:avLst>
          </a:prstGeom>
          <a:solidFill xmlns:a="http://schemas.openxmlformats.org/drawingml/2006/main">
            <a:srgbClr val="EBDCAC"/>
          </a:solidFill>
          <a:ln xmlns:a="http://schemas.openxmlformats.org/drawingml/2006/main" w="0">
            <a:noFill/>
          </a:ln>
        </p:spPr>
      </p:sp>
      <p:sp>
        <p:nvSpPr>
          <p:cNvPr id="45" name="Provisional">
            <a:extLst xmlns:a="http://schemas.openxmlformats.org/drawingml/2006/main">
              <a:ext uri="{FF2B5EF4-FFF2-40B4-BE49-F238E27FC236}">
                <a16:creationId xmlns:a16="http://schemas.microsoft.com/office/drawing/2014/main" id="{1467392F-4454-45F2-BE0C-02DB09089199}"/>
              </a:ext>
            </a:extLst>
          </p:cNvPr>
          <p:cNvSpPr>
            <a:spLocks xmlns:a="http://schemas.openxmlformats.org/drawingml/2006/main" noGrp="1"/>
          </p:cNvSpPr>
          <p:nvPr/>
        </p:nvSpPr>
        <p:spPr>
          <a:xfrm xmlns:a="http://schemas.openxmlformats.org/drawingml/2006/main">
            <a:off x="5410200" y="5429250"/>
            <a:ext cx="12763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50" b="1">
                <a:solidFill>
                  <a:srgbClr val="173D35"/>
                </a:solidFill>
                <a:latin typeface="Helvetica Neue"/>
                <a:ea typeface="Helvetica Neue"/>
                <a:cs typeface="Helvetica Neue"/>
              </a:defRPr>
            </a:pPr>
            <a:r>
              <a:rPr sz="1350" b="1">
                <a:solidFill>
                  <a:srgbClr val="173D35"/>
                </a:solidFill>
                <a:latin typeface="Helvetica Neue"/>
                <a:ea typeface="Helvetica Neue"/>
                <a:cs typeface="Helvetica Neue"/>
              </a:rPr>
              <a:t>Provisional</a:t>
            </a:r>
          </a:p>
        </p:txBody>
      </p:sp>
      <p:sp>
        <p:nvSpPr>
          <p:cNvPr id="46" name="">
            <a:extLst xmlns:a="http://schemas.openxmlformats.org/drawingml/2006/main">
              <a:ext uri="{FF2B5EF4-FFF2-40B4-BE49-F238E27FC236}">
                <a16:creationId xmlns:a16="http://schemas.microsoft.com/office/drawing/2014/main" id="{C9BF22B3-1F65-4C5A-9E09-7D841C440609}"/>
              </a:ext>
            </a:extLst>
          </p:cNvPr>
          <p:cNvSpPr>
            <a:spLocks xmlns:a="http://schemas.openxmlformats.org/drawingml/2006/main" noGrp="1"/>
          </p:cNvSpPr>
          <p:nvPr/>
        </p:nvSpPr>
        <p:spPr>
          <a:xfrm xmlns:a="http://schemas.openxmlformats.org/drawingml/2006/main">
            <a:off x="6877050" y="5324475"/>
            <a:ext cx="1447800" cy="390525"/>
          </a:xfrm>
          <a:prstGeom xmlns:a="http://schemas.openxmlformats.org/drawingml/2006/main" prst="roundRect">
            <a:avLst>
              <a:gd name="adj" fmla="val 29268"/>
            </a:avLst>
          </a:prstGeom>
          <a:solidFill xmlns:a="http://schemas.openxmlformats.org/drawingml/2006/main">
            <a:srgbClr val="F6DFD5"/>
          </a:solidFill>
          <a:ln xmlns:a="http://schemas.openxmlformats.org/drawingml/2006/main" w="0">
            <a:noFill/>
          </a:ln>
        </p:spPr>
      </p:sp>
      <p:sp>
        <p:nvSpPr>
          <p:cNvPr id="47" name="Setup conflict">
            <a:extLst xmlns:a="http://schemas.openxmlformats.org/drawingml/2006/main">
              <a:ext uri="{FF2B5EF4-FFF2-40B4-BE49-F238E27FC236}">
                <a16:creationId xmlns:a16="http://schemas.microsoft.com/office/drawing/2014/main" id="{DC0DFB26-DE2D-4A7A-AE45-00628AF8256B}"/>
              </a:ext>
            </a:extLst>
          </p:cNvPr>
          <p:cNvSpPr>
            <a:spLocks xmlns:a="http://schemas.openxmlformats.org/drawingml/2006/main" noGrp="1"/>
          </p:cNvSpPr>
          <p:nvPr/>
        </p:nvSpPr>
        <p:spPr>
          <a:xfrm xmlns:a="http://schemas.openxmlformats.org/drawingml/2006/main">
            <a:off x="6972300" y="5429250"/>
            <a:ext cx="12763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50" b="1">
                <a:solidFill>
                  <a:srgbClr val="BE573C"/>
                </a:solidFill>
                <a:latin typeface="Helvetica Neue"/>
                <a:ea typeface="Helvetica Neue"/>
                <a:cs typeface="Helvetica Neue"/>
              </a:defRPr>
            </a:pPr>
            <a:r>
              <a:rPr sz="1350" b="1">
                <a:solidFill>
                  <a:srgbClr val="BE573C"/>
                </a:solidFill>
                <a:latin typeface="Helvetica Neue"/>
                <a:ea typeface="Helvetica Neue"/>
                <a:cs typeface="Helvetica Neue"/>
              </a:rPr>
              <a:t>Setup conflict</a:t>
            </a:r>
          </a:p>
        </p:txBody>
      </p:sp>
      <p:sp>
        <p:nvSpPr>
          <p:cNvPr id="48" name="">
            <a:extLst xmlns:a="http://schemas.openxmlformats.org/drawingml/2006/main">
              <a:ext uri="{FF2B5EF4-FFF2-40B4-BE49-F238E27FC236}">
                <a16:creationId xmlns:a16="http://schemas.microsoft.com/office/drawing/2014/main" id="{87F0E2A8-4D4E-4931-BCFE-F65093CF4C3A}"/>
              </a:ext>
            </a:extLst>
          </p:cNvPr>
          <p:cNvSpPr>
            <a:spLocks xmlns:a="http://schemas.openxmlformats.org/drawingml/2006/main" noGrp="1"/>
          </p:cNvSpPr>
          <p:nvPr/>
        </p:nvSpPr>
        <p:spPr>
          <a:xfrm xmlns:a="http://schemas.openxmlformats.org/drawingml/2006/main">
            <a:off x="8439150" y="5324475"/>
            <a:ext cx="1447800" cy="390525"/>
          </a:xfrm>
          <a:prstGeom xmlns:a="http://schemas.openxmlformats.org/drawingml/2006/main" prst="roundRect">
            <a:avLst>
              <a:gd name="adj" fmla="val 29268"/>
            </a:avLst>
          </a:prstGeom>
          <a:solidFill xmlns:a="http://schemas.openxmlformats.org/drawingml/2006/main">
            <a:srgbClr val="DCE7DF"/>
          </a:solidFill>
          <a:ln xmlns:a="http://schemas.openxmlformats.org/drawingml/2006/main" w="0">
            <a:noFill/>
          </a:ln>
        </p:spPr>
      </p:sp>
      <p:sp>
        <p:nvSpPr>
          <p:cNvPr id="49" name="Reception">
            <a:extLst xmlns:a="http://schemas.openxmlformats.org/drawingml/2006/main">
              <a:ext uri="{FF2B5EF4-FFF2-40B4-BE49-F238E27FC236}">
                <a16:creationId xmlns:a16="http://schemas.microsoft.com/office/drawing/2014/main" id="{EA55DB68-8A2A-4FEF-9920-EAB266E31F15}"/>
              </a:ext>
            </a:extLst>
          </p:cNvPr>
          <p:cNvSpPr>
            <a:spLocks xmlns:a="http://schemas.openxmlformats.org/drawingml/2006/main" noGrp="1"/>
          </p:cNvSpPr>
          <p:nvPr/>
        </p:nvSpPr>
        <p:spPr>
          <a:xfrm xmlns:a="http://schemas.openxmlformats.org/drawingml/2006/main">
            <a:off x="8534400" y="5429250"/>
            <a:ext cx="12763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50" b="1">
                <a:solidFill>
                  <a:srgbClr val="173D35"/>
                </a:solidFill>
                <a:latin typeface="Helvetica Neue"/>
                <a:ea typeface="Helvetica Neue"/>
                <a:cs typeface="Helvetica Neue"/>
              </a:defRPr>
            </a:pPr>
            <a:r>
              <a:rPr sz="1350" b="1">
                <a:solidFill>
                  <a:srgbClr val="173D35"/>
                </a:solidFill>
                <a:latin typeface="Helvetica Neue"/>
                <a:ea typeface="Helvetica Neue"/>
                <a:cs typeface="Helvetica Neue"/>
              </a:rPr>
              <a:t>Reception</a:t>
            </a:r>
          </a:p>
        </p:txBody>
      </p:sp>
      <p:sp>
        <p:nvSpPr>
          <p:cNvPr id="50" name="">
            <a:extLst xmlns:a="http://schemas.openxmlformats.org/drawingml/2006/main">
              <a:ext uri="{FF2B5EF4-FFF2-40B4-BE49-F238E27FC236}">
                <a16:creationId xmlns:a16="http://schemas.microsoft.com/office/drawing/2014/main" id="{E4F62D0C-C1C1-488C-ADCD-39AD2591FD43}"/>
              </a:ext>
            </a:extLst>
          </p:cNvPr>
          <p:cNvSpPr>
            <a:spLocks xmlns:a="http://schemas.openxmlformats.org/drawingml/2006/main" noGrp="1"/>
          </p:cNvSpPr>
          <p:nvPr/>
        </p:nvSpPr>
        <p:spPr>
          <a:xfrm xmlns:a="http://schemas.openxmlformats.org/drawingml/2006/main">
            <a:off x="10001250" y="5324475"/>
            <a:ext cx="1447800" cy="390525"/>
          </a:xfrm>
          <a:prstGeom xmlns:a="http://schemas.openxmlformats.org/drawingml/2006/main" prst="roundRect">
            <a:avLst>
              <a:gd name="adj" fmla="val 29268"/>
            </a:avLst>
          </a:prstGeom>
          <a:solidFill xmlns:a="http://schemas.openxmlformats.org/drawingml/2006/main">
            <a:srgbClr val="EEDFCA"/>
          </a:solidFill>
          <a:ln xmlns:a="http://schemas.openxmlformats.org/drawingml/2006/main" w="0">
            <a:noFill/>
          </a:ln>
        </p:spPr>
      </p:sp>
      <p:sp>
        <p:nvSpPr>
          <p:cNvPr id="51" name="Strike">
            <a:extLst xmlns:a="http://schemas.openxmlformats.org/drawingml/2006/main">
              <a:ext uri="{FF2B5EF4-FFF2-40B4-BE49-F238E27FC236}">
                <a16:creationId xmlns:a16="http://schemas.microsoft.com/office/drawing/2014/main" id="{5D7B1884-E85B-474E-AC85-BAD5CF8AFF55}"/>
              </a:ext>
            </a:extLst>
          </p:cNvPr>
          <p:cNvSpPr>
            <a:spLocks xmlns:a="http://schemas.openxmlformats.org/drawingml/2006/main" noGrp="1"/>
          </p:cNvSpPr>
          <p:nvPr/>
        </p:nvSpPr>
        <p:spPr>
          <a:xfrm xmlns:a="http://schemas.openxmlformats.org/drawingml/2006/main">
            <a:off x="10096500" y="5429250"/>
            <a:ext cx="12763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50" b="1">
                <a:solidFill>
                  <a:srgbClr val="173D35"/>
                </a:solidFill>
                <a:latin typeface="Helvetica Neue"/>
                <a:ea typeface="Helvetica Neue"/>
                <a:cs typeface="Helvetica Neue"/>
              </a:defRPr>
            </a:pPr>
            <a:r>
              <a:rPr sz="1350" b="1">
                <a:solidFill>
                  <a:srgbClr val="173D35"/>
                </a:solidFill>
                <a:latin typeface="Helvetica Neue"/>
                <a:ea typeface="Helvetica Neue"/>
                <a:cs typeface="Helvetica Neue"/>
              </a:rPr>
              <a:t>Strike</a:t>
            </a:r>
          </a:p>
        </p:txBody>
      </p:sp>
      <p:sp>
        <p:nvSpPr>
          <p:cNvPr id="52" name="">
            <a:extLst xmlns:a="http://schemas.openxmlformats.org/drawingml/2006/main">
              <a:ext uri="{FF2B5EF4-FFF2-40B4-BE49-F238E27FC236}">
                <a16:creationId xmlns:a16="http://schemas.microsoft.com/office/drawing/2014/main" id="{8FCC8FF2-D523-4153-9FF2-D538EC6C8FAC}"/>
              </a:ext>
            </a:extLst>
          </p:cNvPr>
          <p:cNvSpPr>
            <a:spLocks xmlns:a="http://schemas.openxmlformats.org/drawingml/2006/main" noGrp="1"/>
          </p:cNvSpPr>
          <p:nvPr/>
        </p:nvSpPr>
        <p:spPr>
          <a:xfrm xmlns:a="http://schemas.openxmlformats.org/drawingml/2006/main">
            <a:off x="6877050" y="5829300"/>
            <a:ext cx="3009900" cy="390525"/>
          </a:xfrm>
          <a:prstGeom xmlns:a="http://schemas.openxmlformats.org/drawingml/2006/main" prst="roundRect">
            <a:avLst>
              <a:gd name="adj" fmla="val 29268"/>
            </a:avLst>
          </a:prstGeom>
          <a:solidFill xmlns:a="http://schemas.openxmlformats.org/drawingml/2006/main">
            <a:srgbClr val="F6DFD5"/>
          </a:solidFill>
          <a:ln xmlns:a="http://schemas.openxmlformats.org/drawingml/2006/main" w="0">
            <a:noFill/>
          </a:ln>
        </p:spPr>
      </p:sp>
      <p:sp>
        <p:nvSpPr>
          <p:cNvPr id="53" name="Road closure / alternate access">
            <a:extLst xmlns:a="http://schemas.openxmlformats.org/drawingml/2006/main">
              <a:ext uri="{FF2B5EF4-FFF2-40B4-BE49-F238E27FC236}">
                <a16:creationId xmlns:a16="http://schemas.microsoft.com/office/drawing/2014/main" id="{7577A122-6858-4474-8752-9B4DFD8B0C05}"/>
              </a:ext>
            </a:extLst>
          </p:cNvPr>
          <p:cNvSpPr>
            <a:spLocks xmlns:a="http://schemas.openxmlformats.org/drawingml/2006/main" noGrp="1"/>
          </p:cNvSpPr>
          <p:nvPr/>
        </p:nvSpPr>
        <p:spPr>
          <a:xfrm xmlns:a="http://schemas.openxmlformats.org/drawingml/2006/main">
            <a:off x="6972300" y="5934075"/>
            <a:ext cx="28384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50" b="1">
                <a:solidFill>
                  <a:srgbClr val="BE573C"/>
                </a:solidFill>
                <a:latin typeface="Helvetica Neue"/>
                <a:ea typeface="Helvetica Neue"/>
                <a:cs typeface="Helvetica Neue"/>
              </a:defRPr>
            </a:pPr>
            <a:r>
              <a:rPr sz="1350" b="1">
                <a:solidFill>
                  <a:srgbClr val="BE573C"/>
                </a:solidFill>
                <a:latin typeface="Helvetica Neue"/>
                <a:ea typeface="Helvetica Neue"/>
                <a:cs typeface="Helvetica Neue"/>
              </a:rPr>
              <a:t>Road closure / alternate access</a:t>
            </a:r>
          </a:p>
        </p:txBody>
      </p:sp>
      <p:sp>
        <p:nvSpPr>
          <p:cNvPr id="54" name="">
            <a:extLst xmlns:a="http://schemas.openxmlformats.org/drawingml/2006/main">
              <a:ext uri="{FF2B5EF4-FFF2-40B4-BE49-F238E27FC236}">
                <a16:creationId xmlns:a16="http://schemas.microsoft.com/office/drawing/2014/main" id="{29C12228-CAC1-4E51-A90A-A832F319BB75}"/>
              </a:ext>
            </a:extLst>
          </p:cNvPr>
          <p:cNvSpPr>
            <a:spLocks xmlns:a="http://schemas.openxmlformats.org/drawingml/2006/main" noGrp="1"/>
          </p:cNvSpPr>
          <p:nvPr/>
        </p:nvSpPr>
        <p:spPr>
          <a:xfrm xmlns:a="http://schemas.openxmlformats.org/drawingml/2006/main">
            <a:off x="3752850" y="6334125"/>
            <a:ext cx="3009900" cy="390525"/>
          </a:xfrm>
          <a:prstGeom xmlns:a="http://schemas.openxmlformats.org/drawingml/2006/main" prst="roundRect">
            <a:avLst>
              <a:gd name="adj" fmla="val 29268"/>
            </a:avLst>
          </a:prstGeom>
          <a:solidFill xmlns:a="http://schemas.openxmlformats.org/drawingml/2006/main">
            <a:srgbClr val="F5F3ED"/>
          </a:solidFill>
          <a:ln xmlns:a="http://schemas.openxmlformats.org/drawingml/2006/main" w="0">
            <a:noFill/>
          </a:ln>
        </p:spPr>
      </p:sp>
      <p:sp>
        <p:nvSpPr>
          <p:cNvPr id="55" name="Moderate">
            <a:extLst xmlns:a="http://schemas.openxmlformats.org/drawingml/2006/main">
              <a:ext uri="{FF2B5EF4-FFF2-40B4-BE49-F238E27FC236}">
                <a16:creationId xmlns:a16="http://schemas.microsoft.com/office/drawing/2014/main" id="{9D58E07E-7D8E-42B4-92E3-183E84286E24}"/>
              </a:ext>
            </a:extLst>
          </p:cNvPr>
          <p:cNvSpPr>
            <a:spLocks xmlns:a="http://schemas.openxmlformats.org/drawingml/2006/main" noGrp="1"/>
          </p:cNvSpPr>
          <p:nvPr/>
        </p:nvSpPr>
        <p:spPr>
          <a:xfrm xmlns:a="http://schemas.openxmlformats.org/drawingml/2006/main">
            <a:off x="3848100" y="6438900"/>
            <a:ext cx="28384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50" b="1">
                <a:solidFill>
                  <a:srgbClr val="173D35"/>
                </a:solidFill>
                <a:latin typeface="Helvetica Neue"/>
                <a:ea typeface="Helvetica Neue"/>
                <a:cs typeface="Helvetica Neue"/>
              </a:defRPr>
            </a:pPr>
            <a:r>
              <a:rPr sz="1350" b="1">
                <a:solidFill>
                  <a:srgbClr val="173D35"/>
                </a:solidFill>
                <a:latin typeface="Helvetica Neue"/>
                <a:ea typeface="Helvetica Neue"/>
                <a:cs typeface="Helvetica Neue"/>
              </a:rPr>
              <a:t>Moderate</a:t>
            </a:r>
          </a:p>
        </p:txBody>
      </p:sp>
      <p:sp>
        <p:nvSpPr>
          <p:cNvPr id="56" name="">
            <a:extLst xmlns:a="http://schemas.openxmlformats.org/drawingml/2006/main">
              <a:ext uri="{FF2B5EF4-FFF2-40B4-BE49-F238E27FC236}">
                <a16:creationId xmlns:a16="http://schemas.microsoft.com/office/drawing/2014/main" id="{2CBBCCED-1611-4B3B-91C8-4279A31C18AB}"/>
              </a:ext>
            </a:extLst>
          </p:cNvPr>
          <p:cNvSpPr>
            <a:spLocks xmlns:a="http://schemas.openxmlformats.org/drawingml/2006/main" noGrp="1"/>
          </p:cNvSpPr>
          <p:nvPr/>
        </p:nvSpPr>
        <p:spPr>
          <a:xfrm xmlns:a="http://schemas.openxmlformats.org/drawingml/2006/main">
            <a:off x="6877050" y="6334125"/>
            <a:ext cx="3009900" cy="390525"/>
          </a:xfrm>
          <a:prstGeom xmlns:a="http://schemas.openxmlformats.org/drawingml/2006/main" prst="roundRect">
            <a:avLst>
              <a:gd name="adj" fmla="val 29268"/>
            </a:avLst>
          </a:prstGeom>
          <a:solidFill xmlns:a="http://schemas.openxmlformats.org/drawingml/2006/main">
            <a:srgbClr val="F6DFD5"/>
          </a:solidFill>
          <a:ln xmlns:a="http://schemas.openxmlformats.org/drawingml/2006/main" w="0">
            <a:noFill/>
          </a:ln>
        </p:spPr>
      </p:sp>
      <p:sp>
        <p:nvSpPr>
          <p:cNvPr id="57" name="High pressure">
            <a:extLst xmlns:a="http://schemas.openxmlformats.org/drawingml/2006/main">
              <a:ext uri="{FF2B5EF4-FFF2-40B4-BE49-F238E27FC236}">
                <a16:creationId xmlns:a16="http://schemas.microsoft.com/office/drawing/2014/main" id="{630D0421-E78F-4A49-9B15-1237C0E45569}"/>
              </a:ext>
            </a:extLst>
          </p:cNvPr>
          <p:cNvSpPr>
            <a:spLocks xmlns:a="http://schemas.openxmlformats.org/drawingml/2006/main" noGrp="1"/>
          </p:cNvSpPr>
          <p:nvPr/>
        </p:nvSpPr>
        <p:spPr>
          <a:xfrm xmlns:a="http://schemas.openxmlformats.org/drawingml/2006/main">
            <a:off x="6972300" y="6438900"/>
            <a:ext cx="28384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50" b="1">
                <a:solidFill>
                  <a:srgbClr val="BE573C"/>
                </a:solidFill>
                <a:latin typeface="Helvetica Neue"/>
                <a:ea typeface="Helvetica Neue"/>
                <a:cs typeface="Helvetica Neue"/>
              </a:defRPr>
            </a:pPr>
            <a:r>
              <a:rPr sz="1350" b="1">
                <a:solidFill>
                  <a:srgbClr val="BE573C"/>
                </a:solidFill>
                <a:latin typeface="Helvetica Neue"/>
                <a:ea typeface="Helvetica Neue"/>
                <a:cs typeface="Helvetica Neue"/>
              </a:rPr>
              <a:t>High pressure</a:t>
            </a:r>
          </a:p>
        </p:txBody>
      </p:sp>
      <p:sp>
        <p:nvSpPr>
          <p:cNvPr id="58" name="">
            <a:extLst xmlns:a="http://schemas.openxmlformats.org/drawingml/2006/main">
              <a:ext uri="{FF2B5EF4-FFF2-40B4-BE49-F238E27FC236}">
                <a16:creationId xmlns:a16="http://schemas.microsoft.com/office/drawing/2014/main" id="{BFCC0D18-9AF3-406B-9B88-DA4E2A4712BE}"/>
              </a:ext>
            </a:extLst>
          </p:cNvPr>
          <p:cNvSpPr>
            <a:spLocks xmlns:a="http://schemas.openxmlformats.org/drawingml/2006/main" noGrp="1"/>
          </p:cNvSpPr>
          <p:nvPr/>
        </p:nvSpPr>
        <p:spPr>
          <a:xfrm xmlns:a="http://schemas.openxmlformats.org/drawingml/2006/main">
            <a:off x="10001250" y="6334125"/>
            <a:ext cx="1447800" cy="390525"/>
          </a:xfrm>
          <a:prstGeom xmlns:a="http://schemas.openxmlformats.org/drawingml/2006/main" prst="roundRect">
            <a:avLst>
              <a:gd name="adj" fmla="val 29268"/>
            </a:avLst>
          </a:prstGeom>
          <a:solidFill xmlns:a="http://schemas.openxmlformats.org/drawingml/2006/main">
            <a:srgbClr val="DCE7DF"/>
          </a:solidFill>
          <a:ln xmlns:a="http://schemas.openxmlformats.org/drawingml/2006/main" w="0">
            <a:noFill/>
          </a:ln>
        </p:spPr>
      </p:sp>
      <p:sp>
        <p:nvSpPr>
          <p:cNvPr id="59" name="Easing">
            <a:extLst xmlns:a="http://schemas.openxmlformats.org/drawingml/2006/main">
              <a:ext uri="{FF2B5EF4-FFF2-40B4-BE49-F238E27FC236}">
                <a16:creationId xmlns:a16="http://schemas.microsoft.com/office/drawing/2014/main" id="{BEBC6580-9DE7-43EF-A1B5-D82D0985C61E}"/>
              </a:ext>
            </a:extLst>
          </p:cNvPr>
          <p:cNvSpPr>
            <a:spLocks xmlns:a="http://schemas.openxmlformats.org/drawingml/2006/main" noGrp="1"/>
          </p:cNvSpPr>
          <p:nvPr/>
        </p:nvSpPr>
        <p:spPr>
          <a:xfrm xmlns:a="http://schemas.openxmlformats.org/drawingml/2006/main">
            <a:off x="10096500" y="6438900"/>
            <a:ext cx="12763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50" b="1">
                <a:solidFill>
                  <a:srgbClr val="173D35"/>
                </a:solidFill>
                <a:latin typeface="Helvetica Neue"/>
                <a:ea typeface="Helvetica Neue"/>
                <a:cs typeface="Helvetica Neue"/>
              </a:defRPr>
            </a:pPr>
            <a:r>
              <a:rPr sz="1350" b="1">
                <a:solidFill>
                  <a:srgbClr val="173D35"/>
                </a:solidFill>
                <a:latin typeface="Helvetica Neue"/>
                <a:ea typeface="Helvetica Neue"/>
                <a:cs typeface="Helvetica Neue"/>
              </a:rPr>
              <a:t>Easing</a:t>
            </a:r>
          </a:p>
        </p:txBody>
      </p:sp>
      <p:sp>
        <p:nvSpPr>
          <p:cNvPr id="60" name="Confirmed event     Provisional hold     Revi">
            <a:extLst xmlns:a="http://schemas.openxmlformats.org/drawingml/2006/main">
              <a:ext uri="{FF2B5EF4-FFF2-40B4-BE49-F238E27FC236}">
                <a16:creationId xmlns:a16="http://schemas.microsoft.com/office/drawing/2014/main" id="{BF78351A-FCC2-44DF-B956-540232A24AAC}"/>
              </a:ext>
            </a:extLst>
          </p:cNvPr>
          <p:cNvSpPr>
            <a:spLocks xmlns:a="http://schemas.openxmlformats.org/drawingml/2006/main" noGrp="1"/>
          </p:cNvSpPr>
          <p:nvPr/>
        </p:nvSpPr>
        <p:spPr>
          <a:xfrm xmlns:a="http://schemas.openxmlformats.org/drawingml/2006/main">
            <a:off x="933450" y="7191375"/>
            <a:ext cx="95250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425" b="0">
                <a:solidFill>
                  <a:srgbClr val="61716B"/>
                </a:solidFill>
                <a:latin typeface="Helvetica Neue"/>
                <a:ea typeface="Helvetica Neue"/>
                <a:cs typeface="Helvetica Neue"/>
              </a:defRPr>
            </a:pPr>
            <a:r>
              <a:rPr sz="1425" b="0">
                <a:solidFill>
                  <a:srgbClr val="61716B"/>
                </a:solidFill>
                <a:latin typeface="Helvetica Neue"/>
                <a:ea typeface="Helvetica Neue"/>
                <a:cs typeface="Helvetica Neue"/>
              </a:rPr>
              <a:t>Confirmed event     Provisional hold     Review needed</a:t>
            </a:r>
          </a:p>
        </p:txBody>
      </p:sp>
      <p:sp>
        <p:nvSpPr>
          <p:cNvPr id="61" name="2 issues to review">
            <a:extLst xmlns:a="http://schemas.openxmlformats.org/drawingml/2006/main">
              <a:ext uri="{FF2B5EF4-FFF2-40B4-BE49-F238E27FC236}">
                <a16:creationId xmlns:a16="http://schemas.microsoft.com/office/drawing/2014/main" id="{58746AB0-246A-4B38-B64C-B9344547F0CB}"/>
              </a:ext>
            </a:extLst>
          </p:cNvPr>
          <p:cNvSpPr>
            <a:spLocks xmlns:a="http://schemas.openxmlformats.org/drawingml/2006/main" noGrp="1"/>
          </p:cNvSpPr>
          <p:nvPr/>
        </p:nvSpPr>
        <p:spPr>
          <a:xfrm xmlns:a="http://schemas.openxmlformats.org/drawingml/2006/main">
            <a:off x="11811000" y="3781425"/>
            <a:ext cx="24574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875" b="1">
                <a:solidFill>
                  <a:srgbClr val="BE573C"/>
                </a:solidFill>
                <a:latin typeface="Helvetica Neue"/>
                <a:ea typeface="Helvetica Neue"/>
                <a:cs typeface="Helvetica Neue"/>
              </a:defRPr>
            </a:pPr>
            <a:r>
              <a:rPr sz="1875" b="1">
                <a:solidFill>
                  <a:srgbClr val="BE573C"/>
                </a:solidFill>
                <a:latin typeface="Helvetica Neue"/>
                <a:ea typeface="Helvetica Neue"/>
                <a:cs typeface="Helvetica Neue"/>
              </a:rPr>
              <a:t>2 issues to review</a:t>
            </a:r>
          </a:p>
        </p:txBody>
      </p:sp>
      <p:sp>
        <p:nvSpPr>
          <p:cNvPr id="62" name="16:00&#10;Plaza setup overlaps&#10;school-bus pickup.">
            <a:extLst xmlns:a="http://schemas.openxmlformats.org/drawingml/2006/main">
              <a:ext uri="{FF2B5EF4-FFF2-40B4-BE49-F238E27FC236}">
                <a16:creationId xmlns:a16="http://schemas.microsoft.com/office/drawing/2014/main" id="{268825D8-6934-45CA-815E-1CCA18FF2E80}"/>
              </a:ext>
            </a:extLst>
          </p:cNvPr>
          <p:cNvSpPr>
            <a:spLocks xmlns:a="http://schemas.openxmlformats.org/drawingml/2006/main" noGrp="1"/>
          </p:cNvSpPr>
          <p:nvPr/>
        </p:nvSpPr>
        <p:spPr>
          <a:xfrm xmlns:a="http://schemas.openxmlformats.org/drawingml/2006/main">
            <a:off x="11811000" y="4400550"/>
            <a:ext cx="24574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725" b="0">
                <a:solidFill>
                  <a:srgbClr val="173D35"/>
                </a:solidFill>
                <a:latin typeface="Helvetica Neue"/>
                <a:ea typeface="Helvetica Neue"/>
                <a:cs typeface="Helvetica Neue"/>
              </a:defRPr>
            </a:pPr>
            <a:r>
              <a:rPr sz="1725" b="0">
                <a:solidFill>
                  <a:srgbClr val="173D35"/>
                </a:solidFill>
                <a:latin typeface="Helvetica Neue"/>
                <a:ea typeface="Helvetica Neue"/>
                <a:cs typeface="Helvetica Neue"/>
              </a:rPr>
              <a:t>16:00</a:t>
            </a:r>
          </a:p>
          <a:p xmlns:a="http://schemas.openxmlformats.org/drawingml/2006/main">
            <a:pPr>
              <a:buNone/>
              <a:defRPr sz="1725" b="0">
                <a:solidFill>
                  <a:srgbClr val="173D35"/>
                </a:solidFill>
                <a:latin typeface="Helvetica Neue"/>
                <a:ea typeface="Helvetica Neue"/>
                <a:cs typeface="Helvetica Neue"/>
              </a:defRPr>
            </a:pPr>
            <a:r>
              <a:rPr sz="1725" b="0">
                <a:solidFill>
                  <a:srgbClr val="173D35"/>
                </a:solidFill>
                <a:latin typeface="Helvetica Neue"/>
                <a:ea typeface="Helvetica Neue"/>
                <a:cs typeface="Helvetica Neue"/>
              </a:rPr>
              <a:t>Plaza setup overlaps</a:t>
            </a:r>
          </a:p>
          <a:p xmlns:a="http://schemas.openxmlformats.org/drawingml/2006/main">
            <a:pPr>
              <a:buNone/>
              <a:defRPr sz="1725" b="0">
                <a:solidFill>
                  <a:srgbClr val="173D35"/>
                </a:solidFill>
                <a:latin typeface="Helvetica Neue"/>
                <a:ea typeface="Helvetica Neue"/>
                <a:cs typeface="Helvetica Neue"/>
              </a:defRPr>
            </a:pPr>
            <a:r>
              <a:rPr sz="1725" b="0">
                <a:solidFill>
                  <a:srgbClr val="173D35"/>
                </a:solidFill>
                <a:latin typeface="Helvetica Neue"/>
                <a:ea typeface="Helvetica Neue"/>
                <a:cs typeface="Helvetica Neue"/>
              </a:rPr>
              <a:t>school-bus pickup.</a:t>
            </a:r>
          </a:p>
        </p:txBody>
      </p:sp>
      <p:sp>
        <p:nvSpPr>
          <p:cNvPr id="63" name="Capacity check&#10;Guest range approaches&#10;agreed ">
            <a:extLst xmlns:a="http://schemas.openxmlformats.org/drawingml/2006/main">
              <a:ext uri="{FF2B5EF4-FFF2-40B4-BE49-F238E27FC236}">
                <a16:creationId xmlns:a16="http://schemas.microsoft.com/office/drawing/2014/main" id="{DA3A2FDB-A9FC-4572-B522-E863AD40248E}"/>
              </a:ext>
            </a:extLst>
          </p:cNvPr>
          <p:cNvSpPr>
            <a:spLocks xmlns:a="http://schemas.openxmlformats.org/drawingml/2006/main" noGrp="1"/>
          </p:cNvSpPr>
          <p:nvPr/>
        </p:nvSpPr>
        <p:spPr>
          <a:xfrm xmlns:a="http://schemas.openxmlformats.org/drawingml/2006/main">
            <a:off x="11811000" y="5791200"/>
            <a:ext cx="245745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725" b="0">
                <a:solidFill>
                  <a:srgbClr val="173D35"/>
                </a:solidFill>
                <a:latin typeface="Helvetica Neue"/>
                <a:ea typeface="Helvetica Neue"/>
                <a:cs typeface="Helvetica Neue"/>
              </a:defRPr>
            </a:pPr>
            <a:r>
              <a:rPr sz="1725" b="0">
                <a:solidFill>
                  <a:srgbClr val="173D35"/>
                </a:solidFill>
                <a:latin typeface="Helvetica Neue"/>
                <a:ea typeface="Helvetica Neue"/>
                <a:cs typeface="Helvetica Neue"/>
              </a:rPr>
              <a:t>Capacity check</a:t>
            </a:r>
          </a:p>
          <a:p xmlns:a="http://schemas.openxmlformats.org/drawingml/2006/main">
            <a:pPr>
              <a:buNone/>
              <a:defRPr sz="1725" b="0">
                <a:solidFill>
                  <a:srgbClr val="173D35"/>
                </a:solidFill>
                <a:latin typeface="Helvetica Neue"/>
                <a:ea typeface="Helvetica Neue"/>
                <a:cs typeface="Helvetica Neue"/>
              </a:defRPr>
            </a:pPr>
            <a:r>
              <a:rPr sz="1725" b="0">
                <a:solidFill>
                  <a:srgbClr val="173D35"/>
                </a:solidFill>
                <a:latin typeface="Helvetica Neue"/>
                <a:ea typeface="Helvetica Neue"/>
                <a:cs typeface="Helvetica Neue"/>
              </a:rPr>
              <a:t>Guest range approaches</a:t>
            </a:r>
          </a:p>
          <a:p xmlns:a="http://schemas.openxmlformats.org/drawingml/2006/main">
            <a:pPr>
              <a:buNone/>
              <a:defRPr sz="1725" b="0">
                <a:solidFill>
                  <a:srgbClr val="173D35"/>
                </a:solidFill>
                <a:latin typeface="Helvetica Neue"/>
                <a:ea typeface="Helvetica Neue"/>
                <a:cs typeface="Helvetica Neue"/>
              </a:defRPr>
            </a:pPr>
            <a:r>
              <a:rPr sz="1725" b="0">
                <a:solidFill>
                  <a:srgbClr val="173D35"/>
                </a:solidFill>
                <a:latin typeface="Helvetica Neue"/>
                <a:ea typeface="Helvetica Neue"/>
                <a:cs typeface="Helvetica Neue"/>
              </a:rPr>
              <a:t>agreed plaza limit.</a:t>
            </a:r>
          </a:p>
        </p:txBody>
      </p:sp>
      <p:sp>
        <p:nvSpPr>
          <p:cNvPr id="64" name="Illustrative events and estimates. Operationa">
            <a:extLst xmlns:a="http://schemas.openxmlformats.org/drawingml/2006/main">
              <a:ext uri="{FF2B5EF4-FFF2-40B4-BE49-F238E27FC236}">
                <a16:creationId xmlns:a16="http://schemas.microsoft.com/office/drawing/2014/main" id="{1B740A69-2122-4418-A588-E8C32A703F4F}"/>
              </a:ext>
            </a:extLst>
          </p:cNvPr>
          <p:cNvSpPr>
            <a:spLocks xmlns:a="http://schemas.openxmlformats.org/drawingml/2006/main" noGrp="1"/>
          </p:cNvSpPr>
          <p:nvPr/>
        </p:nvSpPr>
        <p:spPr>
          <a:xfrm xmlns:a="http://schemas.openxmlformats.org/drawingml/2006/main">
            <a:off x="685800" y="8077200"/>
            <a:ext cx="130968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200" b="0">
                <a:solidFill>
                  <a:srgbClr val="61716B"/>
                </a:solidFill>
                <a:latin typeface="Helvetica Neue"/>
                <a:ea typeface="Helvetica Neue"/>
                <a:cs typeface="Helvetica Neue"/>
              </a:defRPr>
            </a:pPr>
            <a:r>
              <a:rPr sz="1200" b="0">
                <a:solidFill>
                  <a:srgbClr val="61716B"/>
                </a:solidFill>
                <a:latin typeface="Helvetica Neue"/>
                <a:ea typeface="Helvetica Neue"/>
                <a:cs typeface="Helvetica Neue"/>
              </a:rPr>
              <a:t>Illustrative events and estimates. Operational status is separate from permit approval. No live traffic or parking feed implied.</a:t>
            </a:r>
          </a:p>
        </p:txBody>
      </p:sp>
    </p:spTree>
    <p:extLst>
      <p:ext uri="{BB962C8B-B14F-4D97-AF65-F5344CB8AC3E}">
        <p14:creationId xmlns:p14="http://schemas.microsoft.com/office/powerpoint/2010/main" val="1324205770"/>
      </p:ext>
    </p:extLst>
  </p:cSld>
</p:sld>
</file>

<file path=ppt/slides/slide53.xml><?xml version="1.0" encoding="utf-8"?>
<p:sld xmlns:p="http://schemas.openxmlformats.org/presentationml/2006/main">
  <p:cSld>
    <p:bg>
      <p:bgPr>
        <a:solidFill xmlns:a="http://schemas.openxmlformats.org/drawingml/2006/main">
          <a:srgbClr val="F5F3ED"/>
        </a:solidFill>
      </p:bgPr>
    </p:bg>
    <p:spTree>
      <p:nvGrpSpPr>
        <p:cNvPr id="1" name=""/>
        <p:cNvGrpSpPr/>
        <p:nvPr/>
      </p:nvGrpSpPr>
      <p:grpSpPr>
        <a:xfrm xmlns:a="http://schemas.openxmlformats.org/drawingml/2006/main"/>
      </p:grpSpPr>
      <p:sp>
        <p:nvSpPr>
          <p:cNvPr id="17" name="CALENDAR UX CONCEPT">
            <a:extLst xmlns:a="http://schemas.openxmlformats.org/drawingml/2006/main">
              <a:ext uri="{FF2B5EF4-FFF2-40B4-BE49-F238E27FC236}">
                <a16:creationId xmlns:a16="http://schemas.microsoft.com/office/drawing/2014/main" id="{C7354CA2-961E-432D-AB63-E09E7ACE89DF}"/>
              </a:ext>
            </a:extLst>
          </p:cNvPr>
          <p:cNvSpPr>
            <a:spLocks xmlns:a="http://schemas.openxmlformats.org/drawingml/2006/main" noGrp="1"/>
          </p:cNvSpPr>
          <p:nvPr/>
        </p:nvSpPr>
        <p:spPr>
          <a:xfrm xmlns:a="http://schemas.openxmlformats.org/drawingml/2006/main">
            <a:off x="685800" y="400050"/>
            <a:ext cx="13335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50" b="1">
                <a:solidFill>
                  <a:srgbClr val="61716B"/>
                </a:solidFill>
                <a:latin typeface="Helvetica Neue"/>
                <a:ea typeface="Helvetica Neue"/>
                <a:cs typeface="Helvetica Neue"/>
              </a:defRPr>
            </a:pPr>
            <a:r>
              <a:rPr sz="1350" b="1">
                <a:solidFill>
                  <a:srgbClr val="61716B"/>
                </a:solidFill>
                <a:latin typeface="Helvetica Neue"/>
                <a:ea typeface="Helvetica Neue"/>
                <a:cs typeface="Helvetica Neue"/>
              </a:rPr>
              <a:t>CALENDAR UX CONCEPT</a:t>
            </a:r>
          </a:p>
        </p:txBody>
      </p:sp>
      <p:sp>
        <p:nvSpPr>
          <p:cNvPr id="2" name="A single submission starts a shared conversat">
            <a:extLst xmlns:a="http://schemas.openxmlformats.org/drawingml/2006/main">
              <a:ext uri="{FF2B5EF4-FFF2-40B4-BE49-F238E27FC236}">
                <a16:creationId xmlns:a16="http://schemas.microsoft.com/office/drawing/2014/main" id="{627D17EB-C20D-4D70-B00A-20B039DDDEF4}"/>
              </a:ext>
            </a:extLst>
          </p:cNvPr>
          <p:cNvSpPr>
            <a:spLocks xmlns:a="http://schemas.openxmlformats.org/drawingml/2006/main" noGrp="1"/>
          </p:cNvSpPr>
          <p:nvPr/>
        </p:nvSpPr>
        <p:spPr>
          <a:xfrm xmlns:a="http://schemas.openxmlformats.org/drawingml/2006/main">
            <a:off x="685800" y="914400"/>
            <a:ext cx="13868400"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900" b="1">
                <a:solidFill>
                  <a:srgbClr val="173D35"/>
                </a:solidFill>
                <a:latin typeface="Helvetica Neue"/>
                <a:ea typeface="Helvetica Neue"/>
                <a:cs typeface="Helvetica Neue"/>
              </a:defRPr>
            </a:pPr>
            <a:r>
              <a:rPr sz="3900" b="1">
                <a:solidFill>
                  <a:srgbClr val="173D35"/>
                </a:solidFill>
                <a:latin typeface="Helvetica Neue"/>
                <a:ea typeface="Helvetica Neue"/>
                <a:cs typeface="Helvetica Neue"/>
              </a:rPr>
              <a:t>A single submission starts a shared conversation</a:t>
            </a:r>
          </a:p>
        </p:txBody>
      </p:sp>
      <p:sp>
        <p:nvSpPr>
          <p:cNvPr id="3" name="42">
            <a:extLst xmlns:a="http://schemas.openxmlformats.org/drawingml/2006/main">
              <a:ext uri="{FF2B5EF4-FFF2-40B4-BE49-F238E27FC236}">
                <a16:creationId xmlns:a16="http://schemas.microsoft.com/office/drawing/2014/main" id="{1556362D-2AB0-48C1-9C3F-B796F2967E2B}"/>
              </a:ext>
            </a:extLst>
          </p:cNvPr>
          <p:cNvSpPr>
            <a:spLocks xmlns:a="http://schemas.openxmlformats.org/drawingml/2006/main" noGrp="1"/>
          </p:cNvSpPr>
          <p:nvPr/>
        </p:nvSpPr>
        <p:spPr>
          <a:xfrm xmlns:a="http://schemas.openxmlformats.org/drawingml/2006/main">
            <a:off x="14097000" y="8105775"/>
            <a:ext cx="457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275" b="0">
                <a:solidFill>
                  <a:srgbClr val="61716B"/>
                </a:solidFill>
                <a:latin typeface="Helvetica Neue"/>
                <a:ea typeface="Helvetica Neue"/>
                <a:cs typeface="Helvetica Neue"/>
              </a:defRPr>
            </a:pPr>
            <a:r>
              <a:rPr sz="1275" b="0">
                <a:solidFill>
                  <a:srgbClr val="61716B"/>
                </a:solidFill>
                <a:latin typeface="Helvetica Neue"/>
                <a:ea typeface="Helvetica Neue"/>
                <a:cs typeface="Helvetica Neue"/>
              </a:rPr>
              <a:t>53</a:t>
            </a:r>
          </a:p>
        </p:txBody>
      </p:sp>
      <p:sp>
        <p:nvSpPr>
          <p:cNvPr id="4" name="The institution enters its event once and kee">
            <a:extLst xmlns:a="http://schemas.openxmlformats.org/drawingml/2006/main">
              <a:ext uri="{FF2B5EF4-FFF2-40B4-BE49-F238E27FC236}">
                <a16:creationId xmlns:a16="http://schemas.microsoft.com/office/drawing/2014/main" id="{85C1EC70-3487-4E27-8BD3-69342968B210}"/>
              </a:ext>
            </a:extLst>
          </p:cNvPr>
          <p:cNvSpPr>
            <a:spLocks xmlns:a="http://schemas.openxmlformats.org/drawingml/2006/main" noGrp="1"/>
          </p:cNvSpPr>
          <p:nvPr/>
        </p:nvSpPr>
        <p:spPr>
          <a:xfrm xmlns:a="http://schemas.openxmlformats.org/drawingml/2006/main">
            <a:off x="685800" y="1733550"/>
            <a:ext cx="138112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025" b="0">
                <a:solidFill>
                  <a:srgbClr val="61716B"/>
                </a:solidFill>
                <a:latin typeface="Helvetica Neue"/>
                <a:ea typeface="Helvetica Neue"/>
                <a:cs typeface="Helvetica Neue"/>
              </a:defRPr>
            </a:pPr>
            <a:r>
              <a:rPr sz="2025" b="0">
                <a:solidFill>
                  <a:srgbClr val="61716B"/>
                </a:solidFill>
                <a:latin typeface="Helvetica Neue"/>
                <a:ea typeface="Helvetica Neue"/>
                <a:cs typeface="Helvetica Neue"/>
              </a:rPr>
              <a:t>The institution enters its event once and keeps visibility of decisions and next steps.</a:t>
            </a:r>
          </a:p>
        </p:txBody>
      </p:sp>
      <p:sp>
        <p:nvSpPr>
          <p:cNvPr id="5" name="">
            <a:extLst xmlns:a="http://schemas.openxmlformats.org/drawingml/2006/main">
              <a:ext uri="{FF2B5EF4-FFF2-40B4-BE49-F238E27FC236}">
                <a16:creationId xmlns:a16="http://schemas.microsoft.com/office/drawing/2014/main" id="{1EB826F8-A5CD-4211-9A5F-B2E1CDEE1CE9}"/>
              </a:ext>
            </a:extLst>
          </p:cNvPr>
          <p:cNvSpPr>
            <a:spLocks xmlns:a="http://schemas.openxmlformats.org/drawingml/2006/main" noGrp="1"/>
          </p:cNvSpPr>
          <p:nvPr/>
        </p:nvSpPr>
        <p:spPr>
          <a:xfrm xmlns:a="http://schemas.openxmlformats.org/drawingml/2006/main">
            <a:off x="685800" y="2400300"/>
            <a:ext cx="13868400" cy="5162550"/>
          </a:xfrm>
          <a:prstGeom xmlns:a="http://schemas.openxmlformats.org/drawingml/2006/main" prst="roundRect">
            <a:avLst>
              <a:gd name="adj" fmla="val 2214"/>
            </a:avLst>
          </a:prstGeom>
          <a:solidFill xmlns:a="http://schemas.openxmlformats.org/drawingml/2006/main">
            <a:srgbClr val="FFFFFF"/>
          </a:solidFill>
          <a:ln xmlns:a="http://schemas.openxmlformats.org/drawingml/2006/main" w="9525">
            <a:solidFill>
              <a:srgbClr val="D6DBD3"/>
            </a:solidFill>
          </a:ln>
        </p:spPr>
      </p:sp>
      <p:sp>
        <p:nvSpPr>
          <p:cNvPr id="6" name="">
            <a:extLst xmlns:a="http://schemas.openxmlformats.org/drawingml/2006/main">
              <a:ext uri="{FF2B5EF4-FFF2-40B4-BE49-F238E27FC236}">
                <a16:creationId xmlns:a16="http://schemas.microsoft.com/office/drawing/2014/main" id="{CAFD3C86-576B-47B8-B612-E6A198827BA1}"/>
              </a:ext>
            </a:extLst>
          </p:cNvPr>
          <p:cNvSpPr>
            <a:spLocks xmlns:a="http://schemas.openxmlformats.org/drawingml/2006/main" noGrp="1"/>
          </p:cNvSpPr>
          <p:nvPr/>
        </p:nvSpPr>
        <p:spPr>
          <a:xfrm xmlns:a="http://schemas.openxmlformats.org/drawingml/2006/main">
            <a:off x="685800" y="2400300"/>
            <a:ext cx="13868400" cy="590550"/>
          </a:xfrm>
          <a:prstGeom xmlns:a="http://schemas.openxmlformats.org/drawingml/2006/main" prst="rect">
            <a:avLst/>
          </a:prstGeom>
          <a:solidFill xmlns:a="http://schemas.openxmlformats.org/drawingml/2006/main">
            <a:srgbClr val="173D35"/>
          </a:solidFill>
          <a:ln xmlns:a="http://schemas.openxmlformats.org/drawingml/2006/main" w="0">
            <a:noFill/>
          </a:ln>
        </p:spPr>
      </p:sp>
      <p:sp>
        <p:nvSpPr>
          <p:cNvPr id="7" name="BALBOA  /  New event">
            <a:extLst xmlns:a="http://schemas.openxmlformats.org/drawingml/2006/main">
              <a:ext uri="{FF2B5EF4-FFF2-40B4-BE49-F238E27FC236}">
                <a16:creationId xmlns:a16="http://schemas.microsoft.com/office/drawing/2014/main" id="{9C83FC6E-EC15-4AB7-A36B-5EF18B433DB5}"/>
              </a:ext>
            </a:extLst>
          </p:cNvPr>
          <p:cNvSpPr>
            <a:spLocks xmlns:a="http://schemas.openxmlformats.org/drawingml/2006/main" noGrp="1"/>
          </p:cNvSpPr>
          <p:nvPr/>
        </p:nvSpPr>
        <p:spPr>
          <a:xfrm xmlns:a="http://schemas.openxmlformats.org/drawingml/2006/main">
            <a:off x="914400" y="2571750"/>
            <a:ext cx="7905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800" b="1">
                <a:solidFill>
                  <a:srgbClr val="FFFFFF"/>
                </a:solidFill>
                <a:latin typeface="Helvetica Neue"/>
                <a:ea typeface="Helvetica Neue"/>
                <a:cs typeface="Helvetica Neue"/>
              </a:defRPr>
            </a:pPr>
            <a:r>
              <a:rPr sz="1800" b="1">
                <a:solidFill>
                  <a:srgbClr val="FFFFFF"/>
                </a:solidFill>
                <a:latin typeface="Helvetica Neue"/>
                <a:ea typeface="Helvetica Neue"/>
                <a:cs typeface="Helvetica Neue"/>
              </a:rPr>
              <a:t>BALBOA  /  New event</a:t>
            </a:r>
          </a:p>
        </p:txBody>
      </p:sp>
      <p:sp>
        <p:nvSpPr>
          <p:cNvPr id="8" name="Coordinated by Forever Balboa Park">
            <a:extLst xmlns:a="http://schemas.openxmlformats.org/drawingml/2006/main">
              <a:ext uri="{FF2B5EF4-FFF2-40B4-BE49-F238E27FC236}">
                <a16:creationId xmlns:a16="http://schemas.microsoft.com/office/drawing/2014/main" id="{11334BD8-2382-436E-AAA4-85B0F8926BE2}"/>
              </a:ext>
            </a:extLst>
          </p:cNvPr>
          <p:cNvSpPr>
            <a:spLocks xmlns:a="http://schemas.openxmlformats.org/drawingml/2006/main" noGrp="1"/>
          </p:cNvSpPr>
          <p:nvPr/>
        </p:nvSpPr>
        <p:spPr>
          <a:xfrm xmlns:a="http://schemas.openxmlformats.org/drawingml/2006/main">
            <a:off x="9906000" y="2600325"/>
            <a:ext cx="4381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425" b="0">
                <a:solidFill>
                  <a:srgbClr val="F5F3ED"/>
                </a:solidFill>
                <a:latin typeface="Helvetica Neue"/>
                <a:ea typeface="Helvetica Neue"/>
                <a:cs typeface="Helvetica Neue"/>
              </a:defRPr>
            </a:pPr>
            <a:r>
              <a:rPr sz="1425" b="0">
                <a:solidFill>
                  <a:srgbClr val="F5F3ED"/>
                </a:solidFill>
                <a:latin typeface="Helvetica Neue"/>
                <a:ea typeface="Helvetica Neue"/>
                <a:cs typeface="Helvetica Neue"/>
              </a:rPr>
              <a:t>Coordinated by Forever Balboa Park</a:t>
            </a:r>
          </a:p>
        </p:txBody>
      </p:sp>
      <p:sp>
        <p:nvSpPr>
          <p:cNvPr id="9" name="Outdoor science evening">
            <a:extLst xmlns:a="http://schemas.openxmlformats.org/drawingml/2006/main">
              <a:ext uri="{FF2B5EF4-FFF2-40B4-BE49-F238E27FC236}">
                <a16:creationId xmlns:a16="http://schemas.microsoft.com/office/drawing/2014/main" id="{A13969FC-2347-433C-9929-D7EB34531CC6}"/>
              </a:ext>
            </a:extLst>
          </p:cNvPr>
          <p:cNvSpPr>
            <a:spLocks xmlns:a="http://schemas.openxmlformats.org/drawingml/2006/main" noGrp="1"/>
          </p:cNvSpPr>
          <p:nvPr/>
        </p:nvSpPr>
        <p:spPr>
          <a:xfrm xmlns:a="http://schemas.openxmlformats.org/drawingml/2006/main">
            <a:off x="933450" y="3209925"/>
            <a:ext cx="85725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550" b="1">
                <a:solidFill>
                  <a:srgbClr val="173D35"/>
                </a:solidFill>
                <a:latin typeface="Helvetica Neue"/>
                <a:ea typeface="Helvetica Neue"/>
                <a:cs typeface="Helvetica Neue"/>
              </a:defRPr>
            </a:pPr>
            <a:r>
              <a:rPr sz="2550" b="1">
                <a:solidFill>
                  <a:srgbClr val="173D35"/>
                </a:solidFill>
                <a:latin typeface="Helvetica Neue"/>
                <a:ea typeface="Helvetica Neue"/>
                <a:cs typeface="Helvetica Neue"/>
              </a:rPr>
              <a:t>Outdoor science evening</a:t>
            </a:r>
          </a:p>
        </p:txBody>
      </p:sp>
      <p:sp>
        <p:nvSpPr>
          <p:cNvPr id="10" name="Draft  /  Coordination review  /  Permit revi">
            <a:extLst xmlns:a="http://schemas.openxmlformats.org/drawingml/2006/main">
              <a:ext uri="{FF2B5EF4-FFF2-40B4-BE49-F238E27FC236}">
                <a16:creationId xmlns:a16="http://schemas.microsoft.com/office/drawing/2014/main" id="{C926AFCE-77A5-4178-B6E6-D09C77B91CE6}"/>
              </a:ext>
            </a:extLst>
          </p:cNvPr>
          <p:cNvSpPr>
            <a:spLocks xmlns:a="http://schemas.openxmlformats.org/drawingml/2006/main" noGrp="1"/>
          </p:cNvSpPr>
          <p:nvPr/>
        </p:nvSpPr>
        <p:spPr>
          <a:xfrm xmlns:a="http://schemas.openxmlformats.org/drawingml/2006/main">
            <a:off x="933450" y="3705225"/>
            <a:ext cx="126682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800" b="0">
                <a:solidFill>
                  <a:srgbClr val="61716B"/>
                </a:solidFill>
                <a:latin typeface="Helvetica Neue"/>
                <a:ea typeface="Helvetica Neue"/>
                <a:cs typeface="Helvetica Neue"/>
              </a:defRPr>
            </a:pPr>
            <a:r>
              <a:rPr sz="1800" b="0">
                <a:solidFill>
                  <a:srgbClr val="61716B"/>
                </a:solidFill>
                <a:latin typeface="Helvetica Neue"/>
                <a:ea typeface="Helvetica Neue"/>
                <a:cs typeface="Helvetica Neue"/>
              </a:rPr>
              <a:t>Draft  /  Coordination review  /  Permit review  /  Ready to publish</a:t>
            </a:r>
          </a:p>
        </p:txBody>
      </p:sp>
      <p:graphicFrame>
        <p:nvGraphicFramePr>
          <p:cNvPr id="27" name="">
            <a:extLst xmlns:a="http://schemas.openxmlformats.org/drawingml/2006/main">
              <a:ext uri="{FF2B5EF4-FFF2-40B4-BE49-F238E27FC236}">
                <a16:creationId xmlns:a16="http://schemas.microsoft.com/office/drawing/2014/main" id="{FCA05899-510A-4658-89E7-96F79BD95F17}"/>
              </a:ext>
            </a:extLst>
          </p:cNvPr>
          <p:cNvGraphicFramePr/>
          <p:nvPr/>
        </p:nvGraphicFramePr>
        <p:xfrm>
          <a:off xmlns:a="http://schemas.openxmlformats.org/drawingml/2006/main" x="933450" y="4248150"/>
          <a:ext xmlns:a="http://schemas.openxmlformats.org/drawingml/2006/main" cx="7762875" cy="2895600"/>
        </p:xfrm>
        <a:graphic xmlns:a="http://schemas.openxmlformats.org/drawingml/2006/main">
          <a:graphicData uri="http://schemas.openxmlformats.org/drawingml/2006/table">
            <a:tbl>
              <a:tblPr/>
              <a:tblGrid>
                <a:gridCol w="2714625"/>
                <a:gridCol w="5048250"/>
              </a:tblGrid>
              <a:tr h="482600">
                <a:tc>
                  <a:txBody>
                    <a:bodyPr/>
                    <a:lstStyle/>
                    <a:p>
                      <a:r>
                        <a:rPr sz="1725" b="1">
                          <a:solidFill>
                            <a:srgbClr val="FFFFFF"/>
                          </a:solidFill>
                          <a:latin typeface="Helvetica Neue"/>
                          <a:ea typeface="Helvetica Neue"/>
                          <a:cs typeface="Helvetica Neue"/>
                        </a:rPr>
                        <a:t>Event brief</a:t>
                      </a:r>
                    </a:p>
                  </a:txBody>
                  <a:tcPr marL="171450" marR="133350" marT="114300" marB="95250" anchor="ctr">
                    <a:solidFill>
                      <a:srgbClr val="173D35"/>
                    </a:solidFill>
                  </a:tcPr>
                </a:tc>
                <a:tc>
                  <a:txBody>
                    <a:bodyPr/>
                    <a:lstStyle/>
                    <a:p>
                      <a:r>
                        <a:rPr sz="1725" b="1">
                          <a:solidFill>
                            <a:srgbClr val="FFFFFF"/>
                          </a:solidFill>
                          <a:latin typeface="Helvetica Neue"/>
                          <a:ea typeface="Helvetica Neue"/>
                          <a:cs typeface="Helvetica Neue"/>
                        </a:rPr>
                        <a:t>Institution-owned record</a:t>
                      </a:r>
                    </a:p>
                  </a:txBody>
                  <a:tcPr marL="171450" marR="133350" marT="114300" marB="95250" anchor="ctr">
                    <a:solidFill>
                      <a:srgbClr val="173D35"/>
                    </a:solidFill>
                  </a:tcPr>
                </a:tc>
              </a:tr>
              <a:tr h="482600">
                <a:tc>
                  <a:txBody>
                    <a:bodyPr/>
                    <a:lstStyle/>
                    <a:p>
                      <a:r>
                        <a:rPr sz="1725">
                          <a:solidFill>
                            <a:srgbClr val="173D35"/>
                          </a:solidFill>
                          <a:latin typeface="Helvetica Neue"/>
                          <a:ea typeface="Helvetica Neue"/>
                          <a:cs typeface="Helvetica Neue"/>
                        </a:rPr>
                        <a:t>Organizer / location</a:t>
                      </a:r>
                    </a:p>
                  </a:txBody>
                  <a:tcPr marL="171450" marR="133350" marT="114300" marB="95250" anchor="ctr">
                    <a:solidFill>
                      <a:srgbClr val="FFFFFF"/>
                    </a:solidFill>
                  </a:tcPr>
                </a:tc>
                <a:tc>
                  <a:txBody>
                    <a:bodyPr/>
                    <a:lstStyle/>
                    <a:p>
                      <a:r>
                        <a:rPr sz="1725">
                          <a:solidFill>
                            <a:srgbClr val="173D35"/>
                          </a:solidFill>
                          <a:latin typeface="Helvetica Neue"/>
                          <a:ea typeface="Helvetica Neue"/>
                          <a:cs typeface="Helvetica Neue"/>
                        </a:rPr>
                        <a:t>Fleet / shared plaza</a:t>
                      </a:r>
                    </a:p>
                  </a:txBody>
                  <a:tcPr marL="171450" marR="133350" marT="114300" marB="95250" anchor="ctr">
                    <a:solidFill>
                      <a:srgbClr val="FFFFFF"/>
                    </a:solidFill>
                  </a:tcPr>
                </a:tc>
              </a:tr>
              <a:tr h="482600">
                <a:tc>
                  <a:txBody>
                    <a:bodyPr/>
                    <a:lstStyle/>
                    <a:p>
                      <a:r>
                        <a:rPr sz="1725">
                          <a:solidFill>
                            <a:srgbClr val="173D35"/>
                          </a:solidFill>
                          <a:latin typeface="Helvetica Neue"/>
                          <a:ea typeface="Helvetica Neue"/>
                          <a:cs typeface="Helvetica Neue"/>
                        </a:rPr>
                        <a:t>Date and event time</a:t>
                      </a:r>
                    </a:p>
                  </a:txBody>
                  <a:tcPr marL="171450" marR="133350" marT="114300" marB="95250" anchor="ctr">
                    <a:solidFill>
                      <a:srgbClr val="F5F3ED"/>
                    </a:solidFill>
                  </a:tcPr>
                </a:tc>
                <a:tc>
                  <a:txBody>
                    <a:bodyPr/>
                    <a:lstStyle/>
                    <a:p>
                      <a:r>
                        <a:rPr sz="1725">
                          <a:solidFill>
                            <a:srgbClr val="173D35"/>
                          </a:solidFill>
                          <a:latin typeface="Helvetica Neue"/>
                          <a:ea typeface="Helvetica Neue"/>
                          <a:cs typeface="Helvetica Neue"/>
                        </a:rPr>
                        <a:t>12 June 2027, 18:00–20:00</a:t>
                      </a:r>
                    </a:p>
                  </a:txBody>
                  <a:tcPr marL="171450" marR="133350" marT="114300" marB="95250" anchor="ctr">
                    <a:solidFill>
                      <a:srgbClr val="F5F3ED"/>
                    </a:solidFill>
                  </a:tcPr>
                </a:tc>
              </a:tr>
              <a:tr h="482600">
                <a:tc>
                  <a:txBody>
                    <a:bodyPr/>
                    <a:lstStyle/>
                    <a:p>
                      <a:r>
                        <a:rPr sz="1725">
                          <a:solidFill>
                            <a:srgbClr val="173D35"/>
                          </a:solidFill>
                          <a:latin typeface="Helvetica Neue"/>
                          <a:ea typeface="Helvetica Neue"/>
                          <a:cs typeface="Helvetica Neue"/>
                        </a:rPr>
                        <a:t>Setup / teardown</a:t>
                      </a:r>
                    </a:p>
                  </a:txBody>
                  <a:tcPr marL="171450" marR="133350" marT="114300" marB="95250" anchor="ctr">
                    <a:solidFill>
                      <a:srgbClr val="FFFFFF"/>
                    </a:solidFill>
                  </a:tcPr>
                </a:tc>
                <a:tc>
                  <a:txBody>
                    <a:bodyPr/>
                    <a:lstStyle/>
                    <a:p>
                      <a:r>
                        <a:rPr sz="1725">
                          <a:solidFill>
                            <a:srgbClr val="173D35"/>
                          </a:solidFill>
                          <a:latin typeface="Helvetica Neue"/>
                          <a:ea typeface="Helvetica Neue"/>
                          <a:cs typeface="Helvetica Neue"/>
                        </a:rPr>
                        <a:t>16:00–18:00 / 20:00–21:00</a:t>
                      </a:r>
                    </a:p>
                  </a:txBody>
                  <a:tcPr marL="171450" marR="133350" marT="114300" marB="95250" anchor="ctr">
                    <a:solidFill>
                      <a:srgbClr val="FFFFFF"/>
                    </a:solidFill>
                  </a:tcPr>
                </a:tc>
              </a:tr>
              <a:tr h="482600">
                <a:tc>
                  <a:txBody>
                    <a:bodyPr/>
                    <a:lstStyle/>
                    <a:p>
                      <a:r>
                        <a:rPr sz="1725">
                          <a:solidFill>
                            <a:srgbClr val="173D35"/>
                          </a:solidFill>
                          <a:latin typeface="Helvetica Neue"/>
                          <a:ea typeface="Helvetica Neue"/>
                          <a:cs typeface="Helvetica Neue"/>
                        </a:rPr>
                        <a:t>Expected attendance</a:t>
                      </a:r>
                    </a:p>
                  </a:txBody>
                  <a:tcPr marL="171450" marR="133350" marT="114300" marB="95250" anchor="ctr">
                    <a:solidFill>
                      <a:srgbClr val="F5F3ED"/>
                    </a:solidFill>
                  </a:tcPr>
                </a:tc>
                <a:tc>
                  <a:txBody>
                    <a:bodyPr/>
                    <a:lstStyle/>
                    <a:p>
                      <a:r>
                        <a:rPr sz="1725">
                          <a:solidFill>
                            <a:srgbClr val="173D35"/>
                          </a:solidFill>
                          <a:latin typeface="Helvetica Neue"/>
                          <a:ea typeface="Helvetica Neue"/>
                          <a:cs typeface="Helvetica Neue"/>
                        </a:rPr>
                        <a:t>600–800 guests, organizer estimate</a:t>
                      </a:r>
                    </a:p>
                  </a:txBody>
                  <a:tcPr marL="171450" marR="133350" marT="114300" marB="95250" anchor="ctr">
                    <a:solidFill>
                      <a:srgbClr val="F5F3ED"/>
                    </a:solidFill>
                  </a:tcPr>
                </a:tc>
              </a:tr>
              <a:tr h="482600">
                <a:tc>
                  <a:txBody>
                    <a:bodyPr/>
                    <a:lstStyle/>
                    <a:p>
                      <a:r>
                        <a:rPr sz="1725">
                          <a:solidFill>
                            <a:srgbClr val="173D35"/>
                          </a:solidFill>
                          <a:latin typeface="Helvetica Neue"/>
                          <a:ea typeface="Helvetica Neue"/>
                          <a:cs typeface="Helvetica Neue"/>
                        </a:rPr>
                        <a:t>Publication</a:t>
                      </a:r>
                    </a:p>
                  </a:txBody>
                  <a:tcPr marL="171450" marR="133350" marT="114300" marB="95250" anchor="ctr">
                    <a:solidFill>
                      <a:srgbClr val="FFFFFF"/>
                    </a:solidFill>
                  </a:tcPr>
                </a:tc>
                <a:tc>
                  <a:txBody>
                    <a:bodyPr/>
                    <a:lstStyle/>
                    <a:p>
                      <a:r>
                        <a:rPr sz="1725">
                          <a:solidFill>
                            <a:srgbClr val="173D35"/>
                          </a:solidFill>
                          <a:latin typeface="Helvetica Neue"/>
                          <a:ea typeface="Helvetica Neue"/>
                          <a:cs typeface="Helvetica Neue"/>
                        </a:rPr>
                        <a:t>Private until owner approval</a:t>
                      </a:r>
                    </a:p>
                  </a:txBody>
                  <a:tcPr marL="171450" marR="133350" marT="114300" marB="95250" anchor="ctr">
                    <a:solidFill>
                      <a:srgbClr val="FFFFFF"/>
                    </a:solidFill>
                  </a:tcPr>
                </a:tc>
              </a:tr>
            </a:tbl>
          </a:graphicData>
        </a:graphic>
      </p:graphicFrame>
      <p:sp>
        <p:nvSpPr>
          <p:cNvPr id="12" name="">
            <a:extLst xmlns:a="http://schemas.openxmlformats.org/drawingml/2006/main">
              <a:ext uri="{FF2B5EF4-FFF2-40B4-BE49-F238E27FC236}">
                <a16:creationId xmlns:a16="http://schemas.microsoft.com/office/drawing/2014/main" id="{9CB3B9BD-D93E-473D-9D78-91E52F196A98}"/>
              </a:ext>
            </a:extLst>
          </p:cNvPr>
          <p:cNvSpPr>
            <a:spLocks xmlns:a="http://schemas.openxmlformats.org/drawingml/2006/main" noGrp="1"/>
          </p:cNvSpPr>
          <p:nvPr/>
        </p:nvSpPr>
        <p:spPr>
          <a:xfrm xmlns:a="http://schemas.openxmlformats.org/drawingml/2006/main">
            <a:off x="9086850" y="4257675"/>
            <a:ext cx="5191125" cy="2857500"/>
          </a:xfrm>
          <a:prstGeom xmlns:a="http://schemas.openxmlformats.org/drawingml/2006/main" prst="roundRect">
            <a:avLst>
              <a:gd name="adj" fmla="val 4000"/>
            </a:avLst>
          </a:prstGeom>
          <a:solidFill xmlns:a="http://schemas.openxmlformats.org/drawingml/2006/main">
            <a:srgbClr val="F5F3ED"/>
          </a:solidFill>
          <a:ln xmlns:a="http://schemas.openxmlformats.org/drawingml/2006/main" w="9525">
            <a:solidFill>
              <a:srgbClr val="D6DBD3"/>
            </a:solidFill>
          </a:ln>
        </p:spPr>
      </p:sp>
      <p:sp>
        <p:nvSpPr>
          <p:cNvPr id="13" name="Coordination check">
            <a:extLst xmlns:a="http://schemas.openxmlformats.org/drawingml/2006/main">
              <a:ext uri="{FF2B5EF4-FFF2-40B4-BE49-F238E27FC236}">
                <a16:creationId xmlns:a16="http://schemas.microsoft.com/office/drawing/2014/main" id="{470AACF8-ACF4-48C4-AC75-19F44DD12019}"/>
              </a:ext>
            </a:extLst>
          </p:cNvPr>
          <p:cNvSpPr>
            <a:spLocks xmlns:a="http://schemas.openxmlformats.org/drawingml/2006/main" noGrp="1"/>
          </p:cNvSpPr>
          <p:nvPr/>
        </p:nvSpPr>
        <p:spPr>
          <a:xfrm xmlns:a="http://schemas.openxmlformats.org/drawingml/2006/main">
            <a:off x="9334500" y="4457700"/>
            <a:ext cx="4657725"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175" b="1">
                <a:solidFill>
                  <a:srgbClr val="173D35"/>
                </a:solidFill>
                <a:latin typeface="Helvetica Neue"/>
                <a:ea typeface="Helvetica Neue"/>
                <a:cs typeface="Helvetica Neue"/>
              </a:defRPr>
            </a:pPr>
            <a:r>
              <a:rPr sz="2175" b="1">
                <a:solidFill>
                  <a:srgbClr val="173D35"/>
                </a:solidFill>
                <a:latin typeface="Helvetica Neue"/>
                <a:ea typeface="Helvetica Neue"/>
                <a:cs typeface="Helvetica Neue"/>
              </a:rPr>
              <a:t>Coordination check</a:t>
            </a:r>
          </a:p>
        </p:txBody>
      </p:sp>
      <p:sp>
        <p:nvSpPr>
          <p:cNvPr id="14" name="Review needed: access overlap">
            <a:extLst xmlns:a="http://schemas.openxmlformats.org/drawingml/2006/main">
              <a:ext uri="{FF2B5EF4-FFF2-40B4-BE49-F238E27FC236}">
                <a16:creationId xmlns:a16="http://schemas.microsoft.com/office/drawing/2014/main" id="{6B6EA137-77FE-4E6B-8C7B-21C4819A5DD6}"/>
              </a:ext>
            </a:extLst>
          </p:cNvPr>
          <p:cNvSpPr>
            <a:spLocks xmlns:a="http://schemas.openxmlformats.org/drawingml/2006/main" noGrp="1"/>
          </p:cNvSpPr>
          <p:nvPr/>
        </p:nvSpPr>
        <p:spPr>
          <a:xfrm xmlns:a="http://schemas.openxmlformats.org/drawingml/2006/main">
            <a:off x="9334500" y="4981575"/>
            <a:ext cx="465772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875" b="1">
                <a:solidFill>
                  <a:srgbClr val="BE573C"/>
                </a:solidFill>
                <a:latin typeface="Helvetica Neue"/>
                <a:ea typeface="Helvetica Neue"/>
                <a:cs typeface="Helvetica Neue"/>
              </a:defRPr>
            </a:pPr>
            <a:r>
              <a:rPr sz="1875" b="1">
                <a:solidFill>
                  <a:srgbClr val="BE573C"/>
                </a:solidFill>
                <a:latin typeface="Helvetica Neue"/>
                <a:ea typeface="Helvetica Neue"/>
                <a:cs typeface="Helvetica Neue"/>
              </a:rPr>
              <a:t>Review needed: access overlap</a:t>
            </a:r>
          </a:p>
        </p:txBody>
      </p:sp>
      <p:sp>
        <p:nvSpPr>
          <p:cNvPr id="15" name="School-bus pickup shares the setup route.&#10;Sug">
            <a:extLst xmlns:a="http://schemas.openxmlformats.org/drawingml/2006/main">
              <a:ext uri="{FF2B5EF4-FFF2-40B4-BE49-F238E27FC236}">
                <a16:creationId xmlns:a16="http://schemas.microsoft.com/office/drawing/2014/main" id="{DB64A792-8523-4C20-9351-68DBE1D72074}"/>
              </a:ext>
            </a:extLst>
          </p:cNvPr>
          <p:cNvSpPr>
            <a:spLocks xmlns:a="http://schemas.openxmlformats.org/drawingml/2006/main" noGrp="1"/>
          </p:cNvSpPr>
          <p:nvPr/>
        </p:nvSpPr>
        <p:spPr>
          <a:xfrm xmlns:a="http://schemas.openxmlformats.org/drawingml/2006/main">
            <a:off x="9334500" y="5457825"/>
            <a:ext cx="4657725" cy="1495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725" b="0">
                <a:solidFill>
                  <a:srgbClr val="173D35"/>
                </a:solidFill>
                <a:latin typeface="Helvetica Neue"/>
                <a:ea typeface="Helvetica Neue"/>
                <a:cs typeface="Helvetica Neue"/>
              </a:defRPr>
            </a:pPr>
            <a:r>
              <a:rPr sz="1725" b="0">
                <a:solidFill>
                  <a:srgbClr val="173D35"/>
                </a:solidFill>
                <a:latin typeface="Helvetica Neue"/>
                <a:ea typeface="Helvetica Neue"/>
                <a:cs typeface="Helvetica Neue"/>
              </a:rPr>
              <a:t>School-bus pickup shares the setup route.</a:t>
            </a:r>
          </a:p>
          <a:p xmlns:a="http://schemas.openxmlformats.org/drawingml/2006/main">
            <a:pPr>
              <a:buNone/>
              <a:defRPr sz="1725" b="0">
                <a:solidFill>
                  <a:srgbClr val="173D35"/>
                </a:solidFill>
                <a:latin typeface="Helvetica Neue"/>
                <a:ea typeface="Helvetica Neue"/>
                <a:cs typeface="Helvetica Neue"/>
              </a:defRPr>
            </a:pPr>
            <a:r>
              <a:rPr sz="1725" b="0">
                <a:solidFill>
                  <a:srgbClr val="173D35"/>
                </a:solidFill>
                <a:latin typeface="Helvetica Neue"/>
                <a:ea typeface="Helvetica Neue"/>
                <a:cs typeface="Helvetica Neue"/>
              </a:rPr>
              <a:t>Suggested option: move load-in to 16:30.</a:t>
            </a:r>
          </a:p>
          <a:p xmlns:a="http://schemas.openxmlformats.org/drawingml/2006/main">
            <a:r>
              <a:t/>
            </a:r>
          </a:p>
          <a:p xmlns:a="http://schemas.openxmlformats.org/drawingml/2006/main">
            <a:pPr>
              <a:buNone/>
              <a:defRPr sz="1725" b="0">
                <a:solidFill>
                  <a:srgbClr val="173D35"/>
                </a:solidFill>
                <a:latin typeface="Helvetica Neue"/>
                <a:ea typeface="Helvetica Neue"/>
                <a:cs typeface="Helvetica Neue"/>
              </a:defRPr>
            </a:pPr>
            <a:r>
              <a:rPr sz="1725" b="0">
                <a:solidFill>
                  <a:srgbClr val="173D35"/>
                </a:solidFill>
                <a:latin typeface="Helvetica Neue"/>
                <a:ea typeface="Helvetica Neue"/>
                <a:cs typeface="Helvetica Neue"/>
              </a:rPr>
              <a:t>Neighbor review: pending</a:t>
            </a:r>
          </a:p>
          <a:p xmlns:a="http://schemas.openxmlformats.org/drawingml/2006/main">
            <a:pPr>
              <a:buNone/>
              <a:defRPr sz="1725" b="0">
                <a:solidFill>
                  <a:srgbClr val="173D35"/>
                </a:solidFill>
                <a:latin typeface="Helvetica Neue"/>
                <a:ea typeface="Helvetica Neue"/>
                <a:cs typeface="Helvetica Neue"/>
              </a:defRPr>
            </a:pPr>
            <a:r>
              <a:rPr sz="1725" b="0">
                <a:solidFill>
                  <a:srgbClr val="173D35"/>
                </a:solidFill>
                <a:latin typeface="Helvetica Neue"/>
                <a:ea typeface="Helvetica Neue"/>
                <a:cs typeface="Helvetica Neue"/>
              </a:rPr>
              <a:t>City permit: not yet submitted</a:t>
            </a:r>
          </a:p>
        </p:txBody>
      </p:sp>
      <p:sp>
        <p:nvSpPr>
          <p:cNvPr id="16" name="Illustrative workflow. Rules flag exact clash">
            <a:extLst xmlns:a="http://schemas.openxmlformats.org/drawingml/2006/main">
              <a:ext uri="{FF2B5EF4-FFF2-40B4-BE49-F238E27FC236}">
                <a16:creationId xmlns:a16="http://schemas.microsoft.com/office/drawing/2014/main" id="{EE613F49-07A3-443A-BBC4-8EAB7F390A1E}"/>
              </a:ext>
            </a:extLst>
          </p:cNvPr>
          <p:cNvSpPr>
            <a:spLocks xmlns:a="http://schemas.openxmlformats.org/drawingml/2006/main" noGrp="1"/>
          </p:cNvSpPr>
          <p:nvPr/>
        </p:nvSpPr>
        <p:spPr>
          <a:xfrm xmlns:a="http://schemas.openxmlformats.org/drawingml/2006/main">
            <a:off x="685800" y="8077200"/>
            <a:ext cx="130968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200" b="0">
                <a:solidFill>
                  <a:srgbClr val="61716B"/>
                </a:solidFill>
                <a:latin typeface="Helvetica Neue"/>
                <a:ea typeface="Helvetica Neue"/>
                <a:cs typeface="Helvetica Neue"/>
              </a:defRPr>
            </a:pPr>
            <a:r>
              <a:rPr sz="1200" b="0">
                <a:solidFill>
                  <a:srgbClr val="61716B"/>
                </a:solidFill>
                <a:latin typeface="Helvetica Neue"/>
                <a:ea typeface="Helvetica Neue"/>
                <a:cs typeface="Helvetica Neue"/>
              </a:rPr>
              <a:t>Illustrative workflow. Rules flag exact clashes. AI may suggest alternatives. A named person confirms every decision.</a:t>
            </a:r>
          </a:p>
        </p:txBody>
      </p:sp>
    </p:spTree>
    <p:extLst>
      <p:ext uri="{BB962C8B-B14F-4D97-AF65-F5344CB8AC3E}">
        <p14:creationId xmlns:p14="http://schemas.microsoft.com/office/powerpoint/2010/main" val="1371524308"/>
      </p:ext>
    </p:extLst>
  </p:cSld>
</p:sld>
</file>

<file path=ppt/slides/slide54.xml><?xml version="1.0" encoding="utf-8"?>
<p:sld xmlns:p="http://schemas.openxmlformats.org/presentationml/2006/main">
  <p:cSld>
    <p:bg>
      <p:bgPr>
        <a:solidFill xmlns:a="http://schemas.openxmlformats.org/drawingml/2006/main">
          <a:srgbClr val="F5F3ED"/>
        </a:solidFill>
      </p:bgPr>
    </p:bg>
    <p:spTree>
      <p:nvGrpSpPr>
        <p:cNvPr id="1" name=""/>
        <p:cNvGrpSpPr/>
        <p:nvPr/>
      </p:nvGrpSpPr>
      <p:grpSpPr>
        <a:xfrm xmlns:a="http://schemas.openxmlformats.org/drawingml/2006/main"/>
      </p:grpSpPr>
      <p:sp>
        <p:nvSpPr>
          <p:cNvPr id="25" name="CALENDAR UX CONCEPT">
            <a:extLst xmlns:a="http://schemas.openxmlformats.org/drawingml/2006/main">
              <a:ext uri="{FF2B5EF4-FFF2-40B4-BE49-F238E27FC236}">
                <a16:creationId xmlns:a16="http://schemas.microsoft.com/office/drawing/2014/main" id="{0F762CF2-F64C-4FAC-8557-E68C33FEF96E}"/>
              </a:ext>
            </a:extLst>
          </p:cNvPr>
          <p:cNvSpPr>
            <a:spLocks xmlns:a="http://schemas.openxmlformats.org/drawingml/2006/main" noGrp="1"/>
          </p:cNvSpPr>
          <p:nvPr/>
        </p:nvSpPr>
        <p:spPr>
          <a:xfrm xmlns:a="http://schemas.openxmlformats.org/drawingml/2006/main">
            <a:off x="685800" y="400050"/>
            <a:ext cx="13335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50" b="1">
                <a:solidFill>
                  <a:srgbClr val="61716B"/>
                </a:solidFill>
                <a:latin typeface="Helvetica Neue"/>
                <a:ea typeface="Helvetica Neue"/>
                <a:cs typeface="Helvetica Neue"/>
              </a:defRPr>
            </a:pPr>
            <a:r>
              <a:rPr sz="1350" b="1">
                <a:solidFill>
                  <a:srgbClr val="61716B"/>
                </a:solidFill>
                <a:latin typeface="Helvetica Neue"/>
                <a:ea typeface="Helvetica Neue"/>
                <a:cs typeface="Helvetica Neue"/>
              </a:rPr>
              <a:t>CALENDAR UX CONCEPT</a:t>
            </a:r>
          </a:p>
        </p:txBody>
      </p:sp>
      <p:sp>
        <p:nvSpPr>
          <p:cNvPr id="2" name="An email invitation can become an event recor">
            <a:extLst xmlns:a="http://schemas.openxmlformats.org/drawingml/2006/main">
              <a:ext uri="{FF2B5EF4-FFF2-40B4-BE49-F238E27FC236}">
                <a16:creationId xmlns:a16="http://schemas.microsoft.com/office/drawing/2014/main" id="{5312BD75-7C84-4E1C-8C1F-54DD7384F130}"/>
              </a:ext>
            </a:extLst>
          </p:cNvPr>
          <p:cNvSpPr>
            <a:spLocks xmlns:a="http://schemas.openxmlformats.org/drawingml/2006/main" noGrp="1"/>
          </p:cNvSpPr>
          <p:nvPr/>
        </p:nvSpPr>
        <p:spPr>
          <a:xfrm xmlns:a="http://schemas.openxmlformats.org/drawingml/2006/main">
            <a:off x="685800" y="914400"/>
            <a:ext cx="13868400"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900" b="1">
                <a:solidFill>
                  <a:srgbClr val="173D35"/>
                </a:solidFill>
                <a:latin typeface="Helvetica Neue"/>
                <a:ea typeface="Helvetica Neue"/>
                <a:cs typeface="Helvetica Neue"/>
              </a:defRPr>
            </a:pPr>
            <a:r>
              <a:rPr sz="3900" b="1">
                <a:solidFill>
                  <a:srgbClr val="173D35"/>
                </a:solidFill>
                <a:latin typeface="Helvetica Neue"/>
                <a:ea typeface="Helvetica Neue"/>
                <a:cs typeface="Helvetica Neue"/>
              </a:rPr>
              <a:t>An email invitation can become an event record</a:t>
            </a:r>
          </a:p>
        </p:txBody>
      </p:sp>
      <p:sp>
        <p:nvSpPr>
          <p:cNvPr id="3" name="43">
            <a:extLst xmlns:a="http://schemas.openxmlformats.org/drawingml/2006/main">
              <a:ext uri="{FF2B5EF4-FFF2-40B4-BE49-F238E27FC236}">
                <a16:creationId xmlns:a16="http://schemas.microsoft.com/office/drawing/2014/main" id="{FDF0EB23-6829-495C-9F0C-A1123DAAC3DC}"/>
              </a:ext>
            </a:extLst>
          </p:cNvPr>
          <p:cNvSpPr>
            <a:spLocks xmlns:a="http://schemas.openxmlformats.org/drawingml/2006/main" noGrp="1"/>
          </p:cNvSpPr>
          <p:nvPr/>
        </p:nvSpPr>
        <p:spPr>
          <a:xfrm xmlns:a="http://schemas.openxmlformats.org/drawingml/2006/main">
            <a:off x="14097000" y="8105775"/>
            <a:ext cx="457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275" b="0">
                <a:solidFill>
                  <a:srgbClr val="61716B"/>
                </a:solidFill>
                <a:latin typeface="Helvetica Neue"/>
                <a:ea typeface="Helvetica Neue"/>
                <a:cs typeface="Helvetica Neue"/>
              </a:defRPr>
            </a:pPr>
            <a:r>
              <a:rPr sz="1275" b="0">
                <a:solidFill>
                  <a:srgbClr val="61716B"/>
                </a:solidFill>
                <a:latin typeface="Helvetica Neue"/>
                <a:ea typeface="Helvetica Neue"/>
                <a:cs typeface="Helvetica Neue"/>
              </a:rPr>
              <a:t>54</a:t>
            </a:r>
          </a:p>
        </p:txBody>
      </p:sp>
      <p:sp>
        <p:nvSpPr>
          <p:cNvPr id="4" name="Institutions keep their own calendars. A dedi">
            <a:extLst xmlns:a="http://schemas.openxmlformats.org/drawingml/2006/main">
              <a:ext uri="{FF2B5EF4-FFF2-40B4-BE49-F238E27FC236}">
                <a16:creationId xmlns:a16="http://schemas.microsoft.com/office/drawing/2014/main" id="{E98D314E-7B7A-4BBC-B5E3-75836B2EDA67}"/>
              </a:ext>
            </a:extLst>
          </p:cNvPr>
          <p:cNvSpPr>
            <a:spLocks xmlns:a="http://schemas.openxmlformats.org/drawingml/2006/main" noGrp="1"/>
          </p:cNvSpPr>
          <p:nvPr/>
        </p:nvSpPr>
        <p:spPr>
          <a:xfrm xmlns:a="http://schemas.openxmlformats.org/drawingml/2006/main">
            <a:off x="685800" y="1733550"/>
            <a:ext cx="138112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025" b="0">
                <a:solidFill>
                  <a:srgbClr val="61716B"/>
                </a:solidFill>
                <a:latin typeface="Helvetica Neue"/>
                <a:ea typeface="Helvetica Neue"/>
                <a:cs typeface="Helvetica Neue"/>
              </a:defRPr>
            </a:pPr>
            <a:r>
              <a:rPr sz="2025" b="0">
                <a:solidFill>
                  <a:srgbClr val="61716B"/>
                </a:solidFill>
                <a:latin typeface="Helvetica Neue"/>
                <a:ea typeface="Helvetica Neue"/>
                <a:cs typeface="Helvetica Neue"/>
              </a:rPr>
              <a:t>Institutions keep their own calendars. A dedicated FBP address creates a draft to review.</a:t>
            </a:r>
          </a:p>
        </p:txBody>
      </p:sp>
      <p:sp>
        <p:nvSpPr>
          <p:cNvPr id="5" name="">
            <a:extLst xmlns:a="http://schemas.openxmlformats.org/drawingml/2006/main">
              <a:ext uri="{FF2B5EF4-FFF2-40B4-BE49-F238E27FC236}">
                <a16:creationId xmlns:a16="http://schemas.microsoft.com/office/drawing/2014/main" id="{EC52BF34-48C2-46CB-9666-5D8FDA81FD6A}"/>
              </a:ext>
            </a:extLst>
          </p:cNvPr>
          <p:cNvSpPr>
            <a:spLocks xmlns:a="http://schemas.openxmlformats.org/drawingml/2006/main" noGrp="1"/>
          </p:cNvSpPr>
          <p:nvPr/>
        </p:nvSpPr>
        <p:spPr>
          <a:xfrm xmlns:a="http://schemas.openxmlformats.org/drawingml/2006/main">
            <a:off x="685800" y="2400300"/>
            <a:ext cx="13868400" cy="5162550"/>
          </a:xfrm>
          <a:prstGeom xmlns:a="http://schemas.openxmlformats.org/drawingml/2006/main" prst="roundRect">
            <a:avLst>
              <a:gd name="adj" fmla="val 2214"/>
            </a:avLst>
          </a:prstGeom>
          <a:solidFill xmlns:a="http://schemas.openxmlformats.org/drawingml/2006/main">
            <a:srgbClr val="FFFFFF"/>
          </a:solidFill>
          <a:ln xmlns:a="http://schemas.openxmlformats.org/drawingml/2006/main" w="9525">
            <a:solidFill>
              <a:srgbClr val="D6DBD3"/>
            </a:solidFill>
          </a:ln>
        </p:spPr>
      </p:sp>
      <p:sp>
        <p:nvSpPr>
          <p:cNvPr id="6" name="">
            <a:extLst xmlns:a="http://schemas.openxmlformats.org/drawingml/2006/main">
              <a:ext uri="{FF2B5EF4-FFF2-40B4-BE49-F238E27FC236}">
                <a16:creationId xmlns:a16="http://schemas.microsoft.com/office/drawing/2014/main" id="{BE5FBA27-2C0E-4999-8D35-B00E23C6BA85}"/>
              </a:ext>
            </a:extLst>
          </p:cNvPr>
          <p:cNvSpPr>
            <a:spLocks xmlns:a="http://schemas.openxmlformats.org/drawingml/2006/main" noGrp="1"/>
          </p:cNvSpPr>
          <p:nvPr/>
        </p:nvSpPr>
        <p:spPr>
          <a:xfrm xmlns:a="http://schemas.openxmlformats.org/drawingml/2006/main">
            <a:off x="685800" y="2400300"/>
            <a:ext cx="13868400" cy="590550"/>
          </a:xfrm>
          <a:prstGeom xmlns:a="http://schemas.openxmlformats.org/drawingml/2006/main" prst="rect">
            <a:avLst/>
          </a:prstGeom>
          <a:solidFill xmlns:a="http://schemas.openxmlformats.org/drawingml/2006/main">
            <a:srgbClr val="173D35"/>
          </a:solidFill>
          <a:ln xmlns:a="http://schemas.openxmlformats.org/drawingml/2006/main" w="0">
            <a:noFill/>
          </a:ln>
        </p:spPr>
      </p:sp>
      <p:sp>
        <p:nvSpPr>
          <p:cNvPr id="7" name="BALBOA  /  Institution account">
            <a:extLst xmlns:a="http://schemas.openxmlformats.org/drawingml/2006/main">
              <a:ext uri="{FF2B5EF4-FFF2-40B4-BE49-F238E27FC236}">
                <a16:creationId xmlns:a16="http://schemas.microsoft.com/office/drawing/2014/main" id="{4839523E-68FD-4FFA-BDFD-F70880184F6C}"/>
              </a:ext>
            </a:extLst>
          </p:cNvPr>
          <p:cNvSpPr>
            <a:spLocks xmlns:a="http://schemas.openxmlformats.org/drawingml/2006/main" noGrp="1"/>
          </p:cNvSpPr>
          <p:nvPr/>
        </p:nvSpPr>
        <p:spPr>
          <a:xfrm xmlns:a="http://schemas.openxmlformats.org/drawingml/2006/main">
            <a:off x="914400" y="2571750"/>
            <a:ext cx="7905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800" b="1">
                <a:solidFill>
                  <a:srgbClr val="FFFFFF"/>
                </a:solidFill>
                <a:latin typeface="Helvetica Neue"/>
                <a:ea typeface="Helvetica Neue"/>
                <a:cs typeface="Helvetica Neue"/>
              </a:defRPr>
            </a:pPr>
            <a:r>
              <a:rPr sz="1800" b="1">
                <a:solidFill>
                  <a:srgbClr val="FFFFFF"/>
                </a:solidFill>
                <a:latin typeface="Helvetica Neue"/>
                <a:ea typeface="Helvetica Neue"/>
                <a:cs typeface="Helvetica Neue"/>
              </a:rPr>
              <a:t>BALBOA  /  Institution account</a:t>
            </a:r>
          </a:p>
        </p:txBody>
      </p:sp>
      <p:sp>
        <p:nvSpPr>
          <p:cNvPr id="8" name="Coordinated by Forever Balboa Park">
            <a:extLst xmlns:a="http://schemas.openxmlformats.org/drawingml/2006/main">
              <a:ext uri="{FF2B5EF4-FFF2-40B4-BE49-F238E27FC236}">
                <a16:creationId xmlns:a16="http://schemas.microsoft.com/office/drawing/2014/main" id="{35B8AB85-D026-49CF-BB4A-8603025DF689}"/>
              </a:ext>
            </a:extLst>
          </p:cNvPr>
          <p:cNvSpPr>
            <a:spLocks xmlns:a="http://schemas.openxmlformats.org/drawingml/2006/main" noGrp="1"/>
          </p:cNvSpPr>
          <p:nvPr/>
        </p:nvSpPr>
        <p:spPr>
          <a:xfrm xmlns:a="http://schemas.openxmlformats.org/drawingml/2006/main">
            <a:off x="9906000" y="2600325"/>
            <a:ext cx="4381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425" b="0">
                <a:solidFill>
                  <a:srgbClr val="F5F3ED"/>
                </a:solidFill>
                <a:latin typeface="Helvetica Neue"/>
                <a:ea typeface="Helvetica Neue"/>
                <a:cs typeface="Helvetica Neue"/>
              </a:defRPr>
            </a:pPr>
            <a:r>
              <a:rPr sz="1425" b="0">
                <a:solidFill>
                  <a:srgbClr val="F5F3ED"/>
                </a:solidFill>
                <a:latin typeface="Helvetica Neue"/>
                <a:ea typeface="Helvetica Neue"/>
                <a:cs typeface="Helvetica Neue"/>
              </a:rPr>
              <a:t>Coordinated by Forever Balboa Park</a:t>
            </a:r>
          </a:p>
        </p:txBody>
      </p:sp>
      <p:sp>
        <p:nvSpPr>
          <p:cNvPr id="9" name="1  Add to your calendar invitation">
            <a:extLst xmlns:a="http://schemas.openxmlformats.org/drawingml/2006/main">
              <a:ext uri="{FF2B5EF4-FFF2-40B4-BE49-F238E27FC236}">
                <a16:creationId xmlns:a16="http://schemas.microsoft.com/office/drawing/2014/main" id="{BC61AB3A-6721-4C0D-BD7D-237374EA41DD}"/>
              </a:ext>
            </a:extLst>
          </p:cNvPr>
          <p:cNvSpPr>
            <a:spLocks xmlns:a="http://schemas.openxmlformats.org/drawingml/2006/main" noGrp="1"/>
          </p:cNvSpPr>
          <p:nvPr/>
        </p:nvSpPr>
        <p:spPr>
          <a:xfrm xmlns:a="http://schemas.openxmlformats.org/drawingml/2006/main">
            <a:off x="933450" y="3248025"/>
            <a:ext cx="6524625"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325" b="1">
                <a:solidFill>
                  <a:srgbClr val="173D35"/>
                </a:solidFill>
                <a:latin typeface="Helvetica Neue"/>
                <a:ea typeface="Helvetica Neue"/>
                <a:cs typeface="Helvetica Neue"/>
              </a:defRPr>
            </a:pPr>
            <a:r>
              <a:rPr sz="2325" b="1">
                <a:solidFill>
                  <a:srgbClr val="173D35"/>
                </a:solidFill>
                <a:latin typeface="Helvetica Neue"/>
                <a:ea typeface="Helvetica Neue"/>
                <a:cs typeface="Helvetica Neue"/>
              </a:rPr>
              <a:t>1  Add to your calendar invitation</a:t>
            </a:r>
          </a:p>
        </p:txBody>
      </p:sp>
      <p:sp>
        <p:nvSpPr>
          <p:cNvPr id="10" name="calendar@foreverbalboapark.org">
            <a:extLst xmlns:a="http://schemas.openxmlformats.org/drawingml/2006/main">
              <a:ext uri="{FF2B5EF4-FFF2-40B4-BE49-F238E27FC236}">
                <a16:creationId xmlns:a16="http://schemas.microsoft.com/office/drawing/2014/main" id="{8AD6C9EB-258B-409F-9153-9B445C893364}"/>
              </a:ext>
            </a:extLst>
          </p:cNvPr>
          <p:cNvSpPr>
            <a:spLocks xmlns:a="http://schemas.openxmlformats.org/drawingml/2006/main" noGrp="1"/>
          </p:cNvSpPr>
          <p:nvPr/>
        </p:nvSpPr>
        <p:spPr>
          <a:xfrm xmlns:a="http://schemas.openxmlformats.org/drawingml/2006/main">
            <a:off x="933450" y="3886200"/>
            <a:ext cx="671512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475" b="1">
                <a:solidFill>
                  <a:srgbClr val="BE573C"/>
                </a:solidFill>
                <a:latin typeface="Helvetica Neue"/>
                <a:ea typeface="Helvetica Neue"/>
                <a:cs typeface="Helvetica Neue"/>
              </a:defRPr>
            </a:pPr>
            <a:r>
              <a:rPr sz="2475" b="1">
                <a:solidFill>
                  <a:srgbClr val="BE573C"/>
                </a:solidFill>
                <a:latin typeface="Helvetica Neue"/>
                <a:ea typeface="Helvetica Neue"/>
                <a:cs typeface="Helvetica Neue"/>
              </a:rPr>
              <a:t>calendar@foreverbalboapark.org</a:t>
            </a:r>
          </a:p>
        </p:txBody>
      </p:sp>
      <p:sp>
        <p:nvSpPr>
          <p:cNvPr id="11" name="Proposed address, not an active inbox">
            <a:extLst xmlns:a="http://schemas.openxmlformats.org/drawingml/2006/main">
              <a:ext uri="{FF2B5EF4-FFF2-40B4-BE49-F238E27FC236}">
                <a16:creationId xmlns:a16="http://schemas.microsoft.com/office/drawing/2014/main" id="{7E635C81-5FE0-4373-BC77-4E634AD60708}"/>
              </a:ext>
            </a:extLst>
          </p:cNvPr>
          <p:cNvSpPr>
            <a:spLocks xmlns:a="http://schemas.openxmlformats.org/drawingml/2006/main" noGrp="1"/>
          </p:cNvSpPr>
          <p:nvPr/>
        </p:nvSpPr>
        <p:spPr>
          <a:xfrm xmlns:a="http://schemas.openxmlformats.org/drawingml/2006/main">
            <a:off x="933450" y="4438650"/>
            <a:ext cx="65532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425" b="0">
                <a:solidFill>
                  <a:srgbClr val="61716B"/>
                </a:solidFill>
                <a:latin typeface="Helvetica Neue"/>
                <a:ea typeface="Helvetica Neue"/>
                <a:cs typeface="Helvetica Neue"/>
              </a:defRPr>
            </a:pPr>
            <a:r>
              <a:rPr sz="1425" b="0">
                <a:solidFill>
                  <a:srgbClr val="61716B"/>
                </a:solidFill>
                <a:latin typeface="Helvetica Neue"/>
                <a:ea typeface="Helvetica Neue"/>
                <a:cs typeface="Helvetica Neue"/>
              </a:rPr>
              <a:t>Proposed address, not an active inbox</a:t>
            </a:r>
          </a:p>
        </p:txBody>
      </p:sp>
      <p:sp>
        <p:nvSpPr>
          <p:cNvPr id="12" name="Science evening&#10;12 June 2027   18:00–20:00&#10;Fl">
            <a:extLst xmlns:a="http://schemas.openxmlformats.org/drawingml/2006/main">
              <a:ext uri="{FF2B5EF4-FFF2-40B4-BE49-F238E27FC236}">
                <a16:creationId xmlns:a16="http://schemas.microsoft.com/office/drawing/2014/main" id="{23A3C671-E42E-4F40-AE3A-6063398ADA41}"/>
              </a:ext>
            </a:extLst>
          </p:cNvPr>
          <p:cNvSpPr>
            <a:spLocks xmlns:a="http://schemas.openxmlformats.org/drawingml/2006/main" noGrp="1"/>
          </p:cNvSpPr>
          <p:nvPr/>
        </p:nvSpPr>
        <p:spPr>
          <a:xfrm xmlns:a="http://schemas.openxmlformats.org/drawingml/2006/main">
            <a:off x="933450" y="5000625"/>
            <a:ext cx="6477000" cy="1200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250" b="0">
                <a:solidFill>
                  <a:srgbClr val="173D35"/>
                </a:solidFill>
                <a:latin typeface="Helvetica Neue"/>
                <a:ea typeface="Helvetica Neue"/>
                <a:cs typeface="Helvetica Neue"/>
              </a:defRPr>
            </a:pPr>
            <a:r>
              <a:rPr sz="2250" b="0">
                <a:solidFill>
                  <a:srgbClr val="173D35"/>
                </a:solidFill>
                <a:latin typeface="Helvetica Neue"/>
                <a:ea typeface="Helvetica Neue"/>
                <a:cs typeface="Helvetica Neue"/>
              </a:rPr>
              <a:t>Science evening</a:t>
            </a:r>
          </a:p>
          <a:p xmlns:a="http://schemas.openxmlformats.org/drawingml/2006/main">
            <a:pPr>
              <a:buNone/>
              <a:defRPr sz="2250" b="0">
                <a:solidFill>
                  <a:srgbClr val="173D35"/>
                </a:solidFill>
                <a:latin typeface="Helvetica Neue"/>
                <a:ea typeface="Helvetica Neue"/>
                <a:cs typeface="Helvetica Neue"/>
              </a:defRPr>
            </a:pPr>
            <a:r>
              <a:rPr sz="2250" b="0">
                <a:solidFill>
                  <a:srgbClr val="173D35"/>
                </a:solidFill>
                <a:latin typeface="Helvetica Neue"/>
                <a:ea typeface="Helvetica Neue"/>
                <a:cs typeface="Helvetica Neue"/>
              </a:rPr>
              <a:t>12 June 2027   18:00–20:00</a:t>
            </a:r>
          </a:p>
          <a:p xmlns:a="http://schemas.openxmlformats.org/drawingml/2006/main">
            <a:pPr>
              <a:buNone/>
              <a:defRPr sz="2250" b="0">
                <a:solidFill>
                  <a:srgbClr val="173D35"/>
                </a:solidFill>
                <a:latin typeface="Helvetica Neue"/>
                <a:ea typeface="Helvetica Neue"/>
                <a:cs typeface="Helvetica Neue"/>
              </a:defRPr>
            </a:pPr>
            <a:r>
              <a:rPr sz="2250" b="0">
                <a:solidFill>
                  <a:srgbClr val="173D35"/>
                </a:solidFill>
                <a:latin typeface="Helvetica Neue"/>
                <a:ea typeface="Helvetica Neue"/>
                <a:cs typeface="Helvetica Neue"/>
              </a:rPr>
              <a:t>Fleet Science Center</a:t>
            </a:r>
          </a:p>
        </p:txBody>
      </p:sp>
      <p:sp>
        <p:nvSpPr>
          <p:cNvPr id="13" name="Invite or forward the event. Review extracted">
            <a:extLst xmlns:a="http://schemas.openxmlformats.org/drawingml/2006/main">
              <a:ext uri="{FF2B5EF4-FFF2-40B4-BE49-F238E27FC236}">
                <a16:creationId xmlns:a16="http://schemas.microsoft.com/office/drawing/2014/main" id="{15A43691-808C-4358-BAE5-9B7C6491C643}"/>
              </a:ext>
            </a:extLst>
          </p:cNvPr>
          <p:cNvSpPr>
            <a:spLocks xmlns:a="http://schemas.openxmlformats.org/drawingml/2006/main" noGrp="1"/>
          </p:cNvSpPr>
          <p:nvPr/>
        </p:nvSpPr>
        <p:spPr>
          <a:xfrm xmlns:a="http://schemas.openxmlformats.org/drawingml/2006/main">
            <a:off x="933450" y="6581775"/>
            <a:ext cx="666750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800" b="0">
                <a:solidFill>
                  <a:srgbClr val="173D35"/>
                </a:solidFill>
                <a:latin typeface="Helvetica Neue"/>
                <a:ea typeface="Helvetica Neue"/>
                <a:cs typeface="Helvetica Neue"/>
              </a:defRPr>
            </a:pPr>
            <a:r>
              <a:rPr sz="1800" b="0">
                <a:solidFill>
                  <a:srgbClr val="173D35"/>
                </a:solidFill>
                <a:latin typeface="Helvetica Neue"/>
                <a:ea typeface="Helvetica Neue"/>
                <a:cs typeface="Helvetica Neue"/>
              </a:rPr>
              <a:t>Invite or forward the event. Review extracted details.</a:t>
            </a:r>
          </a:p>
          <a:p xmlns:a="http://schemas.openxmlformats.org/drawingml/2006/main">
            <a:pPr>
              <a:buNone/>
              <a:defRPr sz="1800" b="0">
                <a:solidFill>
                  <a:srgbClr val="173D35"/>
                </a:solidFill>
                <a:latin typeface="Helvetica Neue"/>
                <a:ea typeface="Helvetica Neue"/>
                <a:cs typeface="Helvetica Neue"/>
              </a:defRPr>
            </a:pPr>
            <a:r>
              <a:rPr sz="1800" b="0">
                <a:solidFill>
                  <a:srgbClr val="173D35"/>
                </a:solidFill>
                <a:latin typeface="Helvetica Neue"/>
                <a:ea typeface="Helvetica Neue"/>
                <a:cs typeface="Helvetica Neue"/>
              </a:rPr>
              <a:t>Changes and cancellations update the same record.</a:t>
            </a:r>
          </a:p>
        </p:txBody>
      </p:sp>
      <p:sp>
        <p:nvSpPr>
          <p:cNvPr id="14" name="">
            <a:extLst xmlns:a="http://schemas.openxmlformats.org/drawingml/2006/main">
              <a:ext uri="{FF2B5EF4-FFF2-40B4-BE49-F238E27FC236}">
                <a16:creationId xmlns:a16="http://schemas.microsoft.com/office/drawing/2014/main" id="{39D2198A-EAED-41FB-8A32-8199FB7A5383}"/>
              </a:ext>
            </a:extLst>
          </p:cNvPr>
          <p:cNvSpPr>
            <a:spLocks xmlns:a="http://schemas.openxmlformats.org/drawingml/2006/main" noGrp="1"/>
          </p:cNvSpPr>
          <p:nvPr/>
        </p:nvSpPr>
        <p:spPr>
          <a:xfrm xmlns:a="http://schemas.openxmlformats.org/drawingml/2006/main">
            <a:off x="8029575" y="3238500"/>
            <a:ext cx="6267450" cy="4029075"/>
          </a:xfrm>
          <a:prstGeom xmlns:a="http://schemas.openxmlformats.org/drawingml/2006/main" prst="roundRect">
            <a:avLst>
              <a:gd name="adj" fmla="val 2837"/>
            </a:avLst>
          </a:prstGeom>
          <a:solidFill xmlns:a="http://schemas.openxmlformats.org/drawingml/2006/main">
            <a:srgbClr val="F5F3ED"/>
          </a:solidFill>
          <a:ln xmlns:a="http://schemas.openxmlformats.org/drawingml/2006/main" w="9525">
            <a:solidFill>
              <a:srgbClr val="D6DBD3"/>
            </a:solidFill>
          </a:ln>
        </p:spPr>
      </p:sp>
      <p:sp>
        <p:nvSpPr>
          <p:cNvPr id="15" name="2  Choose who can see it">
            <a:extLst xmlns:a="http://schemas.openxmlformats.org/drawingml/2006/main">
              <a:ext uri="{FF2B5EF4-FFF2-40B4-BE49-F238E27FC236}">
                <a16:creationId xmlns:a16="http://schemas.microsoft.com/office/drawing/2014/main" id="{B260DF82-FA36-4D90-97C9-2AC13CEBB2EF}"/>
              </a:ext>
            </a:extLst>
          </p:cNvPr>
          <p:cNvSpPr>
            <a:spLocks xmlns:a="http://schemas.openxmlformats.org/drawingml/2006/main" noGrp="1"/>
          </p:cNvSpPr>
          <p:nvPr/>
        </p:nvSpPr>
        <p:spPr>
          <a:xfrm xmlns:a="http://schemas.openxmlformats.org/drawingml/2006/main">
            <a:off x="8286750" y="3448050"/>
            <a:ext cx="569595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325" b="1">
                <a:solidFill>
                  <a:srgbClr val="173D35"/>
                </a:solidFill>
                <a:latin typeface="Helvetica Neue"/>
                <a:ea typeface="Helvetica Neue"/>
                <a:cs typeface="Helvetica Neue"/>
              </a:defRPr>
            </a:pPr>
            <a:r>
              <a:rPr sz="2325" b="1">
                <a:solidFill>
                  <a:srgbClr val="173D35"/>
                </a:solidFill>
                <a:latin typeface="Helvetica Neue"/>
                <a:ea typeface="Helvetica Neue"/>
                <a:cs typeface="Helvetica Neue"/>
              </a:rPr>
              <a:t>2  Choose who can see it</a:t>
            </a:r>
          </a:p>
        </p:txBody>
      </p:sp>
      <p:sp>
        <p:nvSpPr>
          <p:cNvPr id="16" name="Internal coordination">
            <a:extLst xmlns:a="http://schemas.openxmlformats.org/drawingml/2006/main">
              <a:ext uri="{FF2B5EF4-FFF2-40B4-BE49-F238E27FC236}">
                <a16:creationId xmlns:a16="http://schemas.microsoft.com/office/drawing/2014/main" id="{031D1FCC-FF36-4AB1-8F10-2E353EE64C13}"/>
              </a:ext>
            </a:extLst>
          </p:cNvPr>
          <p:cNvSpPr>
            <a:spLocks xmlns:a="http://schemas.openxmlformats.org/drawingml/2006/main" noGrp="1"/>
          </p:cNvSpPr>
          <p:nvPr/>
        </p:nvSpPr>
        <p:spPr>
          <a:xfrm xmlns:a="http://schemas.openxmlformats.org/drawingml/2006/main">
            <a:off x="8286750" y="4057650"/>
            <a:ext cx="41910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950" b="1">
                <a:solidFill>
                  <a:srgbClr val="173D35"/>
                </a:solidFill>
                <a:latin typeface="Helvetica Neue"/>
                <a:ea typeface="Helvetica Neue"/>
                <a:cs typeface="Helvetica Neue"/>
              </a:defRPr>
            </a:pPr>
            <a:r>
              <a:rPr sz="1950" b="1">
                <a:solidFill>
                  <a:srgbClr val="173D35"/>
                </a:solidFill>
                <a:latin typeface="Helvetica Neue"/>
                <a:ea typeface="Helvetica Neue"/>
                <a:cs typeface="Helvetica Neue"/>
              </a:rPr>
              <a:t>Internal coordination</a:t>
            </a:r>
          </a:p>
        </p:txBody>
      </p:sp>
      <p:sp>
        <p:nvSpPr>
          <p:cNvPr id="17" name="ON">
            <a:extLst xmlns:a="http://schemas.openxmlformats.org/drawingml/2006/main">
              <a:ext uri="{FF2B5EF4-FFF2-40B4-BE49-F238E27FC236}">
                <a16:creationId xmlns:a16="http://schemas.microsoft.com/office/drawing/2014/main" id="{4C6905D1-F993-4610-9D83-C9B4AFDF60F3}"/>
              </a:ext>
            </a:extLst>
          </p:cNvPr>
          <p:cNvSpPr>
            <a:spLocks xmlns:a="http://schemas.openxmlformats.org/drawingml/2006/main" noGrp="1"/>
          </p:cNvSpPr>
          <p:nvPr/>
        </p:nvSpPr>
        <p:spPr>
          <a:xfrm xmlns:a="http://schemas.openxmlformats.org/drawingml/2006/main">
            <a:off x="13335000" y="4057650"/>
            <a:ext cx="666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800" b="1">
                <a:solidFill>
                  <a:srgbClr val="173D35"/>
                </a:solidFill>
                <a:latin typeface="Helvetica Neue"/>
                <a:ea typeface="Helvetica Neue"/>
                <a:cs typeface="Helvetica Neue"/>
              </a:defRPr>
            </a:pPr>
            <a:r>
              <a:rPr sz="1800" b="1">
                <a:solidFill>
                  <a:srgbClr val="173D35"/>
                </a:solidFill>
                <a:latin typeface="Helvetica Neue"/>
                <a:ea typeface="Helvetica Neue"/>
                <a:cs typeface="Helvetica Neue"/>
              </a:rPr>
              <a:t>ON</a:t>
            </a:r>
          </a:p>
        </p:txBody>
      </p:sp>
      <p:sp>
        <p:nvSpPr>
          <p:cNvPr id="18" name="Share approved logistics with park partners">
            <a:extLst xmlns:a="http://schemas.openxmlformats.org/drawingml/2006/main">
              <a:ext uri="{FF2B5EF4-FFF2-40B4-BE49-F238E27FC236}">
                <a16:creationId xmlns:a16="http://schemas.microsoft.com/office/drawing/2014/main" id="{42DAA1D1-B3DA-4AE6-B4A8-2A86BF805D30}"/>
              </a:ext>
            </a:extLst>
          </p:cNvPr>
          <p:cNvSpPr>
            <a:spLocks xmlns:a="http://schemas.openxmlformats.org/drawingml/2006/main" noGrp="1"/>
          </p:cNvSpPr>
          <p:nvPr/>
        </p:nvSpPr>
        <p:spPr>
          <a:xfrm xmlns:a="http://schemas.openxmlformats.org/drawingml/2006/main">
            <a:off x="8286750" y="4429125"/>
            <a:ext cx="55245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575" b="0">
                <a:solidFill>
                  <a:srgbClr val="61716B"/>
                </a:solidFill>
                <a:latin typeface="Helvetica Neue"/>
                <a:ea typeface="Helvetica Neue"/>
                <a:cs typeface="Helvetica Neue"/>
              </a:defRPr>
            </a:pPr>
            <a:r>
              <a:rPr sz="1575" b="0">
                <a:solidFill>
                  <a:srgbClr val="61716B"/>
                </a:solidFill>
                <a:latin typeface="Helvetica Neue"/>
                <a:ea typeface="Helvetica Neue"/>
                <a:cs typeface="Helvetica Neue"/>
              </a:rPr>
              <a:t>Share approved logistics with park partners</a:t>
            </a:r>
          </a:p>
        </p:txBody>
      </p:sp>
      <p:sp>
        <p:nvSpPr>
          <p:cNvPr id="19" name="Public event listing">
            <a:extLst xmlns:a="http://schemas.openxmlformats.org/drawingml/2006/main">
              <a:ext uri="{FF2B5EF4-FFF2-40B4-BE49-F238E27FC236}">
                <a16:creationId xmlns:a16="http://schemas.microsoft.com/office/drawing/2014/main" id="{10561AB5-3B3D-4984-AF5D-26706A7F1C65}"/>
              </a:ext>
            </a:extLst>
          </p:cNvPr>
          <p:cNvSpPr>
            <a:spLocks xmlns:a="http://schemas.openxmlformats.org/drawingml/2006/main" noGrp="1"/>
          </p:cNvSpPr>
          <p:nvPr/>
        </p:nvSpPr>
        <p:spPr>
          <a:xfrm xmlns:a="http://schemas.openxmlformats.org/drawingml/2006/main">
            <a:off x="8286750" y="5000625"/>
            <a:ext cx="4095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950" b="1">
                <a:solidFill>
                  <a:srgbClr val="173D35"/>
                </a:solidFill>
                <a:latin typeface="Helvetica Neue"/>
                <a:ea typeface="Helvetica Neue"/>
                <a:cs typeface="Helvetica Neue"/>
              </a:defRPr>
            </a:pPr>
            <a:r>
              <a:rPr sz="1950" b="1">
                <a:solidFill>
                  <a:srgbClr val="173D35"/>
                </a:solidFill>
                <a:latin typeface="Helvetica Neue"/>
                <a:ea typeface="Helvetica Neue"/>
                <a:cs typeface="Helvetica Neue"/>
              </a:rPr>
              <a:t>Public event listing</a:t>
            </a:r>
          </a:p>
        </p:txBody>
      </p:sp>
      <p:sp>
        <p:nvSpPr>
          <p:cNvPr id="20" name="FREE">
            <a:extLst xmlns:a="http://schemas.openxmlformats.org/drawingml/2006/main">
              <a:ext uri="{FF2B5EF4-FFF2-40B4-BE49-F238E27FC236}">
                <a16:creationId xmlns:a16="http://schemas.microsoft.com/office/drawing/2014/main" id="{C5A72C46-B3AF-445A-A8C8-4E58D7294238}"/>
              </a:ext>
            </a:extLst>
          </p:cNvPr>
          <p:cNvSpPr>
            <a:spLocks xmlns:a="http://schemas.openxmlformats.org/drawingml/2006/main" noGrp="1"/>
          </p:cNvSpPr>
          <p:nvPr/>
        </p:nvSpPr>
        <p:spPr>
          <a:xfrm xmlns:a="http://schemas.openxmlformats.org/drawingml/2006/main">
            <a:off x="13192125" y="5000625"/>
            <a:ext cx="8572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800" b="1">
                <a:solidFill>
                  <a:srgbClr val="BE573C"/>
                </a:solidFill>
                <a:latin typeface="Helvetica Neue"/>
                <a:ea typeface="Helvetica Neue"/>
                <a:cs typeface="Helvetica Neue"/>
              </a:defRPr>
            </a:pPr>
            <a:r>
              <a:rPr sz="1800" b="1">
                <a:solidFill>
                  <a:srgbClr val="BE573C"/>
                </a:solidFill>
                <a:latin typeface="Helvetica Neue"/>
                <a:ea typeface="Helvetica Neue"/>
                <a:cs typeface="Helvetica Neue"/>
              </a:rPr>
              <a:t>FREE</a:t>
            </a:r>
          </a:p>
        </p:txBody>
      </p:sp>
      <p:sp>
        <p:nvSpPr>
          <p:cNvPr id="21" name="Off until the institution selects “Publish”">
            <a:extLst xmlns:a="http://schemas.openxmlformats.org/drawingml/2006/main">
              <a:ext uri="{FF2B5EF4-FFF2-40B4-BE49-F238E27FC236}">
                <a16:creationId xmlns:a16="http://schemas.microsoft.com/office/drawing/2014/main" id="{4C14404F-5A03-475B-B6EB-62653F148C27}"/>
              </a:ext>
            </a:extLst>
          </p:cNvPr>
          <p:cNvSpPr>
            <a:spLocks xmlns:a="http://schemas.openxmlformats.org/drawingml/2006/main" noGrp="1"/>
          </p:cNvSpPr>
          <p:nvPr/>
        </p:nvSpPr>
        <p:spPr>
          <a:xfrm xmlns:a="http://schemas.openxmlformats.org/drawingml/2006/main">
            <a:off x="8286750" y="5362575"/>
            <a:ext cx="54292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575" b="0">
                <a:solidFill>
                  <a:srgbClr val="61716B"/>
                </a:solidFill>
                <a:latin typeface="Helvetica Neue"/>
                <a:ea typeface="Helvetica Neue"/>
                <a:cs typeface="Helvetica Neue"/>
              </a:defRPr>
            </a:pPr>
            <a:r>
              <a:rPr sz="1575" b="0">
                <a:solidFill>
                  <a:srgbClr val="61716B"/>
                </a:solidFill>
                <a:latin typeface="Helvetica Neue"/>
                <a:ea typeface="Helvetica Neue"/>
                <a:cs typeface="Helvetica Neue"/>
              </a:rPr>
              <a:t>Off until the institution selects “Publish”</a:t>
            </a:r>
          </a:p>
        </p:txBody>
      </p:sp>
      <p:sp>
        <p:nvSpPr>
          <p:cNvPr id="22" name="Include in newsletter">
            <a:extLst xmlns:a="http://schemas.openxmlformats.org/drawingml/2006/main">
              <a:ext uri="{FF2B5EF4-FFF2-40B4-BE49-F238E27FC236}">
                <a16:creationId xmlns:a16="http://schemas.microsoft.com/office/drawing/2014/main" id="{78FCB7E8-3A3A-4EAC-A036-85277F34AE30}"/>
              </a:ext>
            </a:extLst>
          </p:cNvPr>
          <p:cNvSpPr>
            <a:spLocks xmlns:a="http://schemas.openxmlformats.org/drawingml/2006/main" noGrp="1"/>
          </p:cNvSpPr>
          <p:nvPr/>
        </p:nvSpPr>
        <p:spPr>
          <a:xfrm xmlns:a="http://schemas.openxmlformats.org/drawingml/2006/main">
            <a:off x="8286750" y="5934075"/>
            <a:ext cx="4857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950" b="1">
                <a:solidFill>
                  <a:srgbClr val="173D35"/>
                </a:solidFill>
                <a:latin typeface="Helvetica Neue"/>
                <a:ea typeface="Helvetica Neue"/>
                <a:cs typeface="Helvetica Neue"/>
              </a:defRPr>
            </a:pPr>
            <a:r>
              <a:rPr sz="1950" b="1">
                <a:solidFill>
                  <a:srgbClr val="173D35"/>
                </a:solidFill>
                <a:latin typeface="Helvetica Neue"/>
                <a:ea typeface="Helvetica Neue"/>
                <a:cs typeface="Helvetica Neue"/>
              </a:rPr>
              <a:t>Include in newsletter</a:t>
            </a:r>
          </a:p>
        </p:txBody>
      </p:sp>
      <p:sp>
        <p:nvSpPr>
          <p:cNvPr id="23" name="Separate opt-in. Preview copy before release.">
            <a:extLst xmlns:a="http://schemas.openxmlformats.org/drawingml/2006/main">
              <a:ext uri="{FF2B5EF4-FFF2-40B4-BE49-F238E27FC236}">
                <a16:creationId xmlns:a16="http://schemas.microsoft.com/office/drawing/2014/main" id="{77B0D867-4EC9-4ACC-A4BB-3DECCEACC075}"/>
              </a:ext>
            </a:extLst>
          </p:cNvPr>
          <p:cNvSpPr>
            <a:spLocks xmlns:a="http://schemas.openxmlformats.org/drawingml/2006/main" noGrp="1"/>
          </p:cNvSpPr>
          <p:nvPr/>
        </p:nvSpPr>
        <p:spPr>
          <a:xfrm xmlns:a="http://schemas.openxmlformats.org/drawingml/2006/main">
            <a:off x="8286750" y="6305550"/>
            <a:ext cx="5476875"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650" b="0">
                <a:solidFill>
                  <a:srgbClr val="61716B"/>
                </a:solidFill>
                <a:latin typeface="Helvetica Neue"/>
                <a:ea typeface="Helvetica Neue"/>
                <a:cs typeface="Helvetica Neue"/>
              </a:defRPr>
            </a:pPr>
            <a:r>
              <a:rPr sz="1650" b="0">
                <a:solidFill>
                  <a:srgbClr val="61716B"/>
                </a:solidFill>
                <a:latin typeface="Helvetica Neue"/>
                <a:ea typeface="Helvetica Neue"/>
                <a:cs typeface="Helvetica Neue"/>
              </a:rPr>
              <a:t>Separate opt-in. Preview copy before release.</a:t>
            </a:r>
          </a:p>
        </p:txBody>
      </p:sp>
      <p:sp>
        <p:nvSpPr>
          <p:cNvPr id="24" name="Illustrative UX. Email ingestion creates a dr">
            <a:extLst xmlns:a="http://schemas.openxmlformats.org/drawingml/2006/main">
              <a:ext uri="{FF2B5EF4-FFF2-40B4-BE49-F238E27FC236}">
                <a16:creationId xmlns:a16="http://schemas.microsoft.com/office/drawing/2014/main" id="{33F1D869-8D44-4930-94EB-169DF5852D4C}"/>
              </a:ext>
            </a:extLst>
          </p:cNvPr>
          <p:cNvSpPr>
            <a:spLocks xmlns:a="http://schemas.openxmlformats.org/drawingml/2006/main" noGrp="1"/>
          </p:cNvSpPr>
          <p:nvPr/>
        </p:nvSpPr>
        <p:spPr>
          <a:xfrm xmlns:a="http://schemas.openxmlformats.org/drawingml/2006/main">
            <a:off x="685800" y="8077200"/>
            <a:ext cx="130968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200" b="0">
                <a:solidFill>
                  <a:srgbClr val="61716B"/>
                </a:solidFill>
                <a:latin typeface="Helvetica Neue"/>
                <a:ea typeface="Helvetica Neue"/>
                <a:cs typeface="Helvetica Neue"/>
              </a:defRPr>
            </a:pPr>
            <a:r>
              <a:rPr sz="1200" b="0">
                <a:solidFill>
                  <a:srgbClr val="61716B"/>
                </a:solidFill>
                <a:latin typeface="Helvetica Neue"/>
                <a:ea typeface="Helvetica Neue"/>
                <a:cs typeface="Helvetica Neue"/>
              </a:rPr>
              <a:t>Illustrative UX. Email ingestion creates a draft. Publishing permission, coordination status and City permits remain separate.</a:t>
            </a:r>
          </a:p>
        </p:txBody>
      </p:sp>
    </p:spTree>
    <p:extLst>
      <p:ext uri="{BB962C8B-B14F-4D97-AF65-F5344CB8AC3E}">
        <p14:creationId xmlns:p14="http://schemas.microsoft.com/office/powerpoint/2010/main" val="549154431"/>
      </p:ext>
    </p:extLst>
  </p:cSld>
</p:sld>
</file>

<file path=ppt/slides/slide55.xml><?xml version="1.0" encoding="utf-8"?>
<p:sld xmlns:p="http://schemas.openxmlformats.org/presentationml/2006/main">
  <p:cSld>
    <p:bg>
      <p:bgPr>
        <a:solidFill xmlns:a="http://schemas.openxmlformats.org/drawingml/2006/main">
          <a:srgbClr val="F5F3ED"/>
        </a:solidFill>
      </p:bgPr>
    </p:bg>
    <p:spTree>
      <p:nvGrpSpPr>
        <p:cNvPr id="1" name=""/>
        <p:cNvGrpSpPr/>
        <p:nvPr/>
      </p:nvGrpSpPr>
      <p:grpSpPr>
        <a:xfrm xmlns:a="http://schemas.openxmlformats.org/drawingml/2006/main"/>
      </p:grpSpPr>
      <p:sp>
        <p:nvSpPr>
          <p:cNvPr id="21" name="CALENDAR UX CONCEPT">
            <a:extLst xmlns:a="http://schemas.openxmlformats.org/drawingml/2006/main">
              <a:ext uri="{FF2B5EF4-FFF2-40B4-BE49-F238E27FC236}">
                <a16:creationId xmlns:a16="http://schemas.microsoft.com/office/drawing/2014/main" id="{318F3DD8-0FF7-4541-A924-C3DB979D67D3}"/>
              </a:ext>
            </a:extLst>
          </p:cNvPr>
          <p:cNvSpPr>
            <a:spLocks xmlns:a="http://schemas.openxmlformats.org/drawingml/2006/main" noGrp="1"/>
          </p:cNvSpPr>
          <p:nvPr/>
        </p:nvSpPr>
        <p:spPr>
          <a:xfrm xmlns:a="http://schemas.openxmlformats.org/drawingml/2006/main">
            <a:off x="685800" y="400050"/>
            <a:ext cx="13335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50" b="1">
                <a:solidFill>
                  <a:srgbClr val="61716B"/>
                </a:solidFill>
                <a:latin typeface="Helvetica Neue"/>
                <a:ea typeface="Helvetica Neue"/>
                <a:cs typeface="Helvetica Neue"/>
              </a:defRPr>
            </a:pPr>
            <a:r>
              <a:rPr sz="1350" b="1">
                <a:solidFill>
                  <a:srgbClr val="61716B"/>
                </a:solidFill>
                <a:latin typeface="Helvetica Neue"/>
                <a:ea typeface="Helvetica Neue"/>
                <a:cs typeface="Helvetica Neue"/>
              </a:rPr>
              <a:t>CALENDAR UX CONCEPT</a:t>
            </a:r>
          </a:p>
        </p:txBody>
      </p:sp>
      <p:sp>
        <p:nvSpPr>
          <p:cNvPr id="2" name="A public calendar helps people plan a visit">
            <a:extLst xmlns:a="http://schemas.openxmlformats.org/drawingml/2006/main">
              <a:ext uri="{FF2B5EF4-FFF2-40B4-BE49-F238E27FC236}">
                <a16:creationId xmlns:a16="http://schemas.microsoft.com/office/drawing/2014/main" id="{8E0070BC-EAE7-4583-B36F-7A66E60B2668}"/>
              </a:ext>
            </a:extLst>
          </p:cNvPr>
          <p:cNvSpPr>
            <a:spLocks xmlns:a="http://schemas.openxmlformats.org/drawingml/2006/main" noGrp="1"/>
          </p:cNvSpPr>
          <p:nvPr/>
        </p:nvSpPr>
        <p:spPr>
          <a:xfrm xmlns:a="http://schemas.openxmlformats.org/drawingml/2006/main">
            <a:off x="685800" y="914400"/>
            <a:ext cx="13868400"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900" b="1">
                <a:solidFill>
                  <a:srgbClr val="173D35"/>
                </a:solidFill>
                <a:latin typeface="Helvetica Neue"/>
                <a:ea typeface="Helvetica Neue"/>
                <a:cs typeface="Helvetica Neue"/>
              </a:defRPr>
            </a:pPr>
            <a:r>
              <a:rPr sz="3900" b="1">
                <a:solidFill>
                  <a:srgbClr val="173D35"/>
                </a:solidFill>
                <a:latin typeface="Helvetica Neue"/>
                <a:ea typeface="Helvetica Neue"/>
                <a:cs typeface="Helvetica Neue"/>
              </a:rPr>
              <a:t>A public calendar helps people plan a visit</a:t>
            </a:r>
          </a:p>
        </p:txBody>
      </p:sp>
      <p:sp>
        <p:nvSpPr>
          <p:cNvPr id="3" name="44">
            <a:extLst xmlns:a="http://schemas.openxmlformats.org/drawingml/2006/main">
              <a:ext uri="{FF2B5EF4-FFF2-40B4-BE49-F238E27FC236}">
                <a16:creationId xmlns:a16="http://schemas.microsoft.com/office/drawing/2014/main" id="{8484A1CD-F584-4F82-B5B1-E905E3F0F664}"/>
              </a:ext>
            </a:extLst>
          </p:cNvPr>
          <p:cNvSpPr>
            <a:spLocks xmlns:a="http://schemas.openxmlformats.org/drawingml/2006/main" noGrp="1"/>
          </p:cNvSpPr>
          <p:nvPr/>
        </p:nvSpPr>
        <p:spPr>
          <a:xfrm xmlns:a="http://schemas.openxmlformats.org/drawingml/2006/main">
            <a:off x="14097000" y="8105775"/>
            <a:ext cx="457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275" b="0">
                <a:solidFill>
                  <a:srgbClr val="61716B"/>
                </a:solidFill>
                <a:latin typeface="Helvetica Neue"/>
                <a:ea typeface="Helvetica Neue"/>
                <a:cs typeface="Helvetica Neue"/>
              </a:defRPr>
            </a:pPr>
            <a:r>
              <a:rPr sz="1275" b="0">
                <a:solidFill>
                  <a:srgbClr val="61716B"/>
                </a:solidFill>
                <a:latin typeface="Helvetica Neue"/>
                <a:ea typeface="Helvetica Neue"/>
                <a:cs typeface="Helvetica Neue"/>
              </a:rPr>
              <a:t>55</a:t>
            </a:r>
          </a:p>
        </p:txBody>
      </p:sp>
      <p:sp>
        <p:nvSpPr>
          <p:cNvPr id="4" name="Only approved public information appears here">
            <a:extLst xmlns:a="http://schemas.openxmlformats.org/drawingml/2006/main">
              <a:ext uri="{FF2B5EF4-FFF2-40B4-BE49-F238E27FC236}">
                <a16:creationId xmlns:a16="http://schemas.microsoft.com/office/drawing/2014/main" id="{54910AC0-04AA-4DE6-AB6A-0C975D0C4FE3}"/>
              </a:ext>
            </a:extLst>
          </p:cNvPr>
          <p:cNvSpPr>
            <a:spLocks xmlns:a="http://schemas.openxmlformats.org/drawingml/2006/main" noGrp="1"/>
          </p:cNvSpPr>
          <p:nvPr/>
        </p:nvSpPr>
        <p:spPr>
          <a:xfrm xmlns:a="http://schemas.openxmlformats.org/drawingml/2006/main">
            <a:off x="685800" y="1733550"/>
            <a:ext cx="138112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025" b="0">
                <a:solidFill>
                  <a:srgbClr val="61716B"/>
                </a:solidFill>
                <a:latin typeface="Helvetica Neue"/>
                <a:ea typeface="Helvetica Neue"/>
                <a:cs typeface="Helvetica Neue"/>
              </a:defRPr>
            </a:pPr>
            <a:r>
              <a:rPr sz="2025" b="0">
                <a:solidFill>
                  <a:srgbClr val="61716B"/>
                </a:solidFill>
                <a:latin typeface="Helvetica Neue"/>
                <a:ea typeface="Helvetica Neue"/>
                <a:cs typeface="Helvetica Neue"/>
              </a:rPr>
              <a:t>Only approved public information appears here, with direct links back to each institution.</a:t>
            </a:r>
          </a:p>
        </p:txBody>
      </p:sp>
      <p:sp>
        <p:nvSpPr>
          <p:cNvPr id="5" name="">
            <a:extLst xmlns:a="http://schemas.openxmlformats.org/drawingml/2006/main">
              <a:ext uri="{FF2B5EF4-FFF2-40B4-BE49-F238E27FC236}">
                <a16:creationId xmlns:a16="http://schemas.microsoft.com/office/drawing/2014/main" id="{6073E137-C83B-46AE-A79D-0A0C0F20B15B}"/>
              </a:ext>
            </a:extLst>
          </p:cNvPr>
          <p:cNvSpPr>
            <a:spLocks xmlns:a="http://schemas.openxmlformats.org/drawingml/2006/main" noGrp="1"/>
          </p:cNvSpPr>
          <p:nvPr/>
        </p:nvSpPr>
        <p:spPr>
          <a:xfrm xmlns:a="http://schemas.openxmlformats.org/drawingml/2006/main">
            <a:off x="685800" y="2400300"/>
            <a:ext cx="13868400" cy="5162550"/>
          </a:xfrm>
          <a:prstGeom xmlns:a="http://schemas.openxmlformats.org/drawingml/2006/main" prst="roundRect">
            <a:avLst>
              <a:gd name="adj" fmla="val 2214"/>
            </a:avLst>
          </a:prstGeom>
          <a:solidFill xmlns:a="http://schemas.openxmlformats.org/drawingml/2006/main">
            <a:srgbClr val="FFFFFF"/>
          </a:solidFill>
          <a:ln xmlns:a="http://schemas.openxmlformats.org/drawingml/2006/main" w="9525">
            <a:solidFill>
              <a:srgbClr val="D6DBD3"/>
            </a:solidFill>
          </a:ln>
        </p:spPr>
      </p:sp>
      <p:sp>
        <p:nvSpPr>
          <p:cNvPr id="6" name="">
            <a:extLst xmlns:a="http://schemas.openxmlformats.org/drawingml/2006/main">
              <a:ext uri="{FF2B5EF4-FFF2-40B4-BE49-F238E27FC236}">
                <a16:creationId xmlns:a16="http://schemas.microsoft.com/office/drawing/2014/main" id="{8B9D1DD9-6A6B-4A43-B8CB-00E7A8117385}"/>
              </a:ext>
            </a:extLst>
          </p:cNvPr>
          <p:cNvSpPr>
            <a:spLocks xmlns:a="http://schemas.openxmlformats.org/drawingml/2006/main" noGrp="1"/>
          </p:cNvSpPr>
          <p:nvPr/>
        </p:nvSpPr>
        <p:spPr>
          <a:xfrm xmlns:a="http://schemas.openxmlformats.org/drawingml/2006/main">
            <a:off x="685800" y="2400300"/>
            <a:ext cx="13868400" cy="590550"/>
          </a:xfrm>
          <a:prstGeom xmlns:a="http://schemas.openxmlformats.org/drawingml/2006/main" prst="rect">
            <a:avLst/>
          </a:prstGeom>
          <a:solidFill xmlns:a="http://schemas.openxmlformats.org/drawingml/2006/main">
            <a:srgbClr val="173D35"/>
          </a:solidFill>
          <a:ln xmlns:a="http://schemas.openxmlformats.org/drawingml/2006/main" w="0">
            <a:noFill/>
          </a:ln>
        </p:spPr>
      </p:sp>
      <p:sp>
        <p:nvSpPr>
          <p:cNvPr id="7" name="BALBOA PARK">
            <a:extLst xmlns:a="http://schemas.openxmlformats.org/drawingml/2006/main">
              <a:ext uri="{FF2B5EF4-FFF2-40B4-BE49-F238E27FC236}">
                <a16:creationId xmlns:a16="http://schemas.microsoft.com/office/drawing/2014/main" id="{2B84256C-E82B-493D-8899-A6863165A33A}"/>
              </a:ext>
            </a:extLst>
          </p:cNvPr>
          <p:cNvSpPr>
            <a:spLocks xmlns:a="http://schemas.openxmlformats.org/drawingml/2006/main" noGrp="1"/>
          </p:cNvSpPr>
          <p:nvPr/>
        </p:nvSpPr>
        <p:spPr>
          <a:xfrm xmlns:a="http://schemas.openxmlformats.org/drawingml/2006/main">
            <a:off x="933450" y="2571750"/>
            <a:ext cx="45720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025" b="1">
                <a:solidFill>
                  <a:srgbClr val="FFFFFF"/>
                </a:solidFill>
                <a:latin typeface="Helvetica Neue"/>
                <a:ea typeface="Helvetica Neue"/>
                <a:cs typeface="Helvetica Neue"/>
              </a:defRPr>
            </a:pPr>
            <a:r>
              <a:rPr sz="2025" b="1">
                <a:solidFill>
                  <a:srgbClr val="FFFFFF"/>
                </a:solidFill>
                <a:latin typeface="Helvetica Neue"/>
                <a:ea typeface="Helvetica Neue"/>
                <a:cs typeface="Helvetica Neue"/>
              </a:rPr>
              <a:t>BALBOA PARK</a:t>
            </a:r>
          </a:p>
        </p:txBody>
      </p:sp>
      <p:sp>
        <p:nvSpPr>
          <p:cNvPr id="8" name="What’s on     Explore     Plan your visit">
            <a:extLst xmlns:a="http://schemas.openxmlformats.org/drawingml/2006/main">
              <a:ext uri="{FF2B5EF4-FFF2-40B4-BE49-F238E27FC236}">
                <a16:creationId xmlns:a16="http://schemas.microsoft.com/office/drawing/2014/main" id="{B87C629E-7E86-4B53-AE3A-3651CFF88997}"/>
              </a:ext>
            </a:extLst>
          </p:cNvPr>
          <p:cNvSpPr>
            <a:spLocks xmlns:a="http://schemas.openxmlformats.org/drawingml/2006/main" noGrp="1"/>
          </p:cNvSpPr>
          <p:nvPr/>
        </p:nvSpPr>
        <p:spPr>
          <a:xfrm xmlns:a="http://schemas.openxmlformats.org/drawingml/2006/main">
            <a:off x="8867775" y="2609850"/>
            <a:ext cx="5381625"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725" b="0">
                <a:solidFill>
                  <a:srgbClr val="FFFFFF"/>
                </a:solidFill>
                <a:latin typeface="Helvetica Neue"/>
                <a:ea typeface="Helvetica Neue"/>
                <a:cs typeface="Helvetica Neue"/>
              </a:defRPr>
            </a:pPr>
            <a:r>
              <a:rPr sz="1725" b="0">
                <a:solidFill>
                  <a:srgbClr val="FFFFFF"/>
                </a:solidFill>
                <a:latin typeface="Helvetica Neue"/>
                <a:ea typeface="Helvetica Neue"/>
                <a:cs typeface="Helvetica Neue"/>
              </a:rPr>
              <a:t>What’s on     Explore     Plan your visit</a:t>
            </a:r>
          </a:p>
        </p:txBody>
      </p:sp>
      <p:sp>
        <p:nvSpPr>
          <p:cNvPr id="9" name="A day of discovery">
            <a:extLst xmlns:a="http://schemas.openxmlformats.org/drawingml/2006/main">
              <a:ext uri="{FF2B5EF4-FFF2-40B4-BE49-F238E27FC236}">
                <a16:creationId xmlns:a16="http://schemas.microsoft.com/office/drawing/2014/main" id="{135A90B0-87D9-4D02-9D87-5CC75F9C3B7C}"/>
              </a:ext>
            </a:extLst>
          </p:cNvPr>
          <p:cNvSpPr>
            <a:spLocks xmlns:a="http://schemas.openxmlformats.org/drawingml/2006/main" noGrp="1"/>
          </p:cNvSpPr>
          <p:nvPr/>
        </p:nvSpPr>
        <p:spPr>
          <a:xfrm xmlns:a="http://schemas.openxmlformats.org/drawingml/2006/main">
            <a:off x="952500" y="3267075"/>
            <a:ext cx="74295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675" b="1">
                <a:solidFill>
                  <a:srgbClr val="173D35"/>
                </a:solidFill>
                <a:latin typeface="Helvetica Neue"/>
                <a:ea typeface="Helvetica Neue"/>
                <a:cs typeface="Helvetica Neue"/>
              </a:defRPr>
            </a:pPr>
            <a:r>
              <a:rPr sz="3675" b="1">
                <a:solidFill>
                  <a:srgbClr val="173D35"/>
                </a:solidFill>
                <a:latin typeface="Helvetica Neue"/>
                <a:ea typeface="Helvetica Neue"/>
                <a:cs typeface="Helvetica Neue"/>
              </a:rPr>
              <a:t>A day of discovery</a:t>
            </a:r>
          </a:p>
        </p:txBody>
      </p:sp>
      <p:sp>
        <p:nvSpPr>
          <p:cNvPr id="10" name="This weekend     Free experiences     Family ">
            <a:extLst xmlns:a="http://schemas.openxmlformats.org/drawingml/2006/main">
              <a:ext uri="{FF2B5EF4-FFF2-40B4-BE49-F238E27FC236}">
                <a16:creationId xmlns:a16="http://schemas.microsoft.com/office/drawing/2014/main" id="{C76B1904-C77E-4B16-BDCC-6EFF0D0DCF2E}"/>
              </a:ext>
            </a:extLst>
          </p:cNvPr>
          <p:cNvSpPr>
            <a:spLocks xmlns:a="http://schemas.openxmlformats.org/drawingml/2006/main" noGrp="1"/>
          </p:cNvSpPr>
          <p:nvPr/>
        </p:nvSpPr>
        <p:spPr>
          <a:xfrm xmlns:a="http://schemas.openxmlformats.org/drawingml/2006/main">
            <a:off x="952500" y="3962400"/>
            <a:ext cx="12477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800" b="0">
                <a:solidFill>
                  <a:srgbClr val="61716B"/>
                </a:solidFill>
                <a:latin typeface="Helvetica Neue"/>
                <a:ea typeface="Helvetica Neue"/>
                <a:cs typeface="Helvetica Neue"/>
              </a:defRPr>
            </a:pPr>
            <a:r>
              <a:rPr sz="1800" b="0">
                <a:solidFill>
                  <a:srgbClr val="61716B"/>
                </a:solidFill>
                <a:latin typeface="Helvetica Neue"/>
                <a:ea typeface="Helvetica Neue"/>
                <a:cs typeface="Helvetica Neue"/>
              </a:rPr>
              <a:t>This weekend     Free experiences     Family     Accessible</a:t>
            </a:r>
          </a:p>
        </p:txBody>
      </p:sp>
      <p:pic>
        <p:nvPicPr>
          <p:cNvPr id="31" name="">
            <a:extLst xmlns:a="http://schemas.openxmlformats.org/drawingml/2006/main">
              <a:ext uri="{FF2B5EF4-FFF2-40B4-BE49-F238E27FC236}">
                <a16:creationId xmlns:a16="http://schemas.microsoft.com/office/drawing/2014/main" id="{86D05180-3C31-48EC-9385-0767663CD3D8}"/>
              </a:ext>
            </a:extLst>
          </p:cNvPr>
          <p:cNvPicPr>
            <a:picLocks xmlns:a="http://schemas.openxmlformats.org/drawingml/2006/main" noChangeAspect="1"/>
          </p:cNvPicPr>
          <p:nvPr/>
        </p:nvPicPr>
        <p:blipFill>
          <a:blip xmlns:r="http://schemas.openxmlformats.org/officeDocument/2006/relationships" xmlns:a="http://schemas.openxmlformats.org/drawingml/2006/main" r:embed="R8f8695986c1f474e"/>
          <a:srcRect xmlns:a="http://schemas.openxmlformats.org/drawingml/2006/main" l="0" t="19776" r="0" b="19776"/>
          <a:stretch xmlns:a="http://schemas.openxmlformats.org/drawingml/2006/main">
            <a:fillRect l="0" t="0" r="0" b="0"/>
          </a:stretch>
        </p:blipFill>
        <p:spPr>
          <a:xfrm xmlns:a="http://schemas.openxmlformats.org/drawingml/2006/main">
            <a:off x="952500" y="4533900"/>
            <a:ext cx="4181475" cy="1685925"/>
          </a:xfrm>
          <a:prstGeom xmlns:a="http://schemas.openxmlformats.org/drawingml/2006/main" prst="rect">
            <a:avLst/>
          </a:prstGeom>
        </p:spPr>
      </p:pic>
      <p:pic>
        <p:nvPicPr>
          <p:cNvPr id="32" name="">
            <a:extLst xmlns:a="http://schemas.openxmlformats.org/drawingml/2006/main">
              <a:ext uri="{FF2B5EF4-FFF2-40B4-BE49-F238E27FC236}">
                <a16:creationId xmlns:a16="http://schemas.microsoft.com/office/drawing/2014/main" id="{7B268C17-0074-40E9-8FE8-97069A8B891B}"/>
              </a:ext>
            </a:extLst>
          </p:cNvPr>
          <p:cNvPicPr>
            <a:picLocks xmlns:a="http://schemas.openxmlformats.org/drawingml/2006/main" noChangeAspect="1"/>
          </p:cNvPicPr>
          <p:nvPr/>
        </p:nvPicPr>
        <p:blipFill>
          <a:blip xmlns:r="http://schemas.openxmlformats.org/officeDocument/2006/relationships" xmlns:a="http://schemas.openxmlformats.org/drawingml/2006/main" r:embed="R131dbf2fe6684c25"/>
          <a:srcRect xmlns:a="http://schemas.openxmlformats.org/drawingml/2006/main" l="0" t="36560" r="0" b="36560"/>
          <a:stretch xmlns:a="http://schemas.openxmlformats.org/drawingml/2006/main">
            <a:fillRect l="0" t="0" r="0" b="0"/>
          </a:stretch>
        </p:blipFill>
        <p:spPr>
          <a:xfrm xmlns:a="http://schemas.openxmlformats.org/drawingml/2006/main">
            <a:off x="5438775" y="4533900"/>
            <a:ext cx="4181475" cy="1685925"/>
          </a:xfrm>
          <a:prstGeom xmlns:a="http://schemas.openxmlformats.org/drawingml/2006/main" prst="rect">
            <a:avLst/>
          </a:prstGeom>
        </p:spPr>
      </p:pic>
      <p:pic>
        <p:nvPicPr>
          <p:cNvPr id="33" name="">
            <a:extLst xmlns:a="http://schemas.openxmlformats.org/drawingml/2006/main">
              <a:ext uri="{FF2B5EF4-FFF2-40B4-BE49-F238E27FC236}">
                <a16:creationId xmlns:a16="http://schemas.microsoft.com/office/drawing/2014/main" id="{088674CA-5F4F-43EB-BEB3-64C7AB0DA7A4}"/>
              </a:ext>
            </a:extLst>
          </p:cNvPr>
          <p:cNvPicPr>
            <a:picLocks xmlns:a="http://schemas.openxmlformats.org/drawingml/2006/main" noChangeAspect="1"/>
          </p:cNvPicPr>
          <p:nvPr/>
        </p:nvPicPr>
        <p:blipFill>
          <a:blip xmlns:r="http://schemas.openxmlformats.org/officeDocument/2006/relationships" xmlns:a="http://schemas.openxmlformats.org/drawingml/2006/main" r:embed="R73458a367b1241a1"/>
          <a:srcRect xmlns:a="http://schemas.openxmlformats.org/drawingml/2006/main" l="0" t="19776" r="0" b="19776"/>
          <a:stretch xmlns:a="http://schemas.openxmlformats.org/drawingml/2006/main">
            <a:fillRect l="0" t="0" r="0" b="0"/>
          </a:stretch>
        </p:blipFill>
        <p:spPr>
          <a:xfrm xmlns:a="http://schemas.openxmlformats.org/drawingml/2006/main">
            <a:off x="9934575" y="4533900"/>
            <a:ext cx="4181475" cy="1685925"/>
          </a:xfrm>
          <a:prstGeom xmlns:a="http://schemas.openxmlformats.org/drawingml/2006/main" prst="rect">
            <a:avLst/>
          </a:prstGeom>
        </p:spPr>
      </p:pic>
      <p:sp>
        <p:nvSpPr>
          <p:cNvPr id="14" name="Garden encounters">
            <a:extLst xmlns:a="http://schemas.openxmlformats.org/drawingml/2006/main">
              <a:ext uri="{FF2B5EF4-FFF2-40B4-BE49-F238E27FC236}">
                <a16:creationId xmlns:a16="http://schemas.microsoft.com/office/drawing/2014/main" id="{9225374C-E1F6-4454-AB58-B00B21DAC0FD}"/>
              </a:ext>
            </a:extLst>
          </p:cNvPr>
          <p:cNvSpPr>
            <a:spLocks xmlns:a="http://schemas.openxmlformats.org/drawingml/2006/main" noGrp="1"/>
          </p:cNvSpPr>
          <p:nvPr/>
        </p:nvSpPr>
        <p:spPr>
          <a:xfrm xmlns:a="http://schemas.openxmlformats.org/drawingml/2006/main">
            <a:off x="952500" y="6391275"/>
            <a:ext cx="4095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175" b="1">
                <a:solidFill>
                  <a:srgbClr val="173D35"/>
                </a:solidFill>
                <a:latin typeface="Helvetica Neue"/>
                <a:ea typeface="Helvetica Neue"/>
                <a:cs typeface="Helvetica Neue"/>
              </a:defRPr>
            </a:pPr>
            <a:r>
              <a:rPr sz="2175" b="1">
                <a:solidFill>
                  <a:srgbClr val="173D35"/>
                </a:solidFill>
                <a:latin typeface="Helvetica Neue"/>
                <a:ea typeface="Helvetica Neue"/>
                <a:cs typeface="Helvetica Neue"/>
              </a:rPr>
              <a:t>Garden encounters</a:t>
            </a:r>
          </a:p>
        </p:txBody>
      </p:sp>
      <p:sp>
        <p:nvSpPr>
          <p:cNvPr id="15" name="Saturday  /  Free&#10;View event and access detai">
            <a:extLst xmlns:a="http://schemas.openxmlformats.org/drawingml/2006/main">
              <a:ext uri="{FF2B5EF4-FFF2-40B4-BE49-F238E27FC236}">
                <a16:creationId xmlns:a16="http://schemas.microsoft.com/office/drawing/2014/main" id="{4E54CE2B-A015-4BF5-B2AE-F691B5D10B28}"/>
              </a:ext>
            </a:extLst>
          </p:cNvPr>
          <p:cNvSpPr>
            <a:spLocks xmlns:a="http://schemas.openxmlformats.org/drawingml/2006/main" noGrp="1"/>
          </p:cNvSpPr>
          <p:nvPr/>
        </p:nvSpPr>
        <p:spPr>
          <a:xfrm xmlns:a="http://schemas.openxmlformats.org/drawingml/2006/main">
            <a:off x="952500" y="6848475"/>
            <a:ext cx="414337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650" b="0">
                <a:solidFill>
                  <a:srgbClr val="173D35"/>
                </a:solidFill>
                <a:latin typeface="Helvetica Neue"/>
                <a:ea typeface="Helvetica Neue"/>
                <a:cs typeface="Helvetica Neue"/>
              </a:defRPr>
            </a:pPr>
            <a:r>
              <a:rPr sz="1650" b="0">
                <a:solidFill>
                  <a:srgbClr val="173D35"/>
                </a:solidFill>
                <a:latin typeface="Helvetica Neue"/>
                <a:ea typeface="Helvetica Neue"/>
                <a:cs typeface="Helvetica Neue"/>
              </a:rPr>
              <a:t>Saturday  /  Free</a:t>
            </a:r>
          </a:p>
          <a:p xmlns:a="http://schemas.openxmlformats.org/drawingml/2006/main">
            <a:pPr>
              <a:buNone/>
              <a:defRPr sz="1650" b="0">
                <a:solidFill>
                  <a:srgbClr val="173D35"/>
                </a:solidFill>
                <a:latin typeface="Helvetica Neue"/>
                <a:ea typeface="Helvetica Neue"/>
                <a:cs typeface="Helvetica Neue"/>
              </a:defRPr>
            </a:pPr>
            <a:r>
              <a:rPr sz="1650" b="0">
                <a:solidFill>
                  <a:srgbClr val="173D35"/>
                </a:solidFill>
                <a:latin typeface="Helvetica Neue"/>
                <a:ea typeface="Helvetica Neue"/>
                <a:cs typeface="Helvetica Neue"/>
              </a:rPr>
              <a:t>View event and access details</a:t>
            </a:r>
          </a:p>
        </p:txBody>
      </p:sp>
      <p:sp>
        <p:nvSpPr>
          <p:cNvPr id="16" name="Inside the Botanical Building">
            <a:extLst xmlns:a="http://schemas.openxmlformats.org/drawingml/2006/main">
              <a:ext uri="{FF2B5EF4-FFF2-40B4-BE49-F238E27FC236}">
                <a16:creationId xmlns:a16="http://schemas.microsoft.com/office/drawing/2014/main" id="{882F77EE-3B92-45D7-86E3-051848413E70}"/>
              </a:ext>
            </a:extLst>
          </p:cNvPr>
          <p:cNvSpPr>
            <a:spLocks xmlns:a="http://schemas.openxmlformats.org/drawingml/2006/main" noGrp="1"/>
          </p:cNvSpPr>
          <p:nvPr/>
        </p:nvSpPr>
        <p:spPr>
          <a:xfrm xmlns:a="http://schemas.openxmlformats.org/drawingml/2006/main">
            <a:off x="5438775" y="6391275"/>
            <a:ext cx="41910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025" b="1">
                <a:solidFill>
                  <a:srgbClr val="173D35"/>
                </a:solidFill>
                <a:latin typeface="Helvetica Neue"/>
                <a:ea typeface="Helvetica Neue"/>
                <a:cs typeface="Helvetica Neue"/>
              </a:defRPr>
            </a:pPr>
            <a:r>
              <a:rPr sz="2025" b="1">
                <a:solidFill>
                  <a:srgbClr val="173D35"/>
                </a:solidFill>
                <a:latin typeface="Helvetica Neue"/>
                <a:ea typeface="Helvetica Neue"/>
                <a:cs typeface="Helvetica Neue"/>
              </a:rPr>
              <a:t>Inside the Botanical Building</a:t>
            </a:r>
          </a:p>
        </p:txBody>
      </p:sp>
      <p:sp>
        <p:nvSpPr>
          <p:cNvPr id="17" name="Saturday  /  Family-friendly&#10;Plan your visit">
            <a:extLst xmlns:a="http://schemas.openxmlformats.org/drawingml/2006/main">
              <a:ext uri="{FF2B5EF4-FFF2-40B4-BE49-F238E27FC236}">
                <a16:creationId xmlns:a16="http://schemas.microsoft.com/office/drawing/2014/main" id="{DF496FF2-1A5E-44FF-B756-541135311322}"/>
              </a:ext>
            </a:extLst>
          </p:cNvPr>
          <p:cNvSpPr>
            <a:spLocks xmlns:a="http://schemas.openxmlformats.org/drawingml/2006/main" noGrp="1"/>
          </p:cNvSpPr>
          <p:nvPr/>
        </p:nvSpPr>
        <p:spPr>
          <a:xfrm xmlns:a="http://schemas.openxmlformats.org/drawingml/2006/main">
            <a:off x="5438775" y="6848475"/>
            <a:ext cx="414337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650" b="0">
                <a:solidFill>
                  <a:srgbClr val="173D35"/>
                </a:solidFill>
                <a:latin typeface="Helvetica Neue"/>
                <a:ea typeface="Helvetica Neue"/>
                <a:cs typeface="Helvetica Neue"/>
              </a:defRPr>
            </a:pPr>
            <a:r>
              <a:rPr sz="1650" b="0">
                <a:solidFill>
                  <a:srgbClr val="173D35"/>
                </a:solidFill>
                <a:latin typeface="Helvetica Neue"/>
                <a:ea typeface="Helvetica Neue"/>
                <a:cs typeface="Helvetica Neue"/>
              </a:rPr>
              <a:t>Saturday  /  Family-friendly</a:t>
            </a:r>
          </a:p>
          <a:p xmlns:a="http://schemas.openxmlformats.org/drawingml/2006/main">
            <a:pPr>
              <a:buNone/>
              <a:defRPr sz="1650" b="0">
                <a:solidFill>
                  <a:srgbClr val="173D35"/>
                </a:solidFill>
                <a:latin typeface="Helvetica Neue"/>
                <a:ea typeface="Helvetica Neue"/>
                <a:cs typeface="Helvetica Neue"/>
              </a:defRPr>
            </a:pPr>
            <a:r>
              <a:rPr sz="1650" b="0">
                <a:solidFill>
                  <a:srgbClr val="173D35"/>
                </a:solidFill>
                <a:latin typeface="Helvetica Neue"/>
                <a:ea typeface="Helvetica Neue"/>
                <a:cs typeface="Helvetica Neue"/>
              </a:rPr>
              <a:t>Plan your visit</a:t>
            </a:r>
          </a:p>
        </p:txBody>
      </p:sp>
      <p:sp>
        <p:nvSpPr>
          <p:cNvPr id="18" name="An evening in the park">
            <a:extLst xmlns:a="http://schemas.openxmlformats.org/drawingml/2006/main">
              <a:ext uri="{FF2B5EF4-FFF2-40B4-BE49-F238E27FC236}">
                <a16:creationId xmlns:a16="http://schemas.microsoft.com/office/drawing/2014/main" id="{F6B345B9-5957-4CB1-A0F4-15974706B370}"/>
              </a:ext>
            </a:extLst>
          </p:cNvPr>
          <p:cNvSpPr>
            <a:spLocks xmlns:a="http://schemas.openxmlformats.org/drawingml/2006/main" noGrp="1"/>
          </p:cNvSpPr>
          <p:nvPr/>
        </p:nvSpPr>
        <p:spPr>
          <a:xfrm xmlns:a="http://schemas.openxmlformats.org/drawingml/2006/main">
            <a:off x="9934575" y="6391275"/>
            <a:ext cx="41719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175" b="1">
                <a:solidFill>
                  <a:srgbClr val="173D35"/>
                </a:solidFill>
                <a:latin typeface="Helvetica Neue"/>
                <a:ea typeface="Helvetica Neue"/>
                <a:cs typeface="Helvetica Neue"/>
              </a:defRPr>
            </a:pPr>
            <a:r>
              <a:rPr sz="2175" b="1">
                <a:solidFill>
                  <a:srgbClr val="173D35"/>
                </a:solidFill>
                <a:latin typeface="Helvetica Neue"/>
                <a:ea typeface="Helvetica Neue"/>
                <a:cs typeface="Helvetica Neue"/>
              </a:rPr>
              <a:t>An evening in the park</a:t>
            </a:r>
          </a:p>
        </p:txBody>
      </p:sp>
      <p:sp>
        <p:nvSpPr>
          <p:cNvPr id="19" name="Sunday  /  Ticketed&#10;Book with the organizer">
            <a:extLst xmlns:a="http://schemas.openxmlformats.org/drawingml/2006/main">
              <a:ext uri="{FF2B5EF4-FFF2-40B4-BE49-F238E27FC236}">
                <a16:creationId xmlns:a16="http://schemas.microsoft.com/office/drawing/2014/main" id="{C72BD2FA-DF40-41C0-94C5-BF9B2AA0C4ED}"/>
              </a:ext>
            </a:extLst>
          </p:cNvPr>
          <p:cNvSpPr>
            <a:spLocks xmlns:a="http://schemas.openxmlformats.org/drawingml/2006/main" noGrp="1"/>
          </p:cNvSpPr>
          <p:nvPr/>
        </p:nvSpPr>
        <p:spPr>
          <a:xfrm xmlns:a="http://schemas.openxmlformats.org/drawingml/2006/main">
            <a:off x="9934575" y="6848475"/>
            <a:ext cx="414337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650" b="0">
                <a:solidFill>
                  <a:srgbClr val="173D35"/>
                </a:solidFill>
                <a:latin typeface="Helvetica Neue"/>
                <a:ea typeface="Helvetica Neue"/>
                <a:cs typeface="Helvetica Neue"/>
              </a:defRPr>
            </a:pPr>
            <a:r>
              <a:rPr sz="1650" b="0">
                <a:solidFill>
                  <a:srgbClr val="173D35"/>
                </a:solidFill>
                <a:latin typeface="Helvetica Neue"/>
                <a:ea typeface="Helvetica Neue"/>
                <a:cs typeface="Helvetica Neue"/>
              </a:rPr>
              <a:t>Sunday  /  Ticketed</a:t>
            </a:r>
          </a:p>
          <a:p xmlns:a="http://schemas.openxmlformats.org/drawingml/2006/main">
            <a:pPr>
              <a:buNone/>
              <a:defRPr sz="1650" b="0">
                <a:solidFill>
                  <a:srgbClr val="173D35"/>
                </a:solidFill>
                <a:latin typeface="Helvetica Neue"/>
                <a:ea typeface="Helvetica Neue"/>
                <a:cs typeface="Helvetica Neue"/>
              </a:defRPr>
            </a:pPr>
            <a:r>
              <a:rPr sz="1650" b="0">
                <a:solidFill>
                  <a:srgbClr val="173D35"/>
                </a:solidFill>
                <a:latin typeface="Helvetica Neue"/>
                <a:ea typeface="Helvetica Neue"/>
                <a:cs typeface="Helvetica Neue"/>
              </a:rPr>
              <a:t>Book with the organizer</a:t>
            </a:r>
          </a:p>
        </p:txBody>
      </p:sp>
      <p:sp>
        <p:nvSpPr>
          <p:cNvPr id="20" name="Illustrative listings, not scheduled events. ">
            <a:extLst xmlns:a="http://schemas.openxmlformats.org/drawingml/2006/main">
              <a:ext uri="{FF2B5EF4-FFF2-40B4-BE49-F238E27FC236}">
                <a16:creationId xmlns:a16="http://schemas.microsoft.com/office/drawing/2014/main" id="{BABA3EB5-AA04-4AE6-8C1E-6447E30011B8}"/>
              </a:ext>
            </a:extLst>
          </p:cNvPr>
          <p:cNvSpPr>
            <a:spLocks xmlns:a="http://schemas.openxmlformats.org/drawingml/2006/main" noGrp="1"/>
          </p:cNvSpPr>
          <p:nvPr/>
        </p:nvSpPr>
        <p:spPr>
          <a:xfrm xmlns:a="http://schemas.openxmlformats.org/drawingml/2006/main">
            <a:off x="685800" y="8077200"/>
            <a:ext cx="130968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200" b="0">
                <a:solidFill>
                  <a:srgbClr val="61716B"/>
                </a:solidFill>
                <a:latin typeface="Helvetica Neue"/>
                <a:ea typeface="Helvetica Neue"/>
                <a:cs typeface="Helvetica Neue"/>
              </a:defRPr>
            </a:pPr>
            <a:r>
              <a:rPr sz="1200" b="0">
                <a:solidFill>
                  <a:srgbClr val="61716B"/>
                </a:solidFill>
                <a:latin typeface="Helvetica Neue"/>
                <a:ea typeface="Helvetica Neue"/>
                <a:cs typeface="Helvetica Neue"/>
              </a:rPr>
              <a:t>Illustrative listings, not scheduled events. Photos: Forever Balboa Park. Existing public-calendar partners retain an editorial role.</a:t>
            </a:r>
          </a:p>
        </p:txBody>
      </p:sp>
    </p:spTree>
    <p:extLst>
      <p:ext uri="{BB962C8B-B14F-4D97-AF65-F5344CB8AC3E}">
        <p14:creationId xmlns:p14="http://schemas.microsoft.com/office/powerpoint/2010/main" val="888639115"/>
      </p:ext>
    </p:extLst>
  </p:cSld>
</p:sld>
</file>

<file path=ppt/slides/slide56.xml><?xml version="1.0" encoding="utf-8"?>
<p:sld xmlns:p="http://schemas.openxmlformats.org/presentationml/2006/main">
  <p:cSld>
    <p:bg>
      <p:bgPr>
        <a:solidFill xmlns:a="http://schemas.openxmlformats.org/drawingml/2006/main">
          <a:srgbClr val="F5F3ED"/>
        </a:solidFill>
      </p:bgPr>
    </p:bg>
    <p:spTree>
      <p:nvGrpSpPr>
        <p:cNvPr id="1" name=""/>
        <p:cNvGrpSpPr/>
        <p:nvPr/>
      </p:nvGrpSpPr>
      <p:grpSpPr>
        <a:xfrm xmlns:a="http://schemas.openxmlformats.org/drawingml/2006/main"/>
      </p:grpSpPr>
      <p:sp>
        <p:nvSpPr>
          <p:cNvPr id="20" name="CALENDAR UX CONCEPT">
            <a:extLst xmlns:a="http://schemas.openxmlformats.org/drawingml/2006/main">
              <a:ext uri="{FF2B5EF4-FFF2-40B4-BE49-F238E27FC236}">
                <a16:creationId xmlns:a16="http://schemas.microsoft.com/office/drawing/2014/main" id="{3F6C7AB7-8B83-4342-B596-4DC7E94EA07A}"/>
              </a:ext>
            </a:extLst>
          </p:cNvPr>
          <p:cNvSpPr>
            <a:spLocks xmlns:a="http://schemas.openxmlformats.org/drawingml/2006/main" noGrp="1"/>
          </p:cNvSpPr>
          <p:nvPr/>
        </p:nvSpPr>
        <p:spPr>
          <a:xfrm xmlns:a="http://schemas.openxmlformats.org/drawingml/2006/main">
            <a:off x="685800" y="400050"/>
            <a:ext cx="13335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50" b="1">
                <a:solidFill>
                  <a:srgbClr val="61716B"/>
                </a:solidFill>
                <a:latin typeface="Helvetica Neue"/>
                <a:ea typeface="Helvetica Neue"/>
                <a:cs typeface="Helvetica Neue"/>
              </a:defRPr>
            </a:pPr>
            <a:r>
              <a:rPr sz="1350" b="1">
                <a:solidFill>
                  <a:srgbClr val="61716B"/>
                </a:solidFill>
                <a:latin typeface="Helvetica Neue"/>
                <a:ea typeface="Helvetica Neue"/>
                <a:cs typeface="Helvetica Neue"/>
              </a:rPr>
              <a:t>CALENDAR UX CONCEPT</a:t>
            </a:r>
          </a:p>
        </p:txBody>
      </p:sp>
      <p:sp>
        <p:nvSpPr>
          <p:cNvPr id="2" name="A weekly edition makes Balboa Park a repeat d">
            <a:extLst xmlns:a="http://schemas.openxmlformats.org/drawingml/2006/main">
              <a:ext uri="{FF2B5EF4-FFF2-40B4-BE49-F238E27FC236}">
                <a16:creationId xmlns:a16="http://schemas.microsoft.com/office/drawing/2014/main" id="{CD14F27D-0283-421C-981C-8BB9AEDFF257}"/>
              </a:ext>
            </a:extLst>
          </p:cNvPr>
          <p:cNvSpPr>
            <a:spLocks xmlns:a="http://schemas.openxmlformats.org/drawingml/2006/main" noGrp="1"/>
          </p:cNvSpPr>
          <p:nvPr/>
        </p:nvSpPr>
        <p:spPr>
          <a:xfrm xmlns:a="http://schemas.openxmlformats.org/drawingml/2006/main">
            <a:off x="685800" y="914400"/>
            <a:ext cx="13868400"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900" b="1">
                <a:solidFill>
                  <a:srgbClr val="173D35"/>
                </a:solidFill>
                <a:latin typeface="Helvetica Neue"/>
                <a:ea typeface="Helvetica Neue"/>
                <a:cs typeface="Helvetica Neue"/>
              </a:defRPr>
            </a:pPr>
            <a:r>
              <a:rPr sz="3900" b="1">
                <a:solidFill>
                  <a:srgbClr val="173D35"/>
                </a:solidFill>
                <a:latin typeface="Helvetica Neue"/>
                <a:ea typeface="Helvetica Neue"/>
                <a:cs typeface="Helvetica Neue"/>
              </a:rPr>
              <a:t>A weekly edition makes Balboa Park a repeat destination</a:t>
            </a:r>
          </a:p>
        </p:txBody>
      </p:sp>
      <p:sp>
        <p:nvSpPr>
          <p:cNvPr id="3" name="45">
            <a:extLst xmlns:a="http://schemas.openxmlformats.org/drawingml/2006/main">
              <a:ext uri="{FF2B5EF4-FFF2-40B4-BE49-F238E27FC236}">
                <a16:creationId xmlns:a16="http://schemas.microsoft.com/office/drawing/2014/main" id="{76A22FBE-6ED2-4FC7-9A79-7CEA59115174}"/>
              </a:ext>
            </a:extLst>
          </p:cNvPr>
          <p:cNvSpPr>
            <a:spLocks xmlns:a="http://schemas.openxmlformats.org/drawingml/2006/main" noGrp="1"/>
          </p:cNvSpPr>
          <p:nvPr/>
        </p:nvSpPr>
        <p:spPr>
          <a:xfrm xmlns:a="http://schemas.openxmlformats.org/drawingml/2006/main">
            <a:off x="14097000" y="8105775"/>
            <a:ext cx="457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275" b="0">
                <a:solidFill>
                  <a:srgbClr val="61716B"/>
                </a:solidFill>
                <a:latin typeface="Helvetica Neue"/>
                <a:ea typeface="Helvetica Neue"/>
                <a:cs typeface="Helvetica Neue"/>
              </a:defRPr>
            </a:pPr>
            <a:r>
              <a:rPr sz="1275" b="0">
                <a:solidFill>
                  <a:srgbClr val="61716B"/>
                </a:solidFill>
                <a:latin typeface="Helvetica Neue"/>
                <a:ea typeface="Helvetica Neue"/>
                <a:cs typeface="Helvetica Neue"/>
              </a:rPr>
              <a:t>56</a:t>
            </a:r>
          </a:p>
        </p:txBody>
      </p:sp>
      <p:sp>
        <p:nvSpPr>
          <p:cNvPr id="4" name="An AI agent assembles approved events. An edi">
            <a:extLst xmlns:a="http://schemas.openxmlformats.org/drawingml/2006/main">
              <a:ext uri="{FF2B5EF4-FFF2-40B4-BE49-F238E27FC236}">
                <a16:creationId xmlns:a16="http://schemas.microsoft.com/office/drawing/2014/main" id="{C5AC15B9-3B1C-4B47-9089-0FD0B807374B}"/>
              </a:ext>
            </a:extLst>
          </p:cNvPr>
          <p:cNvSpPr>
            <a:spLocks xmlns:a="http://schemas.openxmlformats.org/drawingml/2006/main" noGrp="1"/>
          </p:cNvSpPr>
          <p:nvPr/>
        </p:nvSpPr>
        <p:spPr>
          <a:xfrm xmlns:a="http://schemas.openxmlformats.org/drawingml/2006/main">
            <a:off x="685800" y="1733550"/>
            <a:ext cx="138112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025" b="0">
                <a:solidFill>
                  <a:srgbClr val="61716B"/>
                </a:solidFill>
                <a:latin typeface="Helvetica Neue"/>
                <a:ea typeface="Helvetica Neue"/>
                <a:cs typeface="Helvetica Neue"/>
              </a:defRPr>
            </a:pPr>
            <a:r>
              <a:rPr sz="2025" b="0">
                <a:solidFill>
                  <a:srgbClr val="61716B"/>
                </a:solidFill>
                <a:latin typeface="Helvetica Neue"/>
                <a:ea typeface="Helvetica Neue"/>
                <a:cs typeface="Helvetica Neue"/>
              </a:rPr>
              <a:t>An AI agent assembles approved events. An editor checks the edition before it goes to subscribers.</a:t>
            </a:r>
          </a:p>
        </p:txBody>
      </p:sp>
      <p:sp>
        <p:nvSpPr>
          <p:cNvPr id="5" name="">
            <a:extLst xmlns:a="http://schemas.openxmlformats.org/drawingml/2006/main">
              <a:ext uri="{FF2B5EF4-FFF2-40B4-BE49-F238E27FC236}">
                <a16:creationId xmlns:a16="http://schemas.microsoft.com/office/drawing/2014/main" id="{81169DBB-29E0-4E60-B57D-8C1CA412095B}"/>
              </a:ext>
            </a:extLst>
          </p:cNvPr>
          <p:cNvSpPr>
            <a:spLocks xmlns:a="http://schemas.openxmlformats.org/drawingml/2006/main" noGrp="1"/>
          </p:cNvSpPr>
          <p:nvPr/>
        </p:nvSpPr>
        <p:spPr>
          <a:xfrm xmlns:a="http://schemas.openxmlformats.org/drawingml/2006/main">
            <a:off x="685800" y="2381250"/>
            <a:ext cx="8239125" cy="5219700"/>
          </a:xfrm>
          <a:prstGeom xmlns:a="http://schemas.openxmlformats.org/drawingml/2006/main" prst="roundRect">
            <a:avLst>
              <a:gd name="adj" fmla="val 2190"/>
            </a:avLst>
          </a:prstGeom>
          <a:solidFill xmlns:a="http://schemas.openxmlformats.org/drawingml/2006/main">
            <a:srgbClr val="FFFFFF"/>
          </a:solidFill>
          <a:ln xmlns:a="http://schemas.openxmlformats.org/drawingml/2006/main" w="9525">
            <a:solidFill>
              <a:srgbClr val="D6DBD3"/>
            </a:solidFill>
          </a:ln>
        </p:spPr>
      </p:sp>
      <p:sp>
        <p:nvSpPr>
          <p:cNvPr id="6" name="BALBOA PARK">
            <a:extLst xmlns:a="http://schemas.openxmlformats.org/drawingml/2006/main">
              <a:ext uri="{FF2B5EF4-FFF2-40B4-BE49-F238E27FC236}">
                <a16:creationId xmlns:a16="http://schemas.microsoft.com/office/drawing/2014/main" id="{B257BDC6-3CA6-4D05-A64A-F5E1519D1998}"/>
              </a:ext>
            </a:extLst>
          </p:cNvPr>
          <p:cNvSpPr>
            <a:spLocks xmlns:a="http://schemas.openxmlformats.org/drawingml/2006/main" noGrp="1"/>
          </p:cNvSpPr>
          <p:nvPr/>
        </p:nvSpPr>
        <p:spPr>
          <a:xfrm xmlns:a="http://schemas.openxmlformats.org/drawingml/2006/main">
            <a:off x="990600" y="2647950"/>
            <a:ext cx="700087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650" b="1">
                <a:solidFill>
                  <a:srgbClr val="BE573C"/>
                </a:solidFill>
                <a:latin typeface="Helvetica Neue"/>
                <a:ea typeface="Helvetica Neue"/>
                <a:cs typeface="Helvetica Neue"/>
              </a:defRPr>
            </a:pPr>
            <a:r>
              <a:rPr sz="1650" b="1">
                <a:solidFill>
                  <a:srgbClr val="BE573C"/>
                </a:solidFill>
                <a:latin typeface="Helvetica Neue"/>
                <a:ea typeface="Helvetica Neue"/>
                <a:cs typeface="Helvetica Neue"/>
              </a:rPr>
              <a:t>BALBOA PARK</a:t>
            </a:r>
          </a:p>
        </p:txBody>
      </p:sp>
      <p:sp>
        <p:nvSpPr>
          <p:cNvPr id="7" name="What’s happening&#10;in Balboa Park">
            <a:extLst xmlns:a="http://schemas.openxmlformats.org/drawingml/2006/main">
              <a:ext uri="{FF2B5EF4-FFF2-40B4-BE49-F238E27FC236}">
                <a16:creationId xmlns:a16="http://schemas.microsoft.com/office/drawing/2014/main" id="{003196AB-744F-477F-AD84-E6164D16F950}"/>
              </a:ext>
            </a:extLst>
          </p:cNvPr>
          <p:cNvSpPr>
            <a:spLocks xmlns:a="http://schemas.openxmlformats.org/drawingml/2006/main" noGrp="1"/>
          </p:cNvSpPr>
          <p:nvPr/>
        </p:nvSpPr>
        <p:spPr>
          <a:xfrm xmlns:a="http://schemas.openxmlformats.org/drawingml/2006/main">
            <a:off x="990600" y="3152775"/>
            <a:ext cx="7448550" cy="1114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750" b="1">
                <a:solidFill>
                  <a:srgbClr val="173D35"/>
                </a:solidFill>
                <a:latin typeface="Helvetica Neue"/>
                <a:ea typeface="Helvetica Neue"/>
                <a:cs typeface="Helvetica Neue"/>
              </a:defRPr>
            </a:pPr>
            <a:r>
              <a:rPr sz="3750" b="1">
                <a:solidFill>
                  <a:srgbClr val="173D35"/>
                </a:solidFill>
                <a:latin typeface="Helvetica Neue"/>
                <a:ea typeface="Helvetica Neue"/>
                <a:cs typeface="Helvetica Neue"/>
              </a:rPr>
              <a:t>What’s happening</a:t>
            </a:r>
          </a:p>
          <a:p xmlns:a="http://schemas.openxmlformats.org/drawingml/2006/main">
            <a:pPr>
              <a:buNone/>
              <a:defRPr sz="3750" b="1">
                <a:solidFill>
                  <a:srgbClr val="173D35"/>
                </a:solidFill>
                <a:latin typeface="Helvetica Neue"/>
                <a:ea typeface="Helvetica Neue"/>
                <a:cs typeface="Helvetica Neue"/>
              </a:defRPr>
            </a:pPr>
            <a:r>
              <a:rPr sz="3750" b="1">
                <a:solidFill>
                  <a:srgbClr val="173D35"/>
                </a:solidFill>
                <a:latin typeface="Helvetica Neue"/>
                <a:ea typeface="Helvetica Neue"/>
                <a:cs typeface="Helvetica Neue"/>
              </a:rPr>
              <a:t>in Balboa Park</a:t>
            </a:r>
          </a:p>
        </p:txBody>
      </p:sp>
      <p:sp>
        <p:nvSpPr>
          <p:cNvPr id="8" name="Your week of culture, gardens and discovery">
            <a:extLst xmlns:a="http://schemas.openxmlformats.org/drawingml/2006/main">
              <a:ext uri="{FF2B5EF4-FFF2-40B4-BE49-F238E27FC236}">
                <a16:creationId xmlns:a16="http://schemas.microsoft.com/office/drawing/2014/main" id="{54CB50BB-8A89-485F-B43B-753C33E4E595}"/>
              </a:ext>
            </a:extLst>
          </p:cNvPr>
          <p:cNvSpPr>
            <a:spLocks xmlns:a="http://schemas.openxmlformats.org/drawingml/2006/main" noGrp="1"/>
          </p:cNvSpPr>
          <p:nvPr/>
        </p:nvSpPr>
        <p:spPr>
          <a:xfrm xmlns:a="http://schemas.openxmlformats.org/drawingml/2006/main">
            <a:off x="990600" y="4429125"/>
            <a:ext cx="747712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025" b="0">
                <a:solidFill>
                  <a:srgbClr val="61716B"/>
                </a:solidFill>
                <a:latin typeface="Helvetica Neue"/>
                <a:ea typeface="Helvetica Neue"/>
                <a:cs typeface="Helvetica Neue"/>
              </a:defRPr>
            </a:pPr>
            <a:r>
              <a:rPr sz="2025" b="0">
                <a:solidFill>
                  <a:srgbClr val="61716B"/>
                </a:solidFill>
                <a:latin typeface="Helvetica Neue"/>
                <a:ea typeface="Helvetica Neue"/>
                <a:cs typeface="Helvetica Neue"/>
              </a:rPr>
              <a:t>Your week of culture, gardens and discovery</a:t>
            </a:r>
          </a:p>
        </p:txBody>
      </p:sp>
      <p:sp>
        <p:nvSpPr>
          <p:cNvPr id="9" name="THIS WEEKEND">
            <a:extLst xmlns:a="http://schemas.openxmlformats.org/drawingml/2006/main">
              <a:ext uri="{FF2B5EF4-FFF2-40B4-BE49-F238E27FC236}">
                <a16:creationId xmlns:a16="http://schemas.microsoft.com/office/drawing/2014/main" id="{2825EAD5-1D94-40E1-9C29-82022A8A3188}"/>
              </a:ext>
            </a:extLst>
          </p:cNvPr>
          <p:cNvSpPr>
            <a:spLocks xmlns:a="http://schemas.openxmlformats.org/drawingml/2006/main" noGrp="1"/>
          </p:cNvSpPr>
          <p:nvPr/>
        </p:nvSpPr>
        <p:spPr>
          <a:xfrm xmlns:a="http://schemas.openxmlformats.org/drawingml/2006/main">
            <a:off x="990600" y="5076825"/>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50" b="1">
                <a:solidFill>
                  <a:srgbClr val="BE573C"/>
                </a:solidFill>
                <a:latin typeface="Helvetica Neue"/>
                <a:ea typeface="Helvetica Neue"/>
                <a:cs typeface="Helvetica Neue"/>
              </a:defRPr>
            </a:pPr>
            <a:r>
              <a:rPr sz="1350" b="1">
                <a:solidFill>
                  <a:srgbClr val="BE573C"/>
                </a:solidFill>
                <a:latin typeface="Helvetica Neue"/>
                <a:ea typeface="Helvetica Neue"/>
                <a:cs typeface="Helvetica Neue"/>
              </a:rPr>
              <a:t>THIS WEEKEND</a:t>
            </a:r>
          </a:p>
        </p:txBody>
      </p:sp>
      <p:sp>
        <p:nvSpPr>
          <p:cNvPr id="10" name="A night of science">
            <a:extLst xmlns:a="http://schemas.openxmlformats.org/drawingml/2006/main">
              <a:ext uri="{FF2B5EF4-FFF2-40B4-BE49-F238E27FC236}">
                <a16:creationId xmlns:a16="http://schemas.microsoft.com/office/drawing/2014/main" id="{7EE531C7-3CD1-4E54-8E09-B77B348DF2AB}"/>
              </a:ext>
            </a:extLst>
          </p:cNvPr>
          <p:cNvSpPr>
            <a:spLocks xmlns:a="http://schemas.openxmlformats.org/drawingml/2006/main" noGrp="1"/>
          </p:cNvSpPr>
          <p:nvPr/>
        </p:nvSpPr>
        <p:spPr>
          <a:xfrm xmlns:a="http://schemas.openxmlformats.org/drawingml/2006/main">
            <a:off x="990600" y="5486400"/>
            <a:ext cx="6858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325" b="1">
                <a:solidFill>
                  <a:srgbClr val="173D35"/>
                </a:solidFill>
                <a:latin typeface="Helvetica Neue"/>
                <a:ea typeface="Helvetica Neue"/>
                <a:cs typeface="Helvetica Neue"/>
              </a:defRPr>
            </a:pPr>
            <a:r>
              <a:rPr sz="2325" b="1">
                <a:solidFill>
                  <a:srgbClr val="173D35"/>
                </a:solidFill>
                <a:latin typeface="Helvetica Neue"/>
                <a:ea typeface="Helvetica Neue"/>
                <a:cs typeface="Helvetica Neue"/>
              </a:rPr>
              <a:t>A night of science</a:t>
            </a:r>
          </a:p>
        </p:txBody>
      </p:sp>
      <p:sp>
        <p:nvSpPr>
          <p:cNvPr id="11" name="Saturday evening at the Fleet   /   View even">
            <a:extLst xmlns:a="http://schemas.openxmlformats.org/drawingml/2006/main">
              <a:ext uri="{FF2B5EF4-FFF2-40B4-BE49-F238E27FC236}">
                <a16:creationId xmlns:a16="http://schemas.microsoft.com/office/drawing/2014/main" id="{5D5BA9ED-2D43-4F4C-9EB9-5217E454BFED}"/>
              </a:ext>
            </a:extLst>
          </p:cNvPr>
          <p:cNvSpPr>
            <a:spLocks xmlns:a="http://schemas.openxmlformats.org/drawingml/2006/main" noGrp="1"/>
          </p:cNvSpPr>
          <p:nvPr/>
        </p:nvSpPr>
        <p:spPr>
          <a:xfrm xmlns:a="http://schemas.openxmlformats.org/drawingml/2006/main">
            <a:off x="990600" y="5905500"/>
            <a:ext cx="733425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725" b="0">
                <a:solidFill>
                  <a:srgbClr val="173D35"/>
                </a:solidFill>
                <a:latin typeface="Helvetica Neue"/>
                <a:ea typeface="Helvetica Neue"/>
                <a:cs typeface="Helvetica Neue"/>
              </a:defRPr>
            </a:pPr>
            <a:r>
              <a:rPr sz="1725" b="0">
                <a:solidFill>
                  <a:srgbClr val="173D35"/>
                </a:solidFill>
                <a:latin typeface="Helvetica Neue"/>
                <a:ea typeface="Helvetica Neue"/>
                <a:cs typeface="Helvetica Neue"/>
              </a:rPr>
              <a:t>Saturday evening at the Fleet   /   View event</a:t>
            </a:r>
          </a:p>
        </p:txBody>
      </p:sp>
      <p:sp>
        <p:nvSpPr>
          <p:cNvPr id="12" name="Free experiences     For families     Plan yo">
            <a:extLst xmlns:a="http://schemas.openxmlformats.org/drawingml/2006/main">
              <a:ext uri="{FF2B5EF4-FFF2-40B4-BE49-F238E27FC236}">
                <a16:creationId xmlns:a16="http://schemas.microsoft.com/office/drawing/2014/main" id="{AC3CF170-E341-45D9-BB5E-5E38D5EFB9DC}"/>
              </a:ext>
            </a:extLst>
          </p:cNvPr>
          <p:cNvSpPr>
            <a:spLocks xmlns:a="http://schemas.openxmlformats.org/drawingml/2006/main" noGrp="1"/>
          </p:cNvSpPr>
          <p:nvPr/>
        </p:nvSpPr>
        <p:spPr>
          <a:xfrm xmlns:a="http://schemas.openxmlformats.org/drawingml/2006/main">
            <a:off x="990600" y="6524625"/>
            <a:ext cx="7429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875" b="1">
                <a:solidFill>
                  <a:srgbClr val="173D35"/>
                </a:solidFill>
                <a:latin typeface="Helvetica Neue"/>
                <a:ea typeface="Helvetica Neue"/>
                <a:cs typeface="Helvetica Neue"/>
              </a:defRPr>
            </a:pPr>
            <a:r>
              <a:rPr sz="1875" b="1">
                <a:solidFill>
                  <a:srgbClr val="173D35"/>
                </a:solidFill>
                <a:latin typeface="Helvetica Neue"/>
                <a:ea typeface="Helvetica Neue"/>
                <a:cs typeface="Helvetica Neue"/>
              </a:rPr>
              <a:t>Free experiences     For families     Plan your visit</a:t>
            </a:r>
          </a:p>
        </p:txBody>
      </p:sp>
      <p:sp>
        <p:nvSpPr>
          <p:cNvPr id="13" name="Supported by [partner]   /   Clearly labelled">
            <a:extLst xmlns:a="http://schemas.openxmlformats.org/drawingml/2006/main">
              <a:ext uri="{FF2B5EF4-FFF2-40B4-BE49-F238E27FC236}">
                <a16:creationId xmlns:a16="http://schemas.microsoft.com/office/drawing/2014/main" id="{E4F0B8AF-2177-4A31-A874-9B89C05F68FF}"/>
              </a:ext>
            </a:extLst>
          </p:cNvPr>
          <p:cNvSpPr>
            <a:spLocks xmlns:a="http://schemas.openxmlformats.org/drawingml/2006/main" noGrp="1"/>
          </p:cNvSpPr>
          <p:nvPr/>
        </p:nvSpPr>
        <p:spPr>
          <a:xfrm xmlns:a="http://schemas.openxmlformats.org/drawingml/2006/main">
            <a:off x="990600" y="7162800"/>
            <a:ext cx="7429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50" b="0">
                <a:solidFill>
                  <a:srgbClr val="61716B"/>
                </a:solidFill>
                <a:latin typeface="Helvetica Neue"/>
                <a:ea typeface="Helvetica Neue"/>
                <a:cs typeface="Helvetica Neue"/>
              </a:defRPr>
            </a:pPr>
            <a:r>
              <a:rPr sz="1350" b="0">
                <a:solidFill>
                  <a:srgbClr val="61716B"/>
                </a:solidFill>
                <a:latin typeface="Helvetica Neue"/>
                <a:ea typeface="Helvetica Neue"/>
                <a:cs typeface="Helvetica Neue"/>
              </a:rPr>
              <a:t>Supported by [partner]   /   Clearly labelled sponsorship</a:t>
            </a:r>
          </a:p>
        </p:txBody>
      </p:sp>
      <p:sp>
        <p:nvSpPr>
          <p:cNvPr id="14" name="A shared visitor brand">
            <a:extLst xmlns:a="http://schemas.openxmlformats.org/drawingml/2006/main">
              <a:ext uri="{FF2B5EF4-FFF2-40B4-BE49-F238E27FC236}">
                <a16:creationId xmlns:a16="http://schemas.microsoft.com/office/drawing/2014/main" id="{EF2D3AF7-9045-469C-ABBD-57661AB67EF6}"/>
              </a:ext>
            </a:extLst>
          </p:cNvPr>
          <p:cNvSpPr>
            <a:spLocks xmlns:a="http://schemas.openxmlformats.org/drawingml/2006/main" noGrp="1"/>
          </p:cNvSpPr>
          <p:nvPr/>
        </p:nvSpPr>
        <p:spPr>
          <a:xfrm xmlns:a="http://schemas.openxmlformats.org/drawingml/2006/main">
            <a:off x="9525000" y="2581275"/>
            <a:ext cx="48577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875" b="1">
                <a:solidFill>
                  <a:srgbClr val="BE573C"/>
                </a:solidFill>
                <a:latin typeface="Helvetica Neue"/>
                <a:ea typeface="Helvetica Neue"/>
                <a:cs typeface="Helvetica Neue"/>
              </a:defRPr>
            </a:pPr>
            <a:r>
              <a:rPr sz="1875" b="1">
                <a:solidFill>
                  <a:srgbClr val="BE573C"/>
                </a:solidFill>
                <a:latin typeface="Helvetica Neue"/>
                <a:ea typeface="Helvetica Neue"/>
                <a:cs typeface="Helvetica Neue"/>
              </a:rPr>
              <a:t>A shared visitor brand</a:t>
            </a:r>
          </a:p>
        </p:txBody>
      </p:sp>
      <p:sp>
        <p:nvSpPr>
          <p:cNvPr id="15" name="One consistent weekly promise, with instituti">
            <a:extLst xmlns:a="http://schemas.openxmlformats.org/drawingml/2006/main">
              <a:ext uri="{FF2B5EF4-FFF2-40B4-BE49-F238E27FC236}">
                <a16:creationId xmlns:a16="http://schemas.microsoft.com/office/drawing/2014/main" id="{6041BE9B-5E41-4534-A682-588F86FC1B7C}"/>
              </a:ext>
            </a:extLst>
          </p:cNvPr>
          <p:cNvSpPr>
            <a:spLocks xmlns:a="http://schemas.openxmlformats.org/drawingml/2006/main" noGrp="1"/>
          </p:cNvSpPr>
          <p:nvPr/>
        </p:nvSpPr>
        <p:spPr>
          <a:xfrm xmlns:a="http://schemas.openxmlformats.org/drawingml/2006/main">
            <a:off x="9525000" y="3057525"/>
            <a:ext cx="4857750" cy="2095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175" b="0">
                <a:solidFill>
                  <a:srgbClr val="173D35"/>
                </a:solidFill>
                <a:latin typeface="Helvetica Neue"/>
                <a:ea typeface="Helvetica Neue"/>
                <a:cs typeface="Helvetica Neue"/>
              </a:defRPr>
            </a:pPr>
            <a:r>
              <a:rPr sz="2175" b="0">
                <a:solidFill>
                  <a:srgbClr val="173D35"/>
                </a:solidFill>
                <a:latin typeface="Helvetica Neue"/>
                <a:ea typeface="Helvetica Neue"/>
                <a:cs typeface="Helvetica Neue"/>
              </a:rPr>
              <a:t>One consistent weekly promise, with institutions credited and direct links to their bookings.</a:t>
            </a:r>
          </a:p>
        </p:txBody>
      </p:sp>
      <p:sp>
        <p:nvSpPr>
          <p:cNvPr id="16" name="Subscriber control">
            <a:extLst xmlns:a="http://schemas.openxmlformats.org/drawingml/2006/main">
              <a:ext uri="{FF2B5EF4-FFF2-40B4-BE49-F238E27FC236}">
                <a16:creationId xmlns:a16="http://schemas.microsoft.com/office/drawing/2014/main" id="{5F6CD985-E279-4EF6-84C3-E1450349A693}"/>
              </a:ext>
            </a:extLst>
          </p:cNvPr>
          <p:cNvSpPr>
            <a:spLocks xmlns:a="http://schemas.openxmlformats.org/drawingml/2006/main" noGrp="1"/>
          </p:cNvSpPr>
          <p:nvPr/>
        </p:nvSpPr>
        <p:spPr>
          <a:xfrm xmlns:a="http://schemas.openxmlformats.org/drawingml/2006/main">
            <a:off x="9525000" y="4638675"/>
            <a:ext cx="48577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875" b="1">
                <a:solidFill>
                  <a:srgbClr val="BE573C"/>
                </a:solidFill>
                <a:latin typeface="Helvetica Neue"/>
                <a:ea typeface="Helvetica Neue"/>
                <a:cs typeface="Helvetica Neue"/>
              </a:defRPr>
            </a:pPr>
            <a:r>
              <a:rPr sz="1875" b="1">
                <a:solidFill>
                  <a:srgbClr val="BE573C"/>
                </a:solidFill>
                <a:latin typeface="Helvetica Neue"/>
                <a:ea typeface="Helvetica Neue"/>
                <a:cs typeface="Helvetica Neue"/>
              </a:rPr>
              <a:t>Subscriber control</a:t>
            </a:r>
          </a:p>
        </p:txBody>
      </p:sp>
      <p:sp>
        <p:nvSpPr>
          <p:cNvPr id="17" name="People opt in and choose interests. Instituti">
            <a:extLst xmlns:a="http://schemas.openxmlformats.org/drawingml/2006/main">
              <a:ext uri="{FF2B5EF4-FFF2-40B4-BE49-F238E27FC236}">
                <a16:creationId xmlns:a16="http://schemas.microsoft.com/office/drawing/2014/main" id="{2DA1E97C-751B-4D8D-9C8B-F8ECDC12AAC1}"/>
              </a:ext>
            </a:extLst>
          </p:cNvPr>
          <p:cNvSpPr>
            <a:spLocks xmlns:a="http://schemas.openxmlformats.org/drawingml/2006/main" noGrp="1"/>
          </p:cNvSpPr>
          <p:nvPr/>
        </p:nvSpPr>
        <p:spPr>
          <a:xfrm xmlns:a="http://schemas.openxmlformats.org/drawingml/2006/main">
            <a:off x="9525000" y="5114925"/>
            <a:ext cx="4857750" cy="2095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175" b="0">
                <a:solidFill>
                  <a:srgbClr val="173D35"/>
                </a:solidFill>
                <a:latin typeface="Helvetica Neue"/>
                <a:ea typeface="Helvetica Neue"/>
                <a:cs typeface="Helvetica Neue"/>
              </a:defRPr>
            </a:pPr>
            <a:r>
              <a:rPr sz="2175" b="0">
                <a:solidFill>
                  <a:srgbClr val="173D35"/>
                </a:solidFill>
                <a:latin typeface="Helvetica Neue"/>
                <a:ea typeface="Helvetica Neue"/>
                <a:cs typeface="Helvetica Neue"/>
              </a:rPr>
              <a:t>People opt in and choose interests. Institutions retain their own lists and customer relationships.</a:t>
            </a:r>
          </a:p>
        </p:txBody>
      </p:sp>
      <p:sp>
        <p:nvSpPr>
          <p:cNvPr id="18" name="Measure clicks, bookings and repeat engagemen">
            <a:extLst xmlns:a="http://schemas.openxmlformats.org/drawingml/2006/main">
              <a:ext uri="{FF2B5EF4-FFF2-40B4-BE49-F238E27FC236}">
                <a16:creationId xmlns:a16="http://schemas.microsoft.com/office/drawing/2014/main" id="{D562FD51-CC5B-4FD8-9336-688E7BF3CC94}"/>
              </a:ext>
            </a:extLst>
          </p:cNvPr>
          <p:cNvSpPr>
            <a:spLocks xmlns:a="http://schemas.openxmlformats.org/drawingml/2006/main" noGrp="1"/>
          </p:cNvSpPr>
          <p:nvPr/>
        </p:nvSpPr>
        <p:spPr>
          <a:xfrm xmlns:a="http://schemas.openxmlformats.org/drawingml/2006/main">
            <a:off x="9525000" y="6800850"/>
            <a:ext cx="4762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100" b="1">
                <a:solidFill>
                  <a:srgbClr val="BE573C"/>
                </a:solidFill>
                <a:latin typeface="Helvetica Neue"/>
                <a:ea typeface="Helvetica Neue"/>
                <a:cs typeface="Helvetica Neue"/>
              </a:defRPr>
            </a:pPr>
            <a:r>
              <a:rPr sz="2100" b="1">
                <a:solidFill>
                  <a:srgbClr val="BE573C"/>
                </a:solidFill>
                <a:latin typeface="Helvetica Neue"/>
                <a:ea typeface="Helvetica Neue"/>
                <a:cs typeface="Helvetica Neue"/>
              </a:rPr>
              <a:t>Measure clicks, bookings and repeat engagement</a:t>
            </a:r>
          </a:p>
        </p:txBody>
      </p:sp>
      <p:sp>
        <p:nvSpPr>
          <p:cNvPr id="19" name="Illustrative edition and events. Build on exi">
            <a:extLst xmlns:a="http://schemas.openxmlformats.org/drawingml/2006/main">
              <a:ext uri="{FF2B5EF4-FFF2-40B4-BE49-F238E27FC236}">
                <a16:creationId xmlns:a16="http://schemas.microsoft.com/office/drawing/2014/main" id="{A6F6A8B8-FC03-477A-9663-29E89221AA24}"/>
              </a:ext>
            </a:extLst>
          </p:cNvPr>
          <p:cNvSpPr>
            <a:spLocks xmlns:a="http://schemas.openxmlformats.org/drawingml/2006/main" noGrp="1"/>
          </p:cNvSpPr>
          <p:nvPr/>
        </p:nvSpPr>
        <p:spPr>
          <a:xfrm xmlns:a="http://schemas.openxmlformats.org/drawingml/2006/main">
            <a:off x="685800" y="8077200"/>
            <a:ext cx="130968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200" b="0">
                <a:solidFill>
                  <a:srgbClr val="61716B"/>
                </a:solidFill>
                <a:latin typeface="Helvetica Neue"/>
                <a:ea typeface="Helvetica Neue"/>
                <a:cs typeface="Helvetica Neue"/>
              </a:defRPr>
            </a:pPr>
            <a:r>
              <a:rPr sz="1200" b="0">
                <a:solidFill>
                  <a:srgbClr val="61716B"/>
                </a:solidFill>
                <a:latin typeface="Helvetica Neue"/>
                <a:ea typeface="Helvetica Neue"/>
                <a:cs typeface="Helvetica Neue"/>
              </a:rPr>
              <a:t>Illustrative edition and events. Build on existing subscriptions and permissions. Free listings remain independent of sponsorship.</a:t>
            </a:r>
          </a:p>
        </p:txBody>
      </p:sp>
    </p:spTree>
    <p:extLst>
      <p:ext uri="{BB962C8B-B14F-4D97-AF65-F5344CB8AC3E}">
        <p14:creationId xmlns:p14="http://schemas.microsoft.com/office/powerpoint/2010/main" val="1204859814"/>
      </p:ext>
    </p:extLst>
  </p:cSld>
</p:sld>
</file>

<file path=ppt/slides/slide57.xml><?xml version="1.0" encoding="utf-8"?>
<p:sld xmlns:p="http://schemas.openxmlformats.org/presentationml/2006/main">
  <p:cSld>
    <p:bg>
      <p:bgPr>
        <a:solidFill xmlns:a="http://schemas.openxmlformats.org/drawingml/2006/main">
          <a:srgbClr val="F5F3ED"/>
        </a:solidFill>
      </p:bgPr>
    </p:bg>
    <p:spTree>
      <p:nvGrpSpPr>
        <p:cNvPr id="1" name=""/>
        <p:cNvGrpSpPr/>
        <p:nvPr/>
      </p:nvGrpSpPr>
      <p:grpSpPr>
        <a:xfrm xmlns:a="http://schemas.openxmlformats.org/drawingml/2006/main"/>
      </p:grpSpPr>
      <p:sp>
        <p:nvSpPr>
          <p:cNvPr id="16" name="CALENDAR UX CONCEPT">
            <a:extLst xmlns:a="http://schemas.openxmlformats.org/drawingml/2006/main">
              <a:ext uri="{FF2B5EF4-FFF2-40B4-BE49-F238E27FC236}">
                <a16:creationId xmlns:a16="http://schemas.microsoft.com/office/drawing/2014/main" id="{3C190B17-6C88-4A98-B6B0-9699AD9A8652}"/>
              </a:ext>
            </a:extLst>
          </p:cNvPr>
          <p:cNvSpPr>
            <a:spLocks xmlns:a="http://schemas.openxmlformats.org/drawingml/2006/main" noGrp="1"/>
          </p:cNvSpPr>
          <p:nvPr/>
        </p:nvSpPr>
        <p:spPr>
          <a:xfrm xmlns:a="http://schemas.openxmlformats.org/drawingml/2006/main">
            <a:off x="685800" y="400050"/>
            <a:ext cx="13335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50" b="1">
                <a:solidFill>
                  <a:srgbClr val="61716B"/>
                </a:solidFill>
                <a:latin typeface="Helvetica Neue"/>
                <a:ea typeface="Helvetica Neue"/>
                <a:cs typeface="Helvetica Neue"/>
              </a:defRPr>
            </a:pPr>
            <a:r>
              <a:rPr sz="1350" b="1">
                <a:solidFill>
                  <a:srgbClr val="61716B"/>
                </a:solidFill>
                <a:latin typeface="Helvetica Neue"/>
                <a:ea typeface="Helvetica Neue"/>
                <a:cs typeface="Helvetica Neue"/>
              </a:rPr>
              <a:t>CALENDAR UX CONCEPT</a:t>
            </a:r>
          </a:p>
        </p:txBody>
      </p:sp>
      <p:sp>
        <p:nvSpPr>
          <p:cNvPr id="2" name="A shared enquiry can create leads for several">
            <a:extLst xmlns:a="http://schemas.openxmlformats.org/drawingml/2006/main">
              <a:ext uri="{FF2B5EF4-FFF2-40B4-BE49-F238E27FC236}">
                <a16:creationId xmlns:a16="http://schemas.microsoft.com/office/drawing/2014/main" id="{4727179B-F6BF-4CAA-83C2-234A53A49569}"/>
              </a:ext>
            </a:extLst>
          </p:cNvPr>
          <p:cNvSpPr>
            <a:spLocks xmlns:a="http://schemas.openxmlformats.org/drawingml/2006/main" noGrp="1"/>
          </p:cNvSpPr>
          <p:nvPr/>
        </p:nvSpPr>
        <p:spPr>
          <a:xfrm xmlns:a="http://schemas.openxmlformats.org/drawingml/2006/main">
            <a:off x="685800" y="914400"/>
            <a:ext cx="13868400"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900" b="1">
                <a:solidFill>
                  <a:srgbClr val="173D35"/>
                </a:solidFill>
                <a:latin typeface="Helvetica Neue"/>
                <a:ea typeface="Helvetica Neue"/>
                <a:cs typeface="Helvetica Neue"/>
              </a:defRPr>
            </a:pPr>
            <a:r>
              <a:rPr sz="3900" b="1">
                <a:solidFill>
                  <a:srgbClr val="173D35"/>
                </a:solidFill>
                <a:latin typeface="Helvetica Neue"/>
                <a:ea typeface="Helvetica Neue"/>
                <a:cs typeface="Helvetica Neue"/>
              </a:rPr>
              <a:t>A shared enquiry can create leads for several institutions</a:t>
            </a:r>
          </a:p>
        </p:txBody>
      </p:sp>
      <p:sp>
        <p:nvSpPr>
          <p:cNvPr id="3" name="46">
            <a:extLst xmlns:a="http://schemas.openxmlformats.org/drawingml/2006/main">
              <a:ext uri="{FF2B5EF4-FFF2-40B4-BE49-F238E27FC236}">
                <a16:creationId xmlns:a16="http://schemas.microsoft.com/office/drawing/2014/main" id="{0F595D2B-7104-407E-88D2-F8B79666DA5C}"/>
              </a:ext>
            </a:extLst>
          </p:cNvPr>
          <p:cNvSpPr>
            <a:spLocks xmlns:a="http://schemas.openxmlformats.org/drawingml/2006/main" noGrp="1"/>
          </p:cNvSpPr>
          <p:nvPr/>
        </p:nvSpPr>
        <p:spPr>
          <a:xfrm xmlns:a="http://schemas.openxmlformats.org/drawingml/2006/main">
            <a:off x="14097000" y="8105775"/>
            <a:ext cx="457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275" b="0">
                <a:solidFill>
                  <a:srgbClr val="61716B"/>
                </a:solidFill>
                <a:latin typeface="Helvetica Neue"/>
                <a:ea typeface="Helvetica Neue"/>
                <a:cs typeface="Helvetica Neue"/>
              </a:defRPr>
            </a:pPr>
            <a:r>
              <a:rPr sz="1275" b="0">
                <a:solidFill>
                  <a:srgbClr val="61716B"/>
                </a:solidFill>
                <a:latin typeface="Helvetica Neue"/>
                <a:ea typeface="Helvetica Neue"/>
                <a:cs typeface="Helvetica Neue"/>
              </a:rPr>
              <a:t>57</a:t>
            </a:r>
          </a:p>
        </p:txBody>
      </p:sp>
      <p:sp>
        <p:nvSpPr>
          <p:cNvPr id="4" name="The park helps organizers find a fit, then ro">
            <a:extLst xmlns:a="http://schemas.openxmlformats.org/drawingml/2006/main">
              <a:ext uri="{FF2B5EF4-FFF2-40B4-BE49-F238E27FC236}">
                <a16:creationId xmlns:a16="http://schemas.microsoft.com/office/drawing/2014/main" id="{EE0206D5-8718-4608-8CF8-9B46B9FC3087}"/>
              </a:ext>
            </a:extLst>
          </p:cNvPr>
          <p:cNvSpPr>
            <a:spLocks xmlns:a="http://schemas.openxmlformats.org/drawingml/2006/main" noGrp="1"/>
          </p:cNvSpPr>
          <p:nvPr/>
        </p:nvSpPr>
        <p:spPr>
          <a:xfrm xmlns:a="http://schemas.openxmlformats.org/drawingml/2006/main">
            <a:off x="685800" y="1733550"/>
            <a:ext cx="138112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025" b="0">
                <a:solidFill>
                  <a:srgbClr val="61716B"/>
                </a:solidFill>
                <a:latin typeface="Helvetica Neue"/>
                <a:ea typeface="Helvetica Neue"/>
                <a:cs typeface="Helvetica Neue"/>
              </a:defRPr>
            </a:pPr>
            <a:r>
              <a:rPr sz="2025" b="0">
                <a:solidFill>
                  <a:srgbClr val="61716B"/>
                </a:solidFill>
                <a:latin typeface="Helvetica Neue"/>
                <a:ea typeface="Helvetica Neue"/>
                <a:cs typeface="Helvetica Neue"/>
              </a:rPr>
              <a:t>The park helps organizers find a fit, then routes the opportunity to participating venues.</a:t>
            </a:r>
          </a:p>
        </p:txBody>
      </p:sp>
      <p:sp>
        <p:nvSpPr>
          <p:cNvPr id="5" name="">
            <a:extLst xmlns:a="http://schemas.openxmlformats.org/drawingml/2006/main">
              <a:ext uri="{FF2B5EF4-FFF2-40B4-BE49-F238E27FC236}">
                <a16:creationId xmlns:a16="http://schemas.microsoft.com/office/drawing/2014/main" id="{AD6BEC7E-D51D-48E7-A4F5-09794F6CAB19}"/>
              </a:ext>
            </a:extLst>
          </p:cNvPr>
          <p:cNvSpPr>
            <a:spLocks xmlns:a="http://schemas.openxmlformats.org/drawingml/2006/main" noGrp="1"/>
          </p:cNvSpPr>
          <p:nvPr/>
        </p:nvSpPr>
        <p:spPr>
          <a:xfrm xmlns:a="http://schemas.openxmlformats.org/drawingml/2006/main">
            <a:off x="685800" y="2400300"/>
            <a:ext cx="13868400" cy="5162550"/>
          </a:xfrm>
          <a:prstGeom xmlns:a="http://schemas.openxmlformats.org/drawingml/2006/main" prst="roundRect">
            <a:avLst>
              <a:gd name="adj" fmla="val 2214"/>
            </a:avLst>
          </a:prstGeom>
          <a:solidFill xmlns:a="http://schemas.openxmlformats.org/drawingml/2006/main">
            <a:srgbClr val="FFFFFF"/>
          </a:solidFill>
          <a:ln xmlns:a="http://schemas.openxmlformats.org/drawingml/2006/main" w="9525">
            <a:solidFill>
              <a:srgbClr val="D6DBD3"/>
            </a:solidFill>
          </a:ln>
        </p:spPr>
      </p:sp>
      <p:sp>
        <p:nvSpPr>
          <p:cNvPr id="6" name="">
            <a:extLst xmlns:a="http://schemas.openxmlformats.org/drawingml/2006/main">
              <a:ext uri="{FF2B5EF4-FFF2-40B4-BE49-F238E27FC236}">
                <a16:creationId xmlns:a16="http://schemas.microsoft.com/office/drawing/2014/main" id="{67211060-6E0C-4B26-9CF2-757C642094E7}"/>
              </a:ext>
            </a:extLst>
          </p:cNvPr>
          <p:cNvSpPr>
            <a:spLocks xmlns:a="http://schemas.openxmlformats.org/drawingml/2006/main" noGrp="1"/>
          </p:cNvSpPr>
          <p:nvPr/>
        </p:nvSpPr>
        <p:spPr>
          <a:xfrm xmlns:a="http://schemas.openxmlformats.org/drawingml/2006/main">
            <a:off x="685800" y="2400300"/>
            <a:ext cx="13868400" cy="590550"/>
          </a:xfrm>
          <a:prstGeom xmlns:a="http://schemas.openxmlformats.org/drawingml/2006/main" prst="rect">
            <a:avLst/>
          </a:prstGeom>
          <a:solidFill xmlns:a="http://schemas.openxmlformats.org/drawingml/2006/main">
            <a:srgbClr val="173D35"/>
          </a:solidFill>
          <a:ln xmlns:a="http://schemas.openxmlformats.org/drawingml/2006/main" w="0">
            <a:noFill/>
          </a:ln>
        </p:spPr>
      </p:sp>
      <p:sp>
        <p:nvSpPr>
          <p:cNvPr id="7" name="BALBOA  /  Host your event">
            <a:extLst xmlns:a="http://schemas.openxmlformats.org/drawingml/2006/main">
              <a:ext uri="{FF2B5EF4-FFF2-40B4-BE49-F238E27FC236}">
                <a16:creationId xmlns:a16="http://schemas.microsoft.com/office/drawing/2014/main" id="{2CDBD225-5A58-4632-98CA-BFE53286D197}"/>
              </a:ext>
            </a:extLst>
          </p:cNvPr>
          <p:cNvSpPr>
            <a:spLocks xmlns:a="http://schemas.openxmlformats.org/drawingml/2006/main" noGrp="1"/>
          </p:cNvSpPr>
          <p:nvPr/>
        </p:nvSpPr>
        <p:spPr>
          <a:xfrm xmlns:a="http://schemas.openxmlformats.org/drawingml/2006/main">
            <a:off x="914400" y="2571750"/>
            <a:ext cx="7905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800" b="1">
                <a:solidFill>
                  <a:srgbClr val="FFFFFF"/>
                </a:solidFill>
                <a:latin typeface="Helvetica Neue"/>
                <a:ea typeface="Helvetica Neue"/>
                <a:cs typeface="Helvetica Neue"/>
              </a:defRPr>
            </a:pPr>
            <a:r>
              <a:rPr sz="1800" b="1">
                <a:solidFill>
                  <a:srgbClr val="FFFFFF"/>
                </a:solidFill>
                <a:latin typeface="Helvetica Neue"/>
                <a:ea typeface="Helvetica Neue"/>
                <a:cs typeface="Helvetica Neue"/>
              </a:rPr>
              <a:t>BALBOA  /  Host your event</a:t>
            </a:r>
          </a:p>
        </p:txBody>
      </p:sp>
      <p:sp>
        <p:nvSpPr>
          <p:cNvPr id="8" name="Coordinated by Forever Balboa Park">
            <a:extLst xmlns:a="http://schemas.openxmlformats.org/drawingml/2006/main">
              <a:ext uri="{FF2B5EF4-FFF2-40B4-BE49-F238E27FC236}">
                <a16:creationId xmlns:a16="http://schemas.microsoft.com/office/drawing/2014/main" id="{8608D5D3-FC5F-4EBF-A1DD-36306A16C3F1}"/>
              </a:ext>
            </a:extLst>
          </p:cNvPr>
          <p:cNvSpPr>
            <a:spLocks xmlns:a="http://schemas.openxmlformats.org/drawingml/2006/main" noGrp="1"/>
          </p:cNvSpPr>
          <p:nvPr/>
        </p:nvSpPr>
        <p:spPr>
          <a:xfrm xmlns:a="http://schemas.openxmlformats.org/drawingml/2006/main">
            <a:off x="9906000" y="2600325"/>
            <a:ext cx="4381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425" b="0">
                <a:solidFill>
                  <a:srgbClr val="F5F3ED"/>
                </a:solidFill>
                <a:latin typeface="Helvetica Neue"/>
                <a:ea typeface="Helvetica Neue"/>
                <a:cs typeface="Helvetica Neue"/>
              </a:defRPr>
            </a:pPr>
            <a:r>
              <a:rPr sz="1425" b="0">
                <a:solidFill>
                  <a:srgbClr val="F5F3ED"/>
                </a:solidFill>
                <a:latin typeface="Helvetica Neue"/>
                <a:ea typeface="Helvetica Neue"/>
                <a:cs typeface="Helvetica Neue"/>
              </a:rPr>
              <a:t>Coordinated by Forever Balboa Park</a:t>
            </a:r>
          </a:p>
        </p:txBody>
      </p:sp>
      <p:sp>
        <p:nvSpPr>
          <p:cNvPr id="9" name="Plan something memorable">
            <a:extLst xmlns:a="http://schemas.openxmlformats.org/drawingml/2006/main">
              <a:ext uri="{FF2B5EF4-FFF2-40B4-BE49-F238E27FC236}">
                <a16:creationId xmlns:a16="http://schemas.microsoft.com/office/drawing/2014/main" id="{EF4F6F33-85BF-4BBC-884F-F31737BD9189}"/>
              </a:ext>
            </a:extLst>
          </p:cNvPr>
          <p:cNvSpPr>
            <a:spLocks xmlns:a="http://schemas.openxmlformats.org/drawingml/2006/main" noGrp="1"/>
          </p:cNvSpPr>
          <p:nvPr/>
        </p:nvSpPr>
        <p:spPr>
          <a:xfrm xmlns:a="http://schemas.openxmlformats.org/drawingml/2006/main">
            <a:off x="933450" y="3238500"/>
            <a:ext cx="74295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300" b="1">
                <a:solidFill>
                  <a:srgbClr val="173D35"/>
                </a:solidFill>
                <a:latin typeface="Helvetica Neue"/>
                <a:ea typeface="Helvetica Neue"/>
                <a:cs typeface="Helvetica Neue"/>
              </a:defRPr>
            </a:pPr>
            <a:r>
              <a:rPr sz="3300" b="1">
                <a:solidFill>
                  <a:srgbClr val="173D35"/>
                </a:solidFill>
                <a:latin typeface="Helvetica Neue"/>
                <a:ea typeface="Helvetica Neue"/>
                <a:cs typeface="Helvetica Neue"/>
              </a:rPr>
              <a:t>Plan something memorable</a:t>
            </a:r>
          </a:p>
        </p:txBody>
      </p:sp>
      <p:graphicFrame>
        <p:nvGraphicFramePr>
          <p:cNvPr id="25" name="">
            <a:extLst xmlns:a="http://schemas.openxmlformats.org/drawingml/2006/main">
              <a:ext uri="{FF2B5EF4-FFF2-40B4-BE49-F238E27FC236}">
                <a16:creationId xmlns:a16="http://schemas.microsoft.com/office/drawing/2014/main" id="{064DF969-C97E-4657-A43B-7D25FDF20C8F}"/>
              </a:ext>
            </a:extLst>
          </p:cNvPr>
          <p:cNvGraphicFramePr/>
          <p:nvPr/>
        </p:nvGraphicFramePr>
        <p:xfrm>
          <a:off xmlns:a="http://schemas.openxmlformats.org/drawingml/2006/main" x="933450" y="4029075"/>
          <a:ext xmlns:a="http://schemas.openxmlformats.org/drawingml/2006/main" cx="7791450" cy="2781300"/>
        </p:xfrm>
        <a:graphic xmlns:a="http://schemas.openxmlformats.org/drawingml/2006/main">
          <a:graphicData uri="http://schemas.openxmlformats.org/drawingml/2006/table">
            <a:tbl>
              <a:tblPr/>
              <a:tblGrid>
                <a:gridCol w="2714625"/>
                <a:gridCol w="5076825"/>
              </a:tblGrid>
              <a:tr h="556260">
                <a:tc>
                  <a:txBody>
                    <a:bodyPr/>
                    <a:lstStyle/>
                    <a:p>
                      <a:r>
                        <a:rPr sz="1800" b="1">
                          <a:solidFill>
                            <a:srgbClr val="FFFFFF"/>
                          </a:solidFill>
                          <a:latin typeface="Helvetica Neue"/>
                          <a:ea typeface="Helvetica Neue"/>
                          <a:cs typeface="Helvetica Neue"/>
                        </a:rPr>
                        <a:t>Your brief</a:t>
                      </a:r>
                    </a:p>
                  </a:txBody>
                  <a:tcPr marL="171450" marR="133350" marT="114300" marB="95250" anchor="ctr">
                    <a:solidFill>
                      <a:srgbClr val="173D35"/>
                    </a:solidFill>
                  </a:tcPr>
                </a:tc>
                <a:tc>
                  <a:txBody>
                    <a:bodyPr/>
                    <a:lstStyle/>
                    <a:p>
                      <a:r>
                        <a:rPr sz="1800" b="1">
                          <a:solidFill>
                            <a:srgbClr val="FFFFFF"/>
                          </a:solidFill>
                          <a:latin typeface="Helvetica Neue"/>
                          <a:ea typeface="Helvetica Neue"/>
                          <a:cs typeface="Helvetica Neue"/>
                        </a:rPr>
                        <a:t>Illustrative enquiry</a:t>
                      </a:r>
                    </a:p>
                  </a:txBody>
                  <a:tcPr marL="171450" marR="133350" marT="114300" marB="95250" anchor="ctr">
                    <a:solidFill>
                      <a:srgbClr val="173D35"/>
                    </a:solidFill>
                  </a:tcPr>
                </a:tc>
              </a:tr>
              <a:tr h="556260">
                <a:tc>
                  <a:txBody>
                    <a:bodyPr/>
                    <a:lstStyle/>
                    <a:p>
                      <a:r>
                        <a:rPr sz="1800">
                          <a:solidFill>
                            <a:srgbClr val="173D35"/>
                          </a:solidFill>
                          <a:latin typeface="Helvetica Neue"/>
                          <a:ea typeface="Helvetica Neue"/>
                          <a:cs typeface="Helvetica Neue"/>
                        </a:rPr>
                        <a:t>Event type</a:t>
                      </a:r>
                    </a:p>
                  </a:txBody>
                  <a:tcPr marL="171450" marR="133350" marT="114300" marB="95250" anchor="ctr">
                    <a:solidFill>
                      <a:srgbClr val="FFFFFF"/>
                    </a:solidFill>
                  </a:tcPr>
                </a:tc>
                <a:tc>
                  <a:txBody>
                    <a:bodyPr/>
                    <a:lstStyle/>
                    <a:p>
                      <a:r>
                        <a:rPr sz="1800">
                          <a:solidFill>
                            <a:srgbClr val="173D35"/>
                          </a:solidFill>
                          <a:latin typeface="Helvetica Neue"/>
                          <a:ea typeface="Helvetica Neue"/>
                          <a:cs typeface="Helvetica Neue"/>
                        </a:rPr>
                        <a:t>Company reception + museum experience</a:t>
                      </a:r>
                    </a:p>
                  </a:txBody>
                  <a:tcPr marL="171450" marR="133350" marT="114300" marB="95250" anchor="ctr">
                    <a:solidFill>
                      <a:srgbClr val="FFFFFF"/>
                    </a:solidFill>
                  </a:tcPr>
                </a:tc>
              </a:tr>
              <a:tr h="556260">
                <a:tc>
                  <a:txBody>
                    <a:bodyPr/>
                    <a:lstStyle/>
                    <a:p>
                      <a:r>
                        <a:rPr sz="1800">
                          <a:solidFill>
                            <a:srgbClr val="173D35"/>
                          </a:solidFill>
                          <a:latin typeface="Helvetica Neue"/>
                          <a:ea typeface="Helvetica Neue"/>
                          <a:cs typeface="Helvetica Neue"/>
                        </a:rPr>
                        <a:t>Guests / timing</a:t>
                      </a:r>
                    </a:p>
                  </a:txBody>
                  <a:tcPr marL="171450" marR="133350" marT="114300" marB="95250" anchor="ctr">
                    <a:solidFill>
                      <a:srgbClr val="F5F3ED"/>
                    </a:solidFill>
                  </a:tcPr>
                </a:tc>
                <a:tc>
                  <a:txBody>
                    <a:bodyPr/>
                    <a:lstStyle/>
                    <a:p>
                      <a:r>
                        <a:rPr sz="1800">
                          <a:solidFill>
                            <a:srgbClr val="173D35"/>
                          </a:solidFill>
                          <a:latin typeface="Helvetica Neue"/>
                          <a:ea typeface="Helvetica Neue"/>
                          <a:cs typeface="Helvetica Neue"/>
                        </a:rPr>
                        <a:t>400–600 / October / dates flexible</a:t>
                      </a:r>
                    </a:p>
                  </a:txBody>
                  <a:tcPr marL="171450" marR="133350" marT="114300" marB="95250" anchor="ctr">
                    <a:solidFill>
                      <a:srgbClr val="F5F3ED"/>
                    </a:solidFill>
                  </a:tcPr>
                </a:tc>
              </a:tr>
              <a:tr h="556260">
                <a:tc>
                  <a:txBody>
                    <a:bodyPr/>
                    <a:lstStyle/>
                    <a:p>
                      <a:r>
                        <a:rPr sz="1800">
                          <a:solidFill>
                            <a:srgbClr val="173D35"/>
                          </a:solidFill>
                          <a:latin typeface="Helvetica Neue"/>
                          <a:ea typeface="Helvetica Neue"/>
                          <a:cs typeface="Helvetica Neue"/>
                        </a:rPr>
                        <a:t>Needs</a:t>
                      </a:r>
                    </a:p>
                  </a:txBody>
                  <a:tcPr marL="171450" marR="133350" marT="114300" marB="95250" anchor="ctr">
                    <a:solidFill>
                      <a:srgbClr val="FFFFFF"/>
                    </a:solidFill>
                  </a:tcPr>
                </a:tc>
                <a:tc>
                  <a:txBody>
                    <a:bodyPr/>
                    <a:lstStyle/>
                    <a:p>
                      <a:r>
                        <a:rPr sz="1800">
                          <a:solidFill>
                            <a:srgbClr val="173D35"/>
                          </a:solidFill>
                          <a:latin typeface="Helvetica Neue"/>
                          <a:ea typeface="Helvetica Neue"/>
                          <a:cs typeface="Helvetica Neue"/>
                        </a:rPr>
                        <a:t>Indoor reception, outdoor arrival, catering</a:t>
                      </a:r>
                    </a:p>
                  </a:txBody>
                  <a:tcPr marL="171450" marR="133350" marT="114300" marB="95250" anchor="ctr">
                    <a:solidFill>
                      <a:srgbClr val="FFFFFF"/>
                    </a:solidFill>
                  </a:tcPr>
                </a:tc>
              </a:tr>
              <a:tr h="556260">
                <a:tc>
                  <a:txBody>
                    <a:bodyPr/>
                    <a:lstStyle/>
                    <a:p>
                      <a:r>
                        <a:rPr sz="1800">
                          <a:solidFill>
                            <a:srgbClr val="173D35"/>
                          </a:solidFill>
                          <a:latin typeface="Helvetica Neue"/>
                          <a:ea typeface="Helvetica Neue"/>
                          <a:cs typeface="Helvetica Neue"/>
                        </a:rPr>
                        <a:t>Next step</a:t>
                      </a:r>
                    </a:p>
                  </a:txBody>
                  <a:tcPr marL="171450" marR="133350" marT="114300" marB="95250" anchor="ctr">
                    <a:solidFill>
                      <a:srgbClr val="F5F3ED"/>
                    </a:solidFill>
                  </a:tcPr>
                </a:tc>
                <a:tc>
                  <a:txBody>
                    <a:bodyPr/>
                    <a:lstStyle/>
                    <a:p>
                      <a:r>
                        <a:rPr sz="1800">
                          <a:solidFill>
                            <a:srgbClr val="173D35"/>
                          </a:solidFill>
                          <a:latin typeface="Helvetica Neue"/>
                          <a:ea typeface="Helvetica Neue"/>
                          <a:cs typeface="Helvetica Neue"/>
                        </a:rPr>
                        <a:t>Request matched venue options</a:t>
                      </a:r>
                    </a:p>
                  </a:txBody>
                  <a:tcPr marL="171450" marR="133350" marT="114300" marB="95250" anchor="ctr">
                    <a:solidFill>
                      <a:srgbClr val="F5F3ED"/>
                    </a:solidFill>
                  </a:tcPr>
                </a:tc>
              </a:tr>
            </a:tbl>
          </a:graphicData>
        </a:graphic>
      </p:graphicFrame>
      <p:sp>
        <p:nvSpPr>
          <p:cNvPr id="11" name="">
            <a:extLst xmlns:a="http://schemas.openxmlformats.org/drawingml/2006/main">
              <a:ext uri="{FF2B5EF4-FFF2-40B4-BE49-F238E27FC236}">
                <a16:creationId xmlns:a16="http://schemas.microsoft.com/office/drawing/2014/main" id="{5AFFF6F6-D171-4E23-8990-F056E2D65323}"/>
              </a:ext>
            </a:extLst>
          </p:cNvPr>
          <p:cNvSpPr>
            <a:spLocks xmlns:a="http://schemas.openxmlformats.org/drawingml/2006/main" noGrp="1"/>
          </p:cNvSpPr>
          <p:nvPr/>
        </p:nvSpPr>
        <p:spPr>
          <a:xfrm xmlns:a="http://schemas.openxmlformats.org/drawingml/2006/main">
            <a:off x="9153525" y="3257550"/>
            <a:ext cx="5124450" cy="3848100"/>
          </a:xfrm>
          <a:prstGeom xmlns:a="http://schemas.openxmlformats.org/drawingml/2006/main" prst="roundRect">
            <a:avLst>
              <a:gd name="adj" fmla="val 2970"/>
            </a:avLst>
          </a:prstGeom>
          <a:solidFill xmlns:a="http://schemas.openxmlformats.org/drawingml/2006/main">
            <a:srgbClr val="F5F3ED"/>
          </a:solidFill>
          <a:ln xmlns:a="http://schemas.openxmlformats.org/drawingml/2006/main" w="9525">
            <a:solidFill>
              <a:srgbClr val="D6DBD3"/>
            </a:solidFill>
          </a:ln>
        </p:spPr>
      </p:sp>
      <p:sp>
        <p:nvSpPr>
          <p:cNvPr id="12" name="FBP coordination team">
            <a:extLst xmlns:a="http://schemas.openxmlformats.org/drawingml/2006/main">
              <a:ext uri="{FF2B5EF4-FFF2-40B4-BE49-F238E27FC236}">
                <a16:creationId xmlns:a16="http://schemas.microsoft.com/office/drawing/2014/main" id="{591C5E87-2E95-4739-AA20-AD016DE63417}"/>
              </a:ext>
            </a:extLst>
          </p:cNvPr>
          <p:cNvSpPr>
            <a:spLocks xmlns:a="http://schemas.openxmlformats.org/drawingml/2006/main" noGrp="1"/>
          </p:cNvSpPr>
          <p:nvPr/>
        </p:nvSpPr>
        <p:spPr>
          <a:xfrm xmlns:a="http://schemas.openxmlformats.org/drawingml/2006/main">
            <a:off x="9410700" y="3486150"/>
            <a:ext cx="45720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175" b="1">
                <a:solidFill>
                  <a:srgbClr val="173D35"/>
                </a:solidFill>
                <a:latin typeface="Helvetica Neue"/>
                <a:ea typeface="Helvetica Neue"/>
                <a:cs typeface="Helvetica Neue"/>
              </a:defRPr>
            </a:pPr>
            <a:r>
              <a:rPr sz="2175" b="1">
                <a:solidFill>
                  <a:srgbClr val="173D35"/>
                </a:solidFill>
                <a:latin typeface="Helvetica Neue"/>
                <a:ea typeface="Helvetica Neue"/>
                <a:cs typeface="Helvetica Neue"/>
              </a:rPr>
              <a:t>FBP coordination team</a:t>
            </a:r>
          </a:p>
        </p:txBody>
      </p:sp>
      <p:sp>
        <p:nvSpPr>
          <p:cNvPr id="13" name="Match capacity and availability&#10;Confirm conse">
            <a:extLst xmlns:a="http://schemas.openxmlformats.org/drawingml/2006/main">
              <a:ext uri="{FF2B5EF4-FFF2-40B4-BE49-F238E27FC236}">
                <a16:creationId xmlns:a16="http://schemas.microsoft.com/office/drawing/2014/main" id="{DB9B8B1C-ADDB-435D-8424-F69D5313C3B4}"/>
              </a:ext>
            </a:extLst>
          </p:cNvPr>
          <p:cNvSpPr>
            <a:spLocks xmlns:a="http://schemas.openxmlformats.org/drawingml/2006/main" noGrp="1"/>
          </p:cNvSpPr>
          <p:nvPr/>
        </p:nvSpPr>
        <p:spPr>
          <a:xfrm xmlns:a="http://schemas.openxmlformats.org/drawingml/2006/main">
            <a:off x="9410700" y="4200525"/>
            <a:ext cx="4514850" cy="1533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950" b="0">
                <a:solidFill>
                  <a:srgbClr val="173D35"/>
                </a:solidFill>
                <a:latin typeface="Helvetica Neue"/>
                <a:ea typeface="Helvetica Neue"/>
                <a:cs typeface="Helvetica Neue"/>
              </a:defRPr>
            </a:pPr>
            <a:r>
              <a:rPr sz="1950" b="0">
                <a:solidFill>
                  <a:srgbClr val="173D35"/>
                </a:solidFill>
                <a:latin typeface="Helvetica Neue"/>
                <a:ea typeface="Helvetica Neue"/>
                <a:cs typeface="Helvetica Neue"/>
              </a:rPr>
              <a:t>Match capacity and availability</a:t>
            </a:r>
          </a:p>
          <a:p xmlns:a="http://schemas.openxmlformats.org/drawingml/2006/main">
            <a:pPr>
              <a:buNone/>
              <a:defRPr sz="1950" b="0">
                <a:solidFill>
                  <a:srgbClr val="173D35"/>
                </a:solidFill>
                <a:latin typeface="Helvetica Neue"/>
                <a:ea typeface="Helvetica Neue"/>
                <a:cs typeface="Helvetica Neue"/>
              </a:defRPr>
            </a:pPr>
            <a:r>
              <a:rPr sz="1950" b="0">
                <a:solidFill>
                  <a:srgbClr val="173D35"/>
                </a:solidFill>
                <a:latin typeface="Helvetica Neue"/>
                <a:ea typeface="Helvetica Neue"/>
                <a:cs typeface="Helvetica Neue"/>
              </a:rPr>
              <a:t>Confirm consent to share the brief</a:t>
            </a:r>
          </a:p>
          <a:p xmlns:a="http://schemas.openxmlformats.org/drawingml/2006/main">
            <a:pPr>
              <a:buNone/>
              <a:defRPr sz="1950" b="0">
                <a:solidFill>
                  <a:srgbClr val="173D35"/>
                </a:solidFill>
                <a:latin typeface="Helvetica Neue"/>
                <a:ea typeface="Helvetica Neue"/>
                <a:cs typeface="Helvetica Neue"/>
              </a:defRPr>
            </a:pPr>
            <a:r>
              <a:rPr sz="1950" b="0">
                <a:solidFill>
                  <a:srgbClr val="173D35"/>
                </a:solidFill>
                <a:latin typeface="Helvetica Neue"/>
                <a:ea typeface="Helvetica Neue"/>
                <a:cs typeface="Helvetica Neue"/>
              </a:rPr>
              <a:t>Route to the relevant institutions</a:t>
            </a:r>
          </a:p>
          <a:p xmlns:a="http://schemas.openxmlformats.org/drawingml/2006/main">
            <a:pPr>
              <a:buNone/>
              <a:defRPr sz="1950" b="0">
                <a:solidFill>
                  <a:srgbClr val="173D35"/>
                </a:solidFill>
                <a:latin typeface="Helvetica Neue"/>
                <a:ea typeface="Helvetica Neue"/>
                <a:cs typeface="Helvetica Neue"/>
              </a:defRPr>
            </a:pPr>
            <a:r>
              <a:rPr sz="1950" b="0">
                <a:solidFill>
                  <a:srgbClr val="173D35"/>
                </a:solidFill>
                <a:latin typeface="Helvetica Neue"/>
                <a:ea typeface="Helvetica Neue"/>
                <a:cs typeface="Helvetica Neue"/>
              </a:rPr>
              <a:t>Track proposals and bookings</a:t>
            </a:r>
          </a:p>
        </p:txBody>
      </p:sp>
      <p:sp>
        <p:nvSpPr>
          <p:cNvPr id="14" name="Institutions set prices and accept bookings">
            <a:extLst xmlns:a="http://schemas.openxmlformats.org/drawingml/2006/main">
              <a:ext uri="{FF2B5EF4-FFF2-40B4-BE49-F238E27FC236}">
                <a16:creationId xmlns:a16="http://schemas.microsoft.com/office/drawing/2014/main" id="{87649841-44C9-4B0D-8B94-824E696005F5}"/>
              </a:ext>
            </a:extLst>
          </p:cNvPr>
          <p:cNvSpPr>
            <a:spLocks xmlns:a="http://schemas.openxmlformats.org/drawingml/2006/main" noGrp="1"/>
          </p:cNvSpPr>
          <p:nvPr/>
        </p:nvSpPr>
        <p:spPr>
          <a:xfrm xmlns:a="http://schemas.openxmlformats.org/drawingml/2006/main">
            <a:off x="9410700" y="6200775"/>
            <a:ext cx="448627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100" b="1">
                <a:solidFill>
                  <a:srgbClr val="BE573C"/>
                </a:solidFill>
                <a:latin typeface="Helvetica Neue"/>
                <a:ea typeface="Helvetica Neue"/>
                <a:cs typeface="Helvetica Neue"/>
              </a:defRPr>
            </a:pPr>
            <a:r>
              <a:rPr sz="2100" b="1">
                <a:solidFill>
                  <a:srgbClr val="BE573C"/>
                </a:solidFill>
                <a:latin typeface="Helvetica Neue"/>
                <a:ea typeface="Helvetica Neue"/>
                <a:cs typeface="Helvetica Neue"/>
              </a:rPr>
              <a:t>Institutions set prices and accept bookings</a:t>
            </a:r>
          </a:p>
        </p:txBody>
      </p:sp>
      <p:sp>
        <p:nvSpPr>
          <p:cNvPr id="15" name="Proposed service. Optional referral or coordi">
            <a:extLst xmlns:a="http://schemas.openxmlformats.org/drawingml/2006/main">
              <a:ext uri="{FF2B5EF4-FFF2-40B4-BE49-F238E27FC236}">
                <a16:creationId xmlns:a16="http://schemas.microsoft.com/office/drawing/2014/main" id="{7D63F5E2-5A70-4AA2-B674-B330C5B7CA23}"/>
              </a:ext>
            </a:extLst>
          </p:cNvPr>
          <p:cNvSpPr>
            <a:spLocks xmlns:a="http://schemas.openxmlformats.org/drawingml/2006/main" noGrp="1"/>
          </p:cNvSpPr>
          <p:nvPr/>
        </p:nvSpPr>
        <p:spPr>
          <a:xfrm xmlns:a="http://schemas.openxmlformats.org/drawingml/2006/main">
            <a:off x="685800" y="8077200"/>
            <a:ext cx="130968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200" b="0">
                <a:solidFill>
                  <a:srgbClr val="61716B"/>
                </a:solidFill>
                <a:latin typeface="Helvetica Neue"/>
                <a:ea typeface="Helvetica Neue"/>
                <a:cs typeface="Helvetica Neue"/>
              </a:defRPr>
            </a:pPr>
            <a:r>
              <a:rPr sz="1200" b="0">
                <a:solidFill>
                  <a:srgbClr val="61716B"/>
                </a:solidFill>
                <a:latin typeface="Helvetica Neue"/>
                <a:ea typeface="Helvetica Neue"/>
                <a:cs typeface="Helvetica Neue"/>
              </a:rPr>
              <a:t>Proposed service. Optional referral or coordination fees require contracts. Listing a self-hosted event remains free.</a:t>
            </a:r>
          </a:p>
        </p:txBody>
      </p:sp>
    </p:spTree>
    <p:extLst>
      <p:ext uri="{BB962C8B-B14F-4D97-AF65-F5344CB8AC3E}">
        <p14:creationId xmlns:p14="http://schemas.microsoft.com/office/powerpoint/2010/main" val="576984226"/>
      </p:ext>
    </p:extLst>
  </p:cSld>
</p:sld>
</file>

<file path=ppt/slides/slide58.xml><?xml version="1.0" encoding="utf-8"?>
<p:sld xmlns:p="http://schemas.openxmlformats.org/presentationml/2006/main">
  <p:cSld>
    <p:bg>
      <p:bgPr>
        <a:solidFill xmlns:a="http://schemas.openxmlformats.org/drawingml/2006/main">
          <a:srgbClr val="F5F3ED"/>
        </a:solidFill>
      </p:bgPr>
    </p:bg>
    <p:spTree>
      <p:nvGrpSpPr>
        <p:cNvPr id="1" name=""/>
        <p:cNvGrpSpPr/>
        <p:nvPr/>
      </p:nvGrpSpPr>
      <p:grpSpPr>
        <a:xfrm xmlns:a="http://schemas.openxmlformats.org/drawingml/2006/main"/>
      </p:grpSpPr>
      <p:sp>
        <p:nvSpPr>
          <p:cNvPr id="12" name="ILLUSTRATIVE ANNUAL MODEL / NOT CURRENT SUBSC">
            <a:extLst xmlns:a="http://schemas.openxmlformats.org/drawingml/2006/main">
              <a:ext uri="{FF2B5EF4-FFF2-40B4-BE49-F238E27FC236}">
                <a16:creationId xmlns:a16="http://schemas.microsoft.com/office/drawing/2014/main" id="{7619A70B-5080-431B-A961-BDA8966D936E}"/>
              </a:ext>
            </a:extLst>
          </p:cNvPr>
          <p:cNvSpPr>
            <a:spLocks xmlns:a="http://schemas.openxmlformats.org/drawingml/2006/main" noGrp="1"/>
          </p:cNvSpPr>
          <p:nvPr/>
        </p:nvSpPr>
        <p:spPr>
          <a:xfrm xmlns:a="http://schemas.openxmlformats.org/drawingml/2006/main">
            <a:off x="685800" y="400050"/>
            <a:ext cx="13335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50" b="1">
                <a:solidFill>
                  <a:srgbClr val="61716B"/>
                </a:solidFill>
                <a:latin typeface="Helvetica Neue"/>
                <a:ea typeface="Helvetica Neue"/>
                <a:cs typeface="Helvetica Neue"/>
              </a:defRPr>
            </a:pPr>
            <a:r>
              <a:rPr sz="1350" b="1">
                <a:solidFill>
                  <a:srgbClr val="61716B"/>
                </a:solidFill>
                <a:latin typeface="Helvetica Neue"/>
                <a:ea typeface="Helvetica Neue"/>
                <a:cs typeface="Helvetica Neue"/>
              </a:rPr>
              <a:t>ILLUSTRATIVE ANNUAL MODEL / NOT CURRENT SUBSCRIBERS</a:t>
            </a:r>
          </a:p>
        </p:txBody>
      </p:sp>
      <p:sp>
        <p:nvSpPr>
          <p:cNvPr id="2" name="Newsletter economics depend on an engaged aud">
            <a:extLst xmlns:a="http://schemas.openxmlformats.org/drawingml/2006/main">
              <a:ext uri="{FF2B5EF4-FFF2-40B4-BE49-F238E27FC236}">
                <a16:creationId xmlns:a16="http://schemas.microsoft.com/office/drawing/2014/main" id="{E0EDFEE3-3A76-45A0-AC82-E44BA0BC82B3}"/>
              </a:ext>
            </a:extLst>
          </p:cNvPr>
          <p:cNvSpPr>
            <a:spLocks xmlns:a="http://schemas.openxmlformats.org/drawingml/2006/main" noGrp="1"/>
          </p:cNvSpPr>
          <p:nvPr/>
        </p:nvSpPr>
        <p:spPr>
          <a:xfrm xmlns:a="http://schemas.openxmlformats.org/drawingml/2006/main">
            <a:off x="685800" y="914400"/>
            <a:ext cx="13868400"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900" b="1">
                <a:solidFill>
                  <a:srgbClr val="173D35"/>
                </a:solidFill>
                <a:latin typeface="Helvetica Neue"/>
                <a:ea typeface="Helvetica Neue"/>
                <a:cs typeface="Helvetica Neue"/>
              </a:defRPr>
            </a:pPr>
            <a:r>
              <a:rPr sz="3900" b="1">
                <a:solidFill>
                  <a:srgbClr val="173D35"/>
                </a:solidFill>
                <a:latin typeface="Helvetica Neue"/>
                <a:ea typeface="Helvetica Neue"/>
                <a:cs typeface="Helvetica Neue"/>
              </a:rPr>
              <a:t>Newsletter economics depend on an engaged audience</a:t>
            </a:r>
          </a:p>
        </p:txBody>
      </p:sp>
      <p:sp>
        <p:nvSpPr>
          <p:cNvPr id="3" name="47">
            <a:extLst xmlns:a="http://schemas.openxmlformats.org/drawingml/2006/main">
              <a:ext uri="{FF2B5EF4-FFF2-40B4-BE49-F238E27FC236}">
                <a16:creationId xmlns:a16="http://schemas.microsoft.com/office/drawing/2014/main" id="{E717D43F-01DB-4F02-8A32-D4D27090018B}"/>
              </a:ext>
            </a:extLst>
          </p:cNvPr>
          <p:cNvSpPr>
            <a:spLocks xmlns:a="http://schemas.openxmlformats.org/drawingml/2006/main" noGrp="1"/>
          </p:cNvSpPr>
          <p:nvPr/>
        </p:nvSpPr>
        <p:spPr>
          <a:xfrm xmlns:a="http://schemas.openxmlformats.org/drawingml/2006/main">
            <a:off x="14097000" y="8105775"/>
            <a:ext cx="457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275" b="0">
                <a:solidFill>
                  <a:srgbClr val="61716B"/>
                </a:solidFill>
                <a:latin typeface="Helvetica Neue"/>
                <a:ea typeface="Helvetica Neue"/>
                <a:cs typeface="Helvetica Neue"/>
              </a:defRPr>
            </a:pPr>
            <a:r>
              <a:rPr sz="1275" b="0">
                <a:solidFill>
                  <a:srgbClr val="61716B"/>
                </a:solidFill>
                <a:latin typeface="Helvetica Neue"/>
                <a:ea typeface="Helvetica Neue"/>
                <a:cs typeface="Helvetica Neue"/>
              </a:rPr>
              <a:t>58</a:t>
            </a:r>
          </a:p>
        </p:txBody>
      </p:sp>
      <p:sp>
        <p:nvSpPr>
          <p:cNvPr id="4" name="20,000">
            <a:extLst xmlns:a="http://schemas.openxmlformats.org/drawingml/2006/main">
              <a:ext uri="{FF2B5EF4-FFF2-40B4-BE49-F238E27FC236}">
                <a16:creationId xmlns:a16="http://schemas.microsoft.com/office/drawing/2014/main" id="{C942FAEB-8BCA-4980-AA38-518262F8B28E}"/>
              </a:ext>
            </a:extLst>
          </p:cNvPr>
          <p:cNvSpPr>
            <a:spLocks xmlns:a="http://schemas.openxmlformats.org/drawingml/2006/main" noGrp="1"/>
          </p:cNvSpPr>
          <p:nvPr/>
        </p:nvSpPr>
        <p:spPr>
          <a:xfrm xmlns:a="http://schemas.openxmlformats.org/drawingml/2006/main">
            <a:off x="685800" y="2343150"/>
            <a:ext cx="6715125"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7500" b="1">
                <a:solidFill>
                  <a:srgbClr val="173D35"/>
                </a:solidFill>
                <a:latin typeface="Helvetica Neue"/>
                <a:ea typeface="Helvetica Neue"/>
                <a:cs typeface="Helvetica Neue"/>
              </a:defRPr>
            </a:pPr>
            <a:r>
              <a:rPr sz="7500" b="1">
                <a:solidFill>
                  <a:srgbClr val="173D35"/>
                </a:solidFill>
                <a:latin typeface="Helvetica Neue"/>
                <a:ea typeface="Helvetica Neue"/>
                <a:cs typeface="Helvetica Neue"/>
              </a:rPr>
              <a:t>20,000</a:t>
            </a:r>
          </a:p>
        </p:txBody>
      </p:sp>
      <p:sp>
        <p:nvSpPr>
          <p:cNvPr id="5" name="average opted-in subscribers">
            <a:extLst xmlns:a="http://schemas.openxmlformats.org/drawingml/2006/main">
              <a:ext uri="{FF2B5EF4-FFF2-40B4-BE49-F238E27FC236}">
                <a16:creationId xmlns:a16="http://schemas.microsoft.com/office/drawing/2014/main" id="{79BB6EEA-91AE-4431-951C-B2BCFFB3FA8B}"/>
              </a:ext>
            </a:extLst>
          </p:cNvPr>
          <p:cNvSpPr>
            <a:spLocks xmlns:a="http://schemas.openxmlformats.org/drawingml/2006/main" noGrp="1"/>
          </p:cNvSpPr>
          <p:nvPr/>
        </p:nvSpPr>
        <p:spPr>
          <a:xfrm xmlns:a="http://schemas.openxmlformats.org/drawingml/2006/main">
            <a:off x="685800" y="3609975"/>
            <a:ext cx="68199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550" b="0">
                <a:solidFill>
                  <a:srgbClr val="173D35"/>
                </a:solidFill>
                <a:latin typeface="Helvetica Neue"/>
                <a:ea typeface="Helvetica Neue"/>
                <a:cs typeface="Helvetica Neue"/>
              </a:defRPr>
            </a:pPr>
            <a:r>
              <a:rPr sz="2550" b="0">
                <a:solidFill>
                  <a:srgbClr val="173D35"/>
                </a:solidFill>
                <a:latin typeface="Helvetica Neue"/>
                <a:ea typeface="Helvetica Neue"/>
                <a:cs typeface="Helvetica Neue"/>
              </a:rPr>
              <a:t>average opted-in subscribers</a:t>
            </a:r>
          </a:p>
        </p:txBody>
      </p:sp>
      <p:sp>
        <p:nvSpPr>
          <p:cNvPr id="6" name="52 editions × 95% delivery&#10;× 3% click rate pe">
            <a:extLst xmlns:a="http://schemas.openxmlformats.org/drawingml/2006/main">
              <a:ext uri="{FF2B5EF4-FFF2-40B4-BE49-F238E27FC236}">
                <a16:creationId xmlns:a16="http://schemas.microsoft.com/office/drawing/2014/main" id="{8F35F19D-F65F-47ED-887A-A8D721ECBDA0}"/>
              </a:ext>
            </a:extLst>
          </p:cNvPr>
          <p:cNvSpPr>
            <a:spLocks xmlns:a="http://schemas.openxmlformats.org/drawingml/2006/main" noGrp="1"/>
          </p:cNvSpPr>
          <p:nvPr/>
        </p:nvSpPr>
        <p:spPr>
          <a:xfrm xmlns:a="http://schemas.openxmlformats.org/drawingml/2006/main">
            <a:off x="685800" y="4486275"/>
            <a:ext cx="6619875"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250" b="0">
                <a:solidFill>
                  <a:srgbClr val="173D35"/>
                </a:solidFill>
                <a:latin typeface="Helvetica Neue"/>
                <a:ea typeface="Helvetica Neue"/>
                <a:cs typeface="Helvetica Neue"/>
              </a:defRPr>
            </a:pPr>
            <a:r>
              <a:rPr sz="2250" b="0">
                <a:solidFill>
                  <a:srgbClr val="173D35"/>
                </a:solidFill>
                <a:latin typeface="Helvetica Neue"/>
                <a:ea typeface="Helvetica Neue"/>
                <a:cs typeface="Helvetica Neue"/>
              </a:rPr>
              <a:t>52 editions × 95% delivery</a:t>
            </a:r>
          </a:p>
          <a:p xmlns:a="http://schemas.openxmlformats.org/drawingml/2006/main">
            <a:pPr>
              <a:buNone/>
              <a:defRPr sz="2250" b="0">
                <a:solidFill>
                  <a:srgbClr val="173D35"/>
                </a:solidFill>
                <a:latin typeface="Helvetica Neue"/>
                <a:ea typeface="Helvetica Neue"/>
                <a:cs typeface="Helvetica Neue"/>
              </a:defRPr>
            </a:pPr>
            <a:r>
              <a:rPr sz="2250" b="0">
                <a:solidFill>
                  <a:srgbClr val="173D35"/>
                </a:solidFill>
                <a:latin typeface="Helvetica Neue"/>
                <a:ea typeface="Helvetica Neue"/>
                <a:cs typeface="Helvetica Neue"/>
              </a:rPr>
              <a:t>× 3% click rate per delivered email</a:t>
            </a:r>
          </a:p>
        </p:txBody>
      </p:sp>
      <p:sp>
        <p:nvSpPr>
          <p:cNvPr id="7" name="29,640 annual event-link clicks">
            <a:extLst xmlns:a="http://schemas.openxmlformats.org/drawingml/2006/main">
              <a:ext uri="{FF2B5EF4-FFF2-40B4-BE49-F238E27FC236}">
                <a16:creationId xmlns:a16="http://schemas.microsoft.com/office/drawing/2014/main" id="{9C1B5E59-B057-423E-85F7-57904EDF57FD}"/>
              </a:ext>
            </a:extLst>
          </p:cNvPr>
          <p:cNvSpPr>
            <a:spLocks xmlns:a="http://schemas.openxmlformats.org/drawingml/2006/main" noGrp="1"/>
          </p:cNvSpPr>
          <p:nvPr/>
        </p:nvSpPr>
        <p:spPr>
          <a:xfrm xmlns:a="http://schemas.openxmlformats.org/drawingml/2006/main">
            <a:off x="685800" y="5962650"/>
            <a:ext cx="68961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625" b="1">
                <a:solidFill>
                  <a:srgbClr val="173D35"/>
                </a:solidFill>
                <a:latin typeface="Helvetica Neue"/>
                <a:ea typeface="Helvetica Neue"/>
                <a:cs typeface="Helvetica Neue"/>
              </a:defRPr>
            </a:pPr>
            <a:r>
              <a:rPr sz="2625" b="1">
                <a:solidFill>
                  <a:srgbClr val="173D35"/>
                </a:solidFill>
                <a:latin typeface="Helvetica Neue"/>
                <a:ea typeface="Helvetica Neue"/>
                <a:cs typeface="Helvetica Neue"/>
              </a:rPr>
              <a:t>29,640 annual event-link clicks</a:t>
            </a:r>
          </a:p>
        </p:txBody>
      </p:sp>
      <p:sp>
        <p:nvSpPr>
          <p:cNvPr id="8" name="Example ticket referral income">
            <a:extLst xmlns:a="http://schemas.openxmlformats.org/drawingml/2006/main">
              <a:ext uri="{FF2B5EF4-FFF2-40B4-BE49-F238E27FC236}">
                <a16:creationId xmlns:a16="http://schemas.microsoft.com/office/drawing/2014/main" id="{49B22D6D-4910-4C77-A1B3-28840DA0446F}"/>
              </a:ext>
            </a:extLst>
          </p:cNvPr>
          <p:cNvSpPr>
            <a:spLocks xmlns:a="http://schemas.openxmlformats.org/drawingml/2006/main" noGrp="1"/>
          </p:cNvSpPr>
          <p:nvPr/>
        </p:nvSpPr>
        <p:spPr>
          <a:xfrm xmlns:a="http://schemas.openxmlformats.org/drawingml/2006/main">
            <a:off x="8258175" y="2409825"/>
            <a:ext cx="60769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875" b="1">
                <a:solidFill>
                  <a:srgbClr val="BE573C"/>
                </a:solidFill>
                <a:latin typeface="Helvetica Neue"/>
                <a:ea typeface="Helvetica Neue"/>
                <a:cs typeface="Helvetica Neue"/>
              </a:defRPr>
            </a:pPr>
            <a:r>
              <a:rPr sz="1875" b="1">
                <a:solidFill>
                  <a:srgbClr val="BE573C"/>
                </a:solidFill>
                <a:latin typeface="Helvetica Neue"/>
                <a:ea typeface="Helvetica Neue"/>
                <a:cs typeface="Helvetica Neue"/>
              </a:rPr>
              <a:t>Example ticket referral income</a:t>
            </a:r>
          </a:p>
        </p:txBody>
      </p:sp>
      <p:sp>
        <p:nvSpPr>
          <p:cNvPr id="9" name="5% of clicks become purchases&#10;= 1,482 transac">
            <a:extLst xmlns:a="http://schemas.openxmlformats.org/drawingml/2006/main">
              <a:ext uri="{FF2B5EF4-FFF2-40B4-BE49-F238E27FC236}">
                <a16:creationId xmlns:a16="http://schemas.microsoft.com/office/drawing/2014/main" id="{CE735DCA-9692-4858-B83C-154F7DA9F7D9}"/>
              </a:ext>
            </a:extLst>
          </p:cNvPr>
          <p:cNvSpPr>
            <a:spLocks xmlns:a="http://schemas.openxmlformats.org/drawingml/2006/main" noGrp="1"/>
          </p:cNvSpPr>
          <p:nvPr/>
        </p:nvSpPr>
        <p:spPr>
          <a:xfrm xmlns:a="http://schemas.openxmlformats.org/drawingml/2006/main">
            <a:off x="8258175" y="2886075"/>
            <a:ext cx="6076950" cy="2095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325" b="0">
                <a:solidFill>
                  <a:srgbClr val="173D35"/>
                </a:solidFill>
                <a:latin typeface="Helvetica Neue"/>
                <a:ea typeface="Helvetica Neue"/>
                <a:cs typeface="Helvetica Neue"/>
              </a:defRPr>
            </a:pPr>
            <a:r>
              <a:rPr sz="2325" b="0">
                <a:solidFill>
                  <a:srgbClr val="173D35"/>
                </a:solidFill>
                <a:latin typeface="Helvetica Neue"/>
                <a:ea typeface="Helvetica Neue"/>
                <a:cs typeface="Helvetica Neue"/>
              </a:rPr>
              <a:t>5% of clicks become purchases</a:t>
            </a:r>
          </a:p>
          <a:p xmlns:a="http://schemas.openxmlformats.org/drawingml/2006/main">
            <a:pPr>
              <a:buNone/>
              <a:defRPr sz="2325" b="0">
                <a:solidFill>
                  <a:srgbClr val="173D35"/>
                </a:solidFill>
                <a:latin typeface="Helvetica Neue"/>
                <a:ea typeface="Helvetica Neue"/>
                <a:cs typeface="Helvetica Neue"/>
              </a:defRPr>
            </a:pPr>
            <a:r>
              <a:rPr sz="2325" b="0">
                <a:solidFill>
                  <a:srgbClr val="173D35"/>
                </a:solidFill>
                <a:latin typeface="Helvetica Neue"/>
                <a:ea typeface="Helvetica Neue"/>
                <a:cs typeface="Helvetica Neue"/>
              </a:rPr>
              <a:t>= 1,482 transactions</a:t>
            </a:r>
          </a:p>
          <a:p xmlns:a="http://schemas.openxmlformats.org/drawingml/2006/main">
            <a:r>
              <a:t/>
            </a:r>
          </a:p>
          <a:p xmlns:a="http://schemas.openxmlformats.org/drawingml/2006/main">
            <a:pPr>
              <a:buNone/>
              <a:defRPr sz="2325" b="0">
                <a:solidFill>
                  <a:srgbClr val="173D35"/>
                </a:solidFill>
                <a:latin typeface="Helvetica Neue"/>
                <a:ea typeface="Helvetica Neue"/>
                <a:cs typeface="Helvetica Neue"/>
              </a:defRPr>
            </a:pPr>
            <a:r>
              <a:rPr sz="2325" b="0">
                <a:solidFill>
                  <a:srgbClr val="173D35"/>
                </a:solidFill>
                <a:latin typeface="Helvetica Neue"/>
                <a:ea typeface="Helvetica Neue"/>
                <a:cs typeface="Helvetica Neue"/>
              </a:rPr>
              <a:t>At $4 net commission each</a:t>
            </a:r>
          </a:p>
          <a:p xmlns:a="http://schemas.openxmlformats.org/drawingml/2006/main">
            <a:pPr>
              <a:buNone/>
              <a:defRPr sz="2325" b="0">
                <a:solidFill>
                  <a:srgbClr val="173D35"/>
                </a:solidFill>
                <a:latin typeface="Helvetica Neue"/>
                <a:ea typeface="Helvetica Neue"/>
                <a:cs typeface="Helvetica Neue"/>
              </a:defRPr>
            </a:pPr>
            <a:r>
              <a:rPr sz="2325" b="0">
                <a:solidFill>
                  <a:srgbClr val="173D35"/>
                </a:solidFill>
                <a:latin typeface="Helvetica Neue"/>
                <a:ea typeface="Helvetica Neue"/>
                <a:cs typeface="Helvetica Neue"/>
              </a:rPr>
              <a:t>= about $5,900 per year</a:t>
            </a:r>
          </a:p>
        </p:txBody>
      </p:sp>
      <p:sp>
        <p:nvSpPr>
          <p:cNvPr id="10" name="The larger value is repeat visits, donor rela">
            <a:extLst xmlns:a="http://schemas.openxmlformats.org/drawingml/2006/main">
              <a:ext uri="{FF2B5EF4-FFF2-40B4-BE49-F238E27FC236}">
                <a16:creationId xmlns:a16="http://schemas.microsoft.com/office/drawing/2014/main" id="{D7409B77-07C3-4372-9CB2-A60D81EE475A}"/>
              </a:ext>
            </a:extLst>
          </p:cNvPr>
          <p:cNvSpPr>
            <a:spLocks xmlns:a="http://schemas.openxmlformats.org/drawingml/2006/main" noGrp="1"/>
          </p:cNvSpPr>
          <p:nvPr/>
        </p:nvSpPr>
        <p:spPr>
          <a:xfrm xmlns:a="http://schemas.openxmlformats.org/drawingml/2006/main">
            <a:off x="685800" y="6905625"/>
            <a:ext cx="1352550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150" b="1">
                <a:solidFill>
                  <a:srgbClr val="173D35"/>
                </a:solidFill>
                <a:latin typeface="Helvetica Neue"/>
                <a:ea typeface="Helvetica Neue"/>
                <a:cs typeface="Helvetica Neue"/>
              </a:defRPr>
            </a:pPr>
            <a:r>
              <a:rPr sz="3150" b="1">
                <a:solidFill>
                  <a:srgbClr val="173D35"/>
                </a:solidFill>
                <a:latin typeface="Helvetica Neue"/>
                <a:ea typeface="Helvetica Neue"/>
                <a:cs typeface="Helvetica Neue"/>
              </a:rPr>
              <a:t>The larger value is repeat visits, donor relationships and sponsor reach</a:t>
            </a:r>
          </a:p>
        </p:txBody>
      </p:sp>
      <p:sp>
        <p:nvSpPr>
          <p:cNvPr id="11" name="All assumptions. Clicks and purchases can rep">
            <a:extLst xmlns:a="http://schemas.openxmlformats.org/drawingml/2006/main">
              <a:ext uri="{FF2B5EF4-FFF2-40B4-BE49-F238E27FC236}">
                <a16:creationId xmlns:a16="http://schemas.microsoft.com/office/drawing/2014/main" id="{DD5507B2-453F-4053-ADA2-14BD2CD34C1B}"/>
              </a:ext>
            </a:extLst>
          </p:cNvPr>
          <p:cNvSpPr>
            <a:spLocks xmlns:a="http://schemas.openxmlformats.org/drawingml/2006/main" noGrp="1"/>
          </p:cNvSpPr>
          <p:nvPr/>
        </p:nvSpPr>
        <p:spPr>
          <a:xfrm xmlns:a="http://schemas.openxmlformats.org/drawingml/2006/main">
            <a:off x="685800" y="8077200"/>
            <a:ext cx="130968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200" b="0">
                <a:solidFill>
                  <a:srgbClr val="61716B"/>
                </a:solidFill>
                <a:latin typeface="Helvetica Neue"/>
                <a:ea typeface="Helvetica Neue"/>
                <a:cs typeface="Helvetica Neue"/>
              </a:defRPr>
            </a:pPr>
            <a:r>
              <a:rPr sz="1200" b="0">
                <a:solidFill>
                  <a:srgbClr val="61716B"/>
                </a:solidFill>
                <a:latin typeface="Helvetica Neue"/>
                <a:ea typeface="Helvetica Neue"/>
                <a:cs typeface="Helvetica Neue"/>
              </a:rPr>
              <a:t>All assumptions. Clicks and purchases can repeat across editions. Sponsorship in the business case bundles several park channels.</a:t>
            </a:r>
          </a:p>
        </p:txBody>
      </p:sp>
    </p:spTree>
    <p:extLst>
      <p:ext uri="{BB962C8B-B14F-4D97-AF65-F5344CB8AC3E}">
        <p14:creationId xmlns:p14="http://schemas.microsoft.com/office/powerpoint/2010/main" val="330353643"/>
      </p:ext>
    </p:extLst>
  </p:cSld>
</p:sld>
</file>

<file path=ppt/slides/slide59.xml><?xml version="1.0" encoding="utf-8"?>
<p:sld xmlns:p="http://schemas.openxmlformats.org/presentationml/2006/main">
  <p:cSld>
    <p:bg>
      <p:bgPr>
        <a:solidFill xmlns:a="http://schemas.openxmlformats.org/drawingml/2006/main">
          <a:srgbClr val="F5F3ED"/>
        </a:solidFill>
      </p:bgPr>
    </p:bg>
    <p:spTree>
      <p:nvGrpSpPr>
        <p:cNvPr id="1" name=""/>
        <p:cNvGrpSpPr/>
        <p:nvPr/>
      </p:nvGrpSpPr>
      <p:grpSpPr>
        <a:xfrm xmlns:a="http://schemas.openxmlformats.org/drawingml/2006/main"/>
      </p:grpSpPr>
      <p:sp>
        <p:nvSpPr>
          <p:cNvPr id="21" name="CALENDAR UX CONCEPT">
            <a:extLst xmlns:a="http://schemas.openxmlformats.org/drawingml/2006/main">
              <a:ext uri="{FF2B5EF4-FFF2-40B4-BE49-F238E27FC236}">
                <a16:creationId xmlns:a16="http://schemas.microsoft.com/office/drawing/2014/main" id="{6F7401B6-9A39-4FE7-B7BF-674E3E84F04B}"/>
              </a:ext>
            </a:extLst>
          </p:cNvPr>
          <p:cNvSpPr>
            <a:spLocks xmlns:a="http://schemas.openxmlformats.org/drawingml/2006/main" noGrp="1"/>
          </p:cNvSpPr>
          <p:nvPr/>
        </p:nvSpPr>
        <p:spPr>
          <a:xfrm xmlns:a="http://schemas.openxmlformats.org/drawingml/2006/main">
            <a:off x="685800" y="400050"/>
            <a:ext cx="13335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50" b="1">
                <a:solidFill>
                  <a:srgbClr val="61716B"/>
                </a:solidFill>
                <a:latin typeface="Helvetica Neue"/>
                <a:ea typeface="Helvetica Neue"/>
                <a:cs typeface="Helvetica Neue"/>
              </a:defRPr>
            </a:pPr>
            <a:r>
              <a:rPr sz="1350" b="1">
                <a:solidFill>
                  <a:srgbClr val="61716B"/>
                </a:solidFill>
                <a:latin typeface="Helvetica Neue"/>
                <a:ea typeface="Helvetica Neue"/>
                <a:cs typeface="Helvetica Neue"/>
              </a:rPr>
              <a:t>CALENDAR UX CONCEPT</a:t>
            </a:r>
          </a:p>
        </p:txBody>
      </p:sp>
      <p:sp>
        <p:nvSpPr>
          <p:cNvPr id="2" name="An executive view supports timely interventio">
            <a:extLst xmlns:a="http://schemas.openxmlformats.org/drawingml/2006/main">
              <a:ext uri="{FF2B5EF4-FFF2-40B4-BE49-F238E27FC236}">
                <a16:creationId xmlns:a16="http://schemas.microsoft.com/office/drawing/2014/main" id="{DEE9BE06-9C7E-4259-A059-528ACF8FA9E0}"/>
              </a:ext>
            </a:extLst>
          </p:cNvPr>
          <p:cNvSpPr>
            <a:spLocks xmlns:a="http://schemas.openxmlformats.org/drawingml/2006/main" noGrp="1"/>
          </p:cNvSpPr>
          <p:nvPr/>
        </p:nvSpPr>
        <p:spPr>
          <a:xfrm xmlns:a="http://schemas.openxmlformats.org/drawingml/2006/main">
            <a:off x="685800" y="914400"/>
            <a:ext cx="13868400"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900" b="1">
                <a:solidFill>
                  <a:srgbClr val="173D35"/>
                </a:solidFill>
                <a:latin typeface="Helvetica Neue"/>
                <a:ea typeface="Helvetica Neue"/>
                <a:cs typeface="Helvetica Neue"/>
              </a:defRPr>
            </a:pPr>
            <a:r>
              <a:rPr sz="3900" b="1">
                <a:solidFill>
                  <a:srgbClr val="173D35"/>
                </a:solidFill>
                <a:latin typeface="Helvetica Neue"/>
                <a:ea typeface="Helvetica Neue"/>
                <a:cs typeface="Helvetica Neue"/>
              </a:rPr>
              <a:t>An executive view supports timely intervention</a:t>
            </a:r>
          </a:p>
        </p:txBody>
      </p:sp>
      <p:sp>
        <p:nvSpPr>
          <p:cNvPr id="3" name="48">
            <a:extLst xmlns:a="http://schemas.openxmlformats.org/drawingml/2006/main">
              <a:ext uri="{FF2B5EF4-FFF2-40B4-BE49-F238E27FC236}">
                <a16:creationId xmlns:a16="http://schemas.microsoft.com/office/drawing/2014/main" id="{C146D091-A4CE-400C-B718-590021EED3C8}"/>
              </a:ext>
            </a:extLst>
          </p:cNvPr>
          <p:cNvSpPr>
            <a:spLocks xmlns:a="http://schemas.openxmlformats.org/drawingml/2006/main" noGrp="1"/>
          </p:cNvSpPr>
          <p:nvPr/>
        </p:nvSpPr>
        <p:spPr>
          <a:xfrm xmlns:a="http://schemas.openxmlformats.org/drawingml/2006/main">
            <a:off x="14097000" y="8105775"/>
            <a:ext cx="457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275" b="0">
                <a:solidFill>
                  <a:srgbClr val="61716B"/>
                </a:solidFill>
                <a:latin typeface="Helvetica Neue"/>
                <a:ea typeface="Helvetica Neue"/>
                <a:cs typeface="Helvetica Neue"/>
              </a:defRPr>
            </a:pPr>
            <a:r>
              <a:rPr sz="1275" b="0">
                <a:solidFill>
                  <a:srgbClr val="61716B"/>
                </a:solidFill>
                <a:latin typeface="Helvetica Neue"/>
                <a:ea typeface="Helvetica Neue"/>
                <a:cs typeface="Helvetica Neue"/>
              </a:rPr>
              <a:t>59</a:t>
            </a:r>
          </a:p>
        </p:txBody>
      </p:sp>
      <p:sp>
        <p:nvSpPr>
          <p:cNvPr id="4" name="The service highlights unresolved decisions a">
            <a:extLst xmlns:a="http://schemas.openxmlformats.org/drawingml/2006/main">
              <a:ext uri="{FF2B5EF4-FFF2-40B4-BE49-F238E27FC236}">
                <a16:creationId xmlns:a16="http://schemas.microsoft.com/office/drawing/2014/main" id="{5E64764C-8D78-4043-B7EE-766C6C5C51CD}"/>
              </a:ext>
            </a:extLst>
          </p:cNvPr>
          <p:cNvSpPr>
            <a:spLocks xmlns:a="http://schemas.openxmlformats.org/drawingml/2006/main" noGrp="1"/>
          </p:cNvSpPr>
          <p:nvPr/>
        </p:nvSpPr>
        <p:spPr>
          <a:xfrm xmlns:a="http://schemas.openxmlformats.org/drawingml/2006/main">
            <a:off x="685800" y="1733550"/>
            <a:ext cx="138112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025" b="0">
                <a:solidFill>
                  <a:srgbClr val="61716B"/>
                </a:solidFill>
                <a:latin typeface="Helvetica Neue"/>
                <a:ea typeface="Helvetica Neue"/>
                <a:cs typeface="Helvetica Neue"/>
              </a:defRPr>
            </a:pPr>
            <a:r>
              <a:rPr sz="2025" b="0">
                <a:solidFill>
                  <a:srgbClr val="61716B"/>
                </a:solidFill>
                <a:latin typeface="Helvetica Neue"/>
                <a:ea typeface="Helvetica Neue"/>
                <a:cs typeface="Helvetica Neue"/>
              </a:rPr>
              <a:t>The service highlights unresolved decisions and opportunities, with confidence made visible.</a:t>
            </a:r>
          </a:p>
        </p:txBody>
      </p:sp>
      <p:sp>
        <p:nvSpPr>
          <p:cNvPr id="5" name="">
            <a:extLst xmlns:a="http://schemas.openxmlformats.org/drawingml/2006/main">
              <a:ext uri="{FF2B5EF4-FFF2-40B4-BE49-F238E27FC236}">
                <a16:creationId xmlns:a16="http://schemas.microsoft.com/office/drawing/2014/main" id="{A307D17A-E964-402A-B37D-BE094F3075AB}"/>
              </a:ext>
            </a:extLst>
          </p:cNvPr>
          <p:cNvSpPr>
            <a:spLocks xmlns:a="http://schemas.openxmlformats.org/drawingml/2006/main" noGrp="1"/>
          </p:cNvSpPr>
          <p:nvPr/>
        </p:nvSpPr>
        <p:spPr>
          <a:xfrm xmlns:a="http://schemas.openxmlformats.org/drawingml/2006/main">
            <a:off x="685800" y="2400300"/>
            <a:ext cx="13868400" cy="5162550"/>
          </a:xfrm>
          <a:prstGeom xmlns:a="http://schemas.openxmlformats.org/drawingml/2006/main" prst="roundRect">
            <a:avLst>
              <a:gd name="adj" fmla="val 2214"/>
            </a:avLst>
          </a:prstGeom>
          <a:solidFill xmlns:a="http://schemas.openxmlformats.org/drawingml/2006/main">
            <a:srgbClr val="FFFFFF"/>
          </a:solidFill>
          <a:ln xmlns:a="http://schemas.openxmlformats.org/drawingml/2006/main" w="9525">
            <a:solidFill>
              <a:srgbClr val="D6DBD3"/>
            </a:solidFill>
          </a:ln>
        </p:spPr>
      </p:sp>
      <p:sp>
        <p:nvSpPr>
          <p:cNvPr id="6" name="">
            <a:extLst xmlns:a="http://schemas.openxmlformats.org/drawingml/2006/main">
              <a:ext uri="{FF2B5EF4-FFF2-40B4-BE49-F238E27FC236}">
                <a16:creationId xmlns:a16="http://schemas.microsoft.com/office/drawing/2014/main" id="{6A77B9B8-4812-4A6D-8649-CDCDAF5F9903}"/>
              </a:ext>
            </a:extLst>
          </p:cNvPr>
          <p:cNvSpPr>
            <a:spLocks xmlns:a="http://schemas.openxmlformats.org/drawingml/2006/main" noGrp="1"/>
          </p:cNvSpPr>
          <p:nvPr/>
        </p:nvSpPr>
        <p:spPr>
          <a:xfrm xmlns:a="http://schemas.openxmlformats.org/drawingml/2006/main">
            <a:off x="685800" y="2400300"/>
            <a:ext cx="13868400" cy="590550"/>
          </a:xfrm>
          <a:prstGeom xmlns:a="http://schemas.openxmlformats.org/drawingml/2006/main" prst="rect">
            <a:avLst/>
          </a:prstGeom>
          <a:solidFill xmlns:a="http://schemas.openxmlformats.org/drawingml/2006/main">
            <a:srgbClr val="173D35"/>
          </a:solidFill>
          <a:ln xmlns:a="http://schemas.openxmlformats.org/drawingml/2006/main" w="0">
            <a:noFill/>
          </a:ln>
        </p:spPr>
      </p:sp>
      <p:sp>
        <p:nvSpPr>
          <p:cNvPr id="7" name="BALBOA  /  Park outlook">
            <a:extLst xmlns:a="http://schemas.openxmlformats.org/drawingml/2006/main">
              <a:ext uri="{FF2B5EF4-FFF2-40B4-BE49-F238E27FC236}">
                <a16:creationId xmlns:a16="http://schemas.microsoft.com/office/drawing/2014/main" id="{38EBE42D-5194-4B65-8252-03D9AE69B8B4}"/>
              </a:ext>
            </a:extLst>
          </p:cNvPr>
          <p:cNvSpPr>
            <a:spLocks xmlns:a="http://schemas.openxmlformats.org/drawingml/2006/main" noGrp="1"/>
          </p:cNvSpPr>
          <p:nvPr/>
        </p:nvSpPr>
        <p:spPr>
          <a:xfrm xmlns:a="http://schemas.openxmlformats.org/drawingml/2006/main">
            <a:off x="914400" y="2571750"/>
            <a:ext cx="7905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800" b="1">
                <a:solidFill>
                  <a:srgbClr val="FFFFFF"/>
                </a:solidFill>
                <a:latin typeface="Helvetica Neue"/>
                <a:ea typeface="Helvetica Neue"/>
                <a:cs typeface="Helvetica Neue"/>
              </a:defRPr>
            </a:pPr>
            <a:r>
              <a:rPr sz="1800" b="1">
                <a:solidFill>
                  <a:srgbClr val="FFFFFF"/>
                </a:solidFill>
                <a:latin typeface="Helvetica Neue"/>
                <a:ea typeface="Helvetica Neue"/>
                <a:cs typeface="Helvetica Neue"/>
              </a:rPr>
              <a:t>BALBOA  /  Park outlook</a:t>
            </a:r>
          </a:p>
        </p:txBody>
      </p:sp>
      <p:sp>
        <p:nvSpPr>
          <p:cNvPr id="8" name="Coordinated by Forever Balboa Park">
            <a:extLst xmlns:a="http://schemas.openxmlformats.org/drawingml/2006/main">
              <a:ext uri="{FF2B5EF4-FFF2-40B4-BE49-F238E27FC236}">
                <a16:creationId xmlns:a16="http://schemas.microsoft.com/office/drawing/2014/main" id="{C7CD3B43-1C83-45B3-9193-F3EAAA488074}"/>
              </a:ext>
            </a:extLst>
          </p:cNvPr>
          <p:cNvSpPr>
            <a:spLocks xmlns:a="http://schemas.openxmlformats.org/drawingml/2006/main" noGrp="1"/>
          </p:cNvSpPr>
          <p:nvPr/>
        </p:nvSpPr>
        <p:spPr>
          <a:xfrm xmlns:a="http://schemas.openxmlformats.org/drawingml/2006/main">
            <a:off x="9906000" y="2600325"/>
            <a:ext cx="4381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425" b="0">
                <a:solidFill>
                  <a:srgbClr val="F5F3ED"/>
                </a:solidFill>
                <a:latin typeface="Helvetica Neue"/>
                <a:ea typeface="Helvetica Neue"/>
                <a:cs typeface="Helvetica Neue"/>
              </a:defRPr>
            </a:pPr>
            <a:r>
              <a:rPr sz="1425" b="0">
                <a:solidFill>
                  <a:srgbClr val="F5F3ED"/>
                </a:solidFill>
                <a:latin typeface="Helvetica Neue"/>
                <a:ea typeface="Helvetica Neue"/>
                <a:cs typeface="Helvetica Neue"/>
              </a:rPr>
              <a:t>Coordinated by Forever Balboa Park</a:t>
            </a:r>
          </a:p>
        </p:txBody>
      </p:sp>
      <p:sp>
        <p:nvSpPr>
          <p:cNvPr id="9" name="18">
            <a:extLst xmlns:a="http://schemas.openxmlformats.org/drawingml/2006/main">
              <a:ext uri="{FF2B5EF4-FFF2-40B4-BE49-F238E27FC236}">
                <a16:creationId xmlns:a16="http://schemas.microsoft.com/office/drawing/2014/main" id="{866EEE0A-2FA7-455C-AA3A-D6A859B77AFE}"/>
              </a:ext>
            </a:extLst>
          </p:cNvPr>
          <p:cNvSpPr>
            <a:spLocks xmlns:a="http://schemas.openxmlformats.org/drawingml/2006/main" noGrp="1"/>
          </p:cNvSpPr>
          <p:nvPr/>
        </p:nvSpPr>
        <p:spPr>
          <a:xfrm xmlns:a="http://schemas.openxmlformats.org/drawingml/2006/main">
            <a:off x="942975" y="3248025"/>
            <a:ext cx="2952750"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525" b="1">
                <a:solidFill>
                  <a:srgbClr val="173D35"/>
                </a:solidFill>
                <a:latin typeface="Helvetica Neue"/>
                <a:ea typeface="Helvetica Neue"/>
                <a:cs typeface="Helvetica Neue"/>
              </a:defRPr>
            </a:pPr>
            <a:r>
              <a:rPr sz="3525" b="1">
                <a:solidFill>
                  <a:srgbClr val="173D35"/>
                </a:solidFill>
                <a:latin typeface="Helvetica Neue"/>
                <a:ea typeface="Helvetica Neue"/>
                <a:cs typeface="Helvetica Neue"/>
              </a:rPr>
              <a:t>18</a:t>
            </a:r>
          </a:p>
        </p:txBody>
      </p:sp>
      <p:sp>
        <p:nvSpPr>
          <p:cNvPr id="10" name="Events this weekend">
            <a:extLst xmlns:a="http://schemas.openxmlformats.org/drawingml/2006/main">
              <a:ext uri="{FF2B5EF4-FFF2-40B4-BE49-F238E27FC236}">
                <a16:creationId xmlns:a16="http://schemas.microsoft.com/office/drawing/2014/main" id="{1D9C17AC-A5C3-4ACA-BFFA-0E9BBCC48938}"/>
              </a:ext>
            </a:extLst>
          </p:cNvPr>
          <p:cNvSpPr>
            <a:spLocks xmlns:a="http://schemas.openxmlformats.org/drawingml/2006/main" noGrp="1"/>
          </p:cNvSpPr>
          <p:nvPr/>
        </p:nvSpPr>
        <p:spPr>
          <a:xfrm xmlns:a="http://schemas.openxmlformats.org/drawingml/2006/main">
            <a:off x="942975" y="3914775"/>
            <a:ext cx="2952750"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575" b="0">
                <a:solidFill>
                  <a:srgbClr val="61716B"/>
                </a:solidFill>
                <a:latin typeface="Helvetica Neue"/>
                <a:ea typeface="Helvetica Neue"/>
                <a:cs typeface="Helvetica Neue"/>
              </a:defRPr>
            </a:pPr>
            <a:r>
              <a:rPr sz="1575" b="0">
                <a:solidFill>
                  <a:srgbClr val="61716B"/>
                </a:solidFill>
                <a:latin typeface="Helvetica Neue"/>
                <a:ea typeface="Helvetica Neue"/>
                <a:cs typeface="Helvetica Neue"/>
              </a:rPr>
              <a:t>Events this weekend</a:t>
            </a:r>
          </a:p>
        </p:txBody>
      </p:sp>
      <p:sp>
        <p:nvSpPr>
          <p:cNvPr id="11" name="7,200–9,000">
            <a:extLst xmlns:a="http://schemas.openxmlformats.org/drawingml/2006/main">
              <a:ext uri="{FF2B5EF4-FFF2-40B4-BE49-F238E27FC236}">
                <a16:creationId xmlns:a16="http://schemas.microsoft.com/office/drawing/2014/main" id="{EFA02502-627E-4B2F-AABC-BC088A4F0DCF}"/>
              </a:ext>
            </a:extLst>
          </p:cNvPr>
          <p:cNvSpPr>
            <a:spLocks xmlns:a="http://schemas.openxmlformats.org/drawingml/2006/main" noGrp="1"/>
          </p:cNvSpPr>
          <p:nvPr/>
        </p:nvSpPr>
        <p:spPr>
          <a:xfrm xmlns:a="http://schemas.openxmlformats.org/drawingml/2006/main">
            <a:off x="4191000" y="3248025"/>
            <a:ext cx="2952750"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700" b="1">
                <a:solidFill>
                  <a:srgbClr val="173D35"/>
                </a:solidFill>
                <a:latin typeface="Helvetica Neue"/>
                <a:ea typeface="Helvetica Neue"/>
                <a:cs typeface="Helvetica Neue"/>
              </a:defRPr>
            </a:pPr>
            <a:r>
              <a:rPr sz="2700" b="1">
                <a:solidFill>
                  <a:srgbClr val="173D35"/>
                </a:solidFill>
                <a:latin typeface="Helvetica Neue"/>
                <a:ea typeface="Helvetica Neue"/>
                <a:cs typeface="Helvetica Neue"/>
              </a:rPr>
              <a:t>7,200–9,000</a:t>
            </a:r>
          </a:p>
        </p:txBody>
      </p:sp>
      <p:sp>
        <p:nvSpPr>
          <p:cNvPr id="12" name="Forecast visits across events">
            <a:extLst xmlns:a="http://schemas.openxmlformats.org/drawingml/2006/main">
              <a:ext uri="{FF2B5EF4-FFF2-40B4-BE49-F238E27FC236}">
                <a16:creationId xmlns:a16="http://schemas.microsoft.com/office/drawing/2014/main" id="{D6948261-81EF-41D2-8BA1-616045AA58F8}"/>
              </a:ext>
            </a:extLst>
          </p:cNvPr>
          <p:cNvSpPr>
            <a:spLocks xmlns:a="http://schemas.openxmlformats.org/drawingml/2006/main" noGrp="1"/>
          </p:cNvSpPr>
          <p:nvPr/>
        </p:nvSpPr>
        <p:spPr>
          <a:xfrm xmlns:a="http://schemas.openxmlformats.org/drawingml/2006/main">
            <a:off x="4191000" y="3914775"/>
            <a:ext cx="2952750"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575" b="0">
                <a:solidFill>
                  <a:srgbClr val="61716B"/>
                </a:solidFill>
                <a:latin typeface="Helvetica Neue"/>
                <a:ea typeface="Helvetica Neue"/>
                <a:cs typeface="Helvetica Neue"/>
              </a:defRPr>
            </a:pPr>
            <a:r>
              <a:rPr sz="1575" b="0">
                <a:solidFill>
                  <a:srgbClr val="61716B"/>
                </a:solidFill>
                <a:latin typeface="Helvetica Neue"/>
                <a:ea typeface="Helvetica Neue"/>
                <a:cs typeface="Helvetica Neue"/>
              </a:rPr>
              <a:t>Forecast visits across events</a:t>
            </a:r>
          </a:p>
        </p:txBody>
      </p:sp>
      <p:sp>
        <p:nvSpPr>
          <p:cNvPr id="13" name="High">
            <a:extLst xmlns:a="http://schemas.openxmlformats.org/drawingml/2006/main">
              <a:ext uri="{FF2B5EF4-FFF2-40B4-BE49-F238E27FC236}">
                <a16:creationId xmlns:a16="http://schemas.microsoft.com/office/drawing/2014/main" id="{599E8BF7-2688-4E0B-89A4-7CF4A8B1A40B}"/>
              </a:ext>
            </a:extLst>
          </p:cNvPr>
          <p:cNvSpPr>
            <a:spLocks xmlns:a="http://schemas.openxmlformats.org/drawingml/2006/main" noGrp="1"/>
          </p:cNvSpPr>
          <p:nvPr/>
        </p:nvSpPr>
        <p:spPr>
          <a:xfrm xmlns:a="http://schemas.openxmlformats.org/drawingml/2006/main">
            <a:off x="7439025" y="3248025"/>
            <a:ext cx="2952750"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525" b="1">
                <a:solidFill>
                  <a:srgbClr val="BE573C"/>
                </a:solidFill>
                <a:latin typeface="Helvetica Neue"/>
                <a:ea typeface="Helvetica Neue"/>
                <a:cs typeface="Helvetica Neue"/>
              </a:defRPr>
            </a:pPr>
            <a:r>
              <a:rPr sz="3525" b="1">
                <a:solidFill>
                  <a:srgbClr val="BE573C"/>
                </a:solidFill>
                <a:latin typeface="Helvetica Neue"/>
                <a:ea typeface="Helvetica Neue"/>
                <a:cs typeface="Helvetica Neue"/>
              </a:rPr>
              <a:t>High</a:t>
            </a:r>
          </a:p>
        </p:txBody>
      </p:sp>
      <p:sp>
        <p:nvSpPr>
          <p:cNvPr id="14" name="Parking pressure, Sat 16–19h">
            <a:extLst xmlns:a="http://schemas.openxmlformats.org/drawingml/2006/main">
              <a:ext uri="{FF2B5EF4-FFF2-40B4-BE49-F238E27FC236}">
                <a16:creationId xmlns:a16="http://schemas.microsoft.com/office/drawing/2014/main" id="{9829B70B-56A7-47E4-A1F1-2247D7FD8B9A}"/>
              </a:ext>
            </a:extLst>
          </p:cNvPr>
          <p:cNvSpPr>
            <a:spLocks xmlns:a="http://schemas.openxmlformats.org/drawingml/2006/main" noGrp="1"/>
          </p:cNvSpPr>
          <p:nvPr/>
        </p:nvSpPr>
        <p:spPr>
          <a:xfrm xmlns:a="http://schemas.openxmlformats.org/drawingml/2006/main">
            <a:off x="7439025" y="3914775"/>
            <a:ext cx="2952750"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575" b="0">
                <a:solidFill>
                  <a:srgbClr val="61716B"/>
                </a:solidFill>
                <a:latin typeface="Helvetica Neue"/>
                <a:ea typeface="Helvetica Neue"/>
                <a:cs typeface="Helvetica Neue"/>
              </a:defRPr>
            </a:pPr>
            <a:r>
              <a:rPr sz="1575" b="0">
                <a:solidFill>
                  <a:srgbClr val="61716B"/>
                </a:solidFill>
                <a:latin typeface="Helvetica Neue"/>
                <a:ea typeface="Helvetica Neue"/>
                <a:cs typeface="Helvetica Neue"/>
              </a:rPr>
              <a:t>Parking pressure, Sat 16–19h</a:t>
            </a:r>
          </a:p>
        </p:txBody>
      </p:sp>
      <p:sp>
        <p:nvSpPr>
          <p:cNvPr id="15" name="3">
            <a:extLst xmlns:a="http://schemas.openxmlformats.org/drawingml/2006/main">
              <a:ext uri="{FF2B5EF4-FFF2-40B4-BE49-F238E27FC236}">
                <a16:creationId xmlns:a16="http://schemas.microsoft.com/office/drawing/2014/main" id="{DBBAD243-B52E-4C2F-BEAD-F0B2FFCC098C}"/>
              </a:ext>
            </a:extLst>
          </p:cNvPr>
          <p:cNvSpPr>
            <a:spLocks xmlns:a="http://schemas.openxmlformats.org/drawingml/2006/main" noGrp="1"/>
          </p:cNvSpPr>
          <p:nvPr/>
        </p:nvSpPr>
        <p:spPr>
          <a:xfrm xmlns:a="http://schemas.openxmlformats.org/drawingml/2006/main">
            <a:off x="10687050" y="3248025"/>
            <a:ext cx="2952750"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525" b="1">
                <a:solidFill>
                  <a:srgbClr val="173D35"/>
                </a:solidFill>
                <a:latin typeface="Helvetica Neue"/>
                <a:ea typeface="Helvetica Neue"/>
                <a:cs typeface="Helvetica Neue"/>
              </a:defRPr>
            </a:pPr>
            <a:r>
              <a:rPr sz="3525" b="1">
                <a:solidFill>
                  <a:srgbClr val="173D35"/>
                </a:solidFill>
                <a:latin typeface="Helvetica Neue"/>
                <a:ea typeface="Helvetica Neue"/>
                <a:cs typeface="Helvetica Neue"/>
              </a:rPr>
              <a:t>3</a:t>
            </a:r>
          </a:p>
        </p:txBody>
      </p:sp>
      <p:sp>
        <p:nvSpPr>
          <p:cNvPr id="16" name="Open coordination issues">
            <a:extLst xmlns:a="http://schemas.openxmlformats.org/drawingml/2006/main">
              <a:ext uri="{FF2B5EF4-FFF2-40B4-BE49-F238E27FC236}">
                <a16:creationId xmlns:a16="http://schemas.microsoft.com/office/drawing/2014/main" id="{4C4D12A5-EA4D-406D-B7E8-1FAF41474F7B}"/>
              </a:ext>
            </a:extLst>
          </p:cNvPr>
          <p:cNvSpPr>
            <a:spLocks xmlns:a="http://schemas.openxmlformats.org/drawingml/2006/main" noGrp="1"/>
          </p:cNvSpPr>
          <p:nvPr/>
        </p:nvSpPr>
        <p:spPr>
          <a:xfrm xmlns:a="http://schemas.openxmlformats.org/drawingml/2006/main">
            <a:off x="10687050" y="3914775"/>
            <a:ext cx="2952750"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575" b="0">
                <a:solidFill>
                  <a:srgbClr val="61716B"/>
                </a:solidFill>
                <a:latin typeface="Helvetica Neue"/>
                <a:ea typeface="Helvetica Neue"/>
                <a:cs typeface="Helvetica Neue"/>
              </a:defRPr>
            </a:pPr>
            <a:r>
              <a:rPr sz="1575" b="0">
                <a:solidFill>
                  <a:srgbClr val="61716B"/>
                </a:solidFill>
                <a:latin typeface="Helvetica Neue"/>
                <a:ea typeface="Helvetica Neue"/>
                <a:cs typeface="Helvetica Neue"/>
              </a:rPr>
              <a:t>Open coordination issues</a:t>
            </a:r>
          </a:p>
        </p:txBody>
      </p:sp>
      <p:graphicFrame>
        <p:nvGraphicFramePr>
          <p:cNvPr id="37" name="">
            <a:extLst xmlns:a="http://schemas.openxmlformats.org/drawingml/2006/main">
              <a:ext uri="{FF2B5EF4-FFF2-40B4-BE49-F238E27FC236}">
                <a16:creationId xmlns:a16="http://schemas.microsoft.com/office/drawing/2014/main" id="{01556C8A-BFA1-4C9F-93BA-2F42F9E49F7A}"/>
              </a:ext>
            </a:extLst>
          </p:cNvPr>
          <p:cNvGraphicFramePr/>
          <p:nvPr/>
        </p:nvGraphicFramePr>
        <p:xfrm>
          <a:off xmlns:a="http://schemas.openxmlformats.org/drawingml/2006/main" x="942975" y="4857750"/>
          <a:ext xmlns:a="http://schemas.openxmlformats.org/drawingml/2006/main" cx="9620250" cy="2295525"/>
        </p:xfrm>
        <a:graphic xmlns:a="http://schemas.openxmlformats.org/drawingml/2006/main">
          <a:graphicData uri="http://schemas.openxmlformats.org/drawingml/2006/table">
            <a:tbl>
              <a:tblPr/>
              <a:tblGrid>
                <a:gridCol w="4048125"/>
                <a:gridCol w="2143125"/>
                <a:gridCol w="3429000"/>
              </a:tblGrid>
              <a:tr h="573881">
                <a:tc>
                  <a:txBody>
                    <a:bodyPr/>
                    <a:lstStyle/>
                    <a:p>
                      <a:r>
                        <a:rPr sz="1650" b="1">
                          <a:solidFill>
                            <a:srgbClr val="FFFFFF"/>
                          </a:solidFill>
                          <a:latin typeface="Helvetica Neue"/>
                          <a:ea typeface="Helvetica Neue"/>
                          <a:cs typeface="Helvetica Neue"/>
                        </a:rPr>
                        <a:t>Needs attention</a:t>
                      </a:r>
                    </a:p>
                  </a:txBody>
                  <a:tcPr marL="171450" marR="133350" marT="114300" marB="95250" anchor="ctr">
                    <a:solidFill>
                      <a:srgbClr val="173D35"/>
                    </a:solidFill>
                  </a:tcPr>
                </a:tc>
                <a:tc>
                  <a:txBody>
                    <a:bodyPr/>
                    <a:lstStyle/>
                    <a:p>
                      <a:r>
                        <a:rPr sz="1650" b="1">
                          <a:solidFill>
                            <a:srgbClr val="FFFFFF"/>
                          </a:solidFill>
                          <a:latin typeface="Helvetica Neue"/>
                          <a:ea typeface="Helvetica Neue"/>
                          <a:cs typeface="Helvetica Neue"/>
                        </a:rPr>
                        <a:t>Owner</a:t>
                      </a:r>
                    </a:p>
                  </a:txBody>
                  <a:tcPr marL="171450" marR="133350" marT="114300" marB="95250" anchor="ctr">
                    <a:solidFill>
                      <a:srgbClr val="173D35"/>
                    </a:solidFill>
                  </a:tcPr>
                </a:tc>
                <a:tc>
                  <a:txBody>
                    <a:bodyPr/>
                    <a:lstStyle/>
                    <a:p>
                      <a:r>
                        <a:rPr sz="1650" b="1">
                          <a:solidFill>
                            <a:srgbClr val="FFFFFF"/>
                          </a:solidFill>
                          <a:latin typeface="Helvetica Neue"/>
                          <a:ea typeface="Helvetica Neue"/>
                          <a:cs typeface="Helvetica Neue"/>
                        </a:rPr>
                        <a:t>Next action</a:t>
                      </a:r>
                    </a:p>
                  </a:txBody>
                  <a:tcPr marL="171450" marR="133350" marT="114300" marB="95250" anchor="ctr">
                    <a:solidFill>
                      <a:srgbClr val="173D35"/>
                    </a:solidFill>
                  </a:tcPr>
                </a:tc>
              </a:tr>
              <a:tr h="573881">
                <a:tc>
                  <a:txBody>
                    <a:bodyPr/>
                    <a:lstStyle/>
                    <a:p>
                      <a:r>
                        <a:rPr sz="1650">
                          <a:solidFill>
                            <a:srgbClr val="173D35"/>
                          </a:solidFill>
                          <a:latin typeface="Helvetica Neue"/>
                          <a:ea typeface="Helvetica Neue"/>
                          <a:cs typeface="Helvetica Neue"/>
                        </a:rPr>
                        <a:t>Museum plaza + City closure</a:t>
                      </a:r>
                    </a:p>
                  </a:txBody>
                  <a:tcPr marL="171450" marR="133350" marT="114300" marB="95250" anchor="ctr">
                    <a:solidFill>
                      <a:srgbClr val="FFFFFF"/>
                    </a:solidFill>
                  </a:tcPr>
                </a:tc>
                <a:tc>
                  <a:txBody>
                    <a:bodyPr/>
                    <a:lstStyle/>
                    <a:p>
                      <a:r>
                        <a:rPr sz="1650">
                          <a:solidFill>
                            <a:srgbClr val="173D35"/>
                          </a:solidFill>
                          <a:latin typeface="Helvetica Neue"/>
                          <a:ea typeface="Helvetica Neue"/>
                          <a:cs typeface="Helvetica Neue"/>
                        </a:rPr>
                        <a:t>City / FBP</a:t>
                      </a:r>
                    </a:p>
                  </a:txBody>
                  <a:tcPr marL="171450" marR="133350" marT="114300" marB="95250" anchor="ctr">
                    <a:solidFill>
                      <a:srgbClr val="FFFFFF"/>
                    </a:solidFill>
                  </a:tcPr>
                </a:tc>
                <a:tc>
                  <a:txBody>
                    <a:bodyPr/>
                    <a:lstStyle/>
                    <a:p>
                      <a:r>
                        <a:rPr sz="1650">
                          <a:solidFill>
                            <a:srgbClr val="173D35"/>
                          </a:solidFill>
                          <a:latin typeface="Helvetica Neue"/>
                          <a:ea typeface="Helvetica Neue"/>
                          <a:cs typeface="Helvetica Neue"/>
                        </a:rPr>
                        <a:t>Confirm alternate access route</a:t>
                      </a:r>
                    </a:p>
                  </a:txBody>
                  <a:tcPr marL="171450" marR="133350" marT="114300" marB="95250" anchor="ctr">
                    <a:solidFill>
                      <a:srgbClr val="FFFFFF"/>
                    </a:solidFill>
                  </a:tcPr>
                </a:tc>
              </a:tr>
              <a:tr h="573881">
                <a:tc>
                  <a:txBody>
                    <a:bodyPr/>
                    <a:lstStyle/>
                    <a:p>
                      <a:r>
                        <a:rPr sz="1650">
                          <a:solidFill>
                            <a:srgbClr val="173D35"/>
                          </a:solidFill>
                          <a:latin typeface="Helvetica Neue"/>
                          <a:ea typeface="Helvetica Neue"/>
                          <a:cs typeface="Helvetica Neue"/>
                        </a:rPr>
                        <a:t>School buses + event setup</a:t>
                      </a:r>
                    </a:p>
                  </a:txBody>
                  <a:tcPr marL="171450" marR="133350" marT="114300" marB="95250" anchor="ctr">
                    <a:solidFill>
                      <a:srgbClr val="F5F3ED"/>
                    </a:solidFill>
                  </a:tcPr>
                </a:tc>
                <a:tc>
                  <a:txBody>
                    <a:bodyPr/>
                    <a:lstStyle/>
                    <a:p>
                      <a:r>
                        <a:rPr sz="1650">
                          <a:solidFill>
                            <a:srgbClr val="173D35"/>
                          </a:solidFill>
                          <a:latin typeface="Helvetica Neue"/>
                          <a:ea typeface="Helvetica Neue"/>
                          <a:cs typeface="Helvetica Neue"/>
                        </a:rPr>
                        <a:t>Both institutions</a:t>
                      </a:r>
                    </a:p>
                  </a:txBody>
                  <a:tcPr marL="171450" marR="133350" marT="114300" marB="95250" anchor="ctr">
                    <a:solidFill>
                      <a:srgbClr val="F5F3ED"/>
                    </a:solidFill>
                  </a:tcPr>
                </a:tc>
                <a:tc>
                  <a:txBody>
                    <a:bodyPr/>
                    <a:lstStyle/>
                    <a:p>
                      <a:r>
                        <a:rPr sz="1650">
                          <a:solidFill>
                            <a:srgbClr val="173D35"/>
                          </a:solidFill>
                          <a:latin typeface="Helvetica Neue"/>
                          <a:ea typeface="Helvetica Neue"/>
                          <a:cs typeface="Helvetica Neue"/>
                        </a:rPr>
                        <a:t>Agree a 30-minute shift</a:t>
                      </a:r>
                    </a:p>
                  </a:txBody>
                  <a:tcPr marL="171450" marR="133350" marT="114300" marB="95250" anchor="ctr">
                    <a:solidFill>
                      <a:srgbClr val="F5F3ED"/>
                    </a:solidFill>
                  </a:tcPr>
                </a:tc>
              </a:tr>
              <a:tr h="573881">
                <a:tc>
                  <a:txBody>
                    <a:bodyPr/>
                    <a:lstStyle/>
                    <a:p>
                      <a:r>
                        <a:rPr sz="1650">
                          <a:solidFill>
                            <a:srgbClr val="173D35"/>
                          </a:solidFill>
                          <a:latin typeface="Helvetica Neue"/>
                          <a:ea typeface="Helvetica Neue"/>
                          <a:cs typeface="Helvetica Neue"/>
                        </a:rPr>
                        <a:t>Two adjacent evening events</a:t>
                      </a:r>
                    </a:p>
                  </a:txBody>
                  <a:tcPr marL="171450" marR="133350" marT="114300" marB="95250" anchor="ctr">
                    <a:solidFill>
                      <a:srgbClr val="FFFFFF"/>
                    </a:solidFill>
                  </a:tcPr>
                </a:tc>
                <a:tc>
                  <a:txBody>
                    <a:bodyPr/>
                    <a:lstStyle/>
                    <a:p>
                      <a:r>
                        <a:rPr sz="1650">
                          <a:solidFill>
                            <a:srgbClr val="173D35"/>
                          </a:solidFill>
                          <a:latin typeface="Helvetica Neue"/>
                          <a:ea typeface="Helvetica Neue"/>
                          <a:cs typeface="Helvetica Neue"/>
                        </a:rPr>
                        <a:t>Event owners</a:t>
                      </a:r>
                    </a:p>
                  </a:txBody>
                  <a:tcPr marL="171450" marR="133350" marT="114300" marB="95250" anchor="ctr">
                    <a:solidFill>
                      <a:srgbClr val="FFFFFF"/>
                    </a:solidFill>
                  </a:tcPr>
                </a:tc>
                <a:tc>
                  <a:txBody>
                    <a:bodyPr/>
                    <a:lstStyle/>
                    <a:p>
                      <a:r>
                        <a:rPr sz="1650">
                          <a:solidFill>
                            <a:srgbClr val="173D35"/>
                          </a:solidFill>
                          <a:latin typeface="Helvetica Neue"/>
                          <a:ea typeface="Helvetica Neue"/>
                          <a:cs typeface="Helvetica Neue"/>
                        </a:rPr>
                        <a:t>Explore shared shuttle and promotion</a:t>
                      </a:r>
                    </a:p>
                  </a:txBody>
                  <a:tcPr marL="171450" marR="133350" marT="114300" marB="95250" anchor="ctr">
                    <a:solidFill>
                      <a:srgbClr val="FFFFFF"/>
                    </a:solidFill>
                  </a:tcPr>
                </a:tc>
              </a:tr>
            </a:tbl>
          </a:graphicData>
        </a:graphic>
      </p:graphicFrame>
      <p:sp>
        <p:nvSpPr>
          <p:cNvPr id="18" name="Data confidence">
            <a:extLst xmlns:a="http://schemas.openxmlformats.org/drawingml/2006/main">
              <a:ext uri="{FF2B5EF4-FFF2-40B4-BE49-F238E27FC236}">
                <a16:creationId xmlns:a16="http://schemas.microsoft.com/office/drawing/2014/main" id="{8122B2D5-A9A2-4FD6-9AFB-9B4C21A8045D}"/>
              </a:ext>
            </a:extLst>
          </p:cNvPr>
          <p:cNvSpPr>
            <a:spLocks xmlns:a="http://schemas.openxmlformats.org/drawingml/2006/main" noGrp="1"/>
          </p:cNvSpPr>
          <p:nvPr/>
        </p:nvSpPr>
        <p:spPr>
          <a:xfrm xmlns:a="http://schemas.openxmlformats.org/drawingml/2006/main">
            <a:off x="10953750" y="4838700"/>
            <a:ext cx="3143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025" b="1">
                <a:solidFill>
                  <a:srgbClr val="173D35"/>
                </a:solidFill>
                <a:latin typeface="Helvetica Neue"/>
                <a:ea typeface="Helvetica Neue"/>
                <a:cs typeface="Helvetica Neue"/>
              </a:defRPr>
            </a:pPr>
            <a:r>
              <a:rPr sz="2025" b="1">
                <a:solidFill>
                  <a:srgbClr val="173D35"/>
                </a:solidFill>
                <a:latin typeface="Helvetica Neue"/>
                <a:ea typeface="Helvetica Neue"/>
                <a:cs typeface="Helvetica Neue"/>
              </a:rPr>
              <a:t>Data confidence</a:t>
            </a:r>
          </a:p>
        </p:txBody>
      </p:sp>
      <p:sp>
        <p:nvSpPr>
          <p:cNvPr id="19" name="15 of 18 records updated&#10;in the past 7 days.&#10;">
            <a:extLst xmlns:a="http://schemas.openxmlformats.org/drawingml/2006/main">
              <a:ext uri="{FF2B5EF4-FFF2-40B4-BE49-F238E27FC236}">
                <a16:creationId xmlns:a16="http://schemas.microsoft.com/office/drawing/2014/main" id="{E173BC9D-4617-430F-B045-39CC953BD807}"/>
              </a:ext>
            </a:extLst>
          </p:cNvPr>
          <p:cNvSpPr>
            <a:spLocks xmlns:a="http://schemas.openxmlformats.org/drawingml/2006/main" noGrp="1"/>
          </p:cNvSpPr>
          <p:nvPr/>
        </p:nvSpPr>
        <p:spPr>
          <a:xfrm xmlns:a="http://schemas.openxmlformats.org/drawingml/2006/main">
            <a:off x="10953750" y="5381625"/>
            <a:ext cx="323850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800" b="0">
                <a:solidFill>
                  <a:srgbClr val="173D35"/>
                </a:solidFill>
                <a:latin typeface="Helvetica Neue"/>
                <a:ea typeface="Helvetica Neue"/>
                <a:cs typeface="Helvetica Neue"/>
              </a:defRPr>
            </a:pPr>
            <a:r>
              <a:rPr sz="1800" b="0">
                <a:solidFill>
                  <a:srgbClr val="173D35"/>
                </a:solidFill>
                <a:latin typeface="Helvetica Neue"/>
                <a:ea typeface="Helvetica Neue"/>
                <a:cs typeface="Helvetica Neue"/>
              </a:rPr>
              <a:t>15 of 18 records updated</a:t>
            </a:r>
          </a:p>
          <a:p xmlns:a="http://schemas.openxmlformats.org/drawingml/2006/main">
            <a:pPr>
              <a:buNone/>
              <a:defRPr sz="1800" b="0">
                <a:solidFill>
                  <a:srgbClr val="173D35"/>
                </a:solidFill>
                <a:latin typeface="Helvetica Neue"/>
                <a:ea typeface="Helvetica Neue"/>
                <a:cs typeface="Helvetica Neue"/>
              </a:defRPr>
            </a:pPr>
            <a:r>
              <a:rPr sz="1800" b="0">
                <a:solidFill>
                  <a:srgbClr val="173D35"/>
                </a:solidFill>
                <a:latin typeface="Helvetica Neue"/>
                <a:ea typeface="Helvetica Neue"/>
                <a:cs typeface="Helvetica Neue"/>
              </a:rPr>
              <a:t>in the past 7 days.</a:t>
            </a:r>
          </a:p>
          <a:p xmlns:a="http://schemas.openxmlformats.org/drawingml/2006/main">
            <a:r>
              <a:t/>
            </a:r>
          </a:p>
          <a:p xmlns:a="http://schemas.openxmlformats.org/drawingml/2006/main">
            <a:pPr>
              <a:buNone/>
              <a:defRPr sz="1800" b="0">
                <a:solidFill>
                  <a:srgbClr val="173D35"/>
                </a:solidFill>
                <a:latin typeface="Helvetica Neue"/>
                <a:ea typeface="Helvetica Neue"/>
                <a:cs typeface="Helvetica Neue"/>
              </a:defRPr>
            </a:pPr>
            <a:r>
              <a:rPr sz="1800" b="0">
                <a:solidFill>
                  <a:srgbClr val="173D35"/>
                </a:solidFill>
                <a:latin typeface="Helvetica Neue"/>
                <a:ea typeface="Helvetica Neue"/>
                <a:cs typeface="Helvetica Neue"/>
              </a:rPr>
              <a:t>Attendance is an estimate,</a:t>
            </a:r>
          </a:p>
          <a:p xmlns:a="http://schemas.openxmlformats.org/drawingml/2006/main">
            <a:pPr>
              <a:buNone/>
              <a:defRPr sz="1800" b="0">
                <a:solidFill>
                  <a:srgbClr val="173D35"/>
                </a:solidFill>
                <a:latin typeface="Helvetica Neue"/>
                <a:ea typeface="Helvetica Neue"/>
                <a:cs typeface="Helvetica Neue"/>
              </a:defRPr>
            </a:pPr>
            <a:r>
              <a:rPr sz="1800" b="0">
                <a:solidFill>
                  <a:srgbClr val="173D35"/>
                </a:solidFill>
                <a:latin typeface="Helvetica Neue"/>
                <a:ea typeface="Helvetica Neue"/>
                <a:cs typeface="Helvetica Neue"/>
              </a:rPr>
              <a:t>not a unique visitor count.</a:t>
            </a:r>
          </a:p>
        </p:txBody>
      </p:sp>
      <p:sp>
        <p:nvSpPr>
          <p:cNvPr id="20" name="All figures are illustrative. Parking pressur">
            <a:extLst xmlns:a="http://schemas.openxmlformats.org/drawingml/2006/main">
              <a:ext uri="{FF2B5EF4-FFF2-40B4-BE49-F238E27FC236}">
                <a16:creationId xmlns:a16="http://schemas.microsoft.com/office/drawing/2014/main" id="{EA03EF7B-7AD1-4DC2-9DA0-5DA6AC8FBF4D}"/>
              </a:ext>
            </a:extLst>
          </p:cNvPr>
          <p:cNvSpPr>
            <a:spLocks xmlns:a="http://schemas.openxmlformats.org/drawingml/2006/main" noGrp="1"/>
          </p:cNvSpPr>
          <p:nvPr/>
        </p:nvSpPr>
        <p:spPr>
          <a:xfrm xmlns:a="http://schemas.openxmlformats.org/drawingml/2006/main">
            <a:off x="685800" y="8077200"/>
            <a:ext cx="130968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200" b="0">
                <a:solidFill>
                  <a:srgbClr val="61716B"/>
                </a:solidFill>
                <a:latin typeface="Helvetica Neue"/>
                <a:ea typeface="Helvetica Neue"/>
                <a:cs typeface="Helvetica Neue"/>
              </a:defRPr>
            </a:pPr>
            <a:r>
              <a:rPr sz="1200" b="0">
                <a:solidFill>
                  <a:srgbClr val="61716B"/>
                </a:solidFill>
                <a:latin typeface="Helvetica Neue"/>
                <a:ea typeface="Helvetica Neue"/>
                <a:cs typeface="Helvetica Neue"/>
              </a:rPr>
              <a:t>All figures are illustrative. Parking pressure combines event demand, normal visitation and available capacity assumptions.</a:t>
            </a:r>
          </a:p>
        </p:txBody>
      </p:sp>
    </p:spTree>
    <p:extLst>
      <p:ext uri="{BB962C8B-B14F-4D97-AF65-F5344CB8AC3E}">
        <p14:creationId xmlns:p14="http://schemas.microsoft.com/office/powerpoint/2010/main" val="1151252714"/>
      </p:ext>
    </p:extLst>
  </p:cSld>
</p:sld>
</file>

<file path=ppt/slides/slide60.xml><?xml version="1.0" encoding="utf-8"?>
<p:sld xmlns:p="http://schemas.openxmlformats.org/presentationml/2006/main">
  <p:cSld>
    <p:bg>
      <p:bgPr>
        <a:solidFill xmlns:a="http://schemas.openxmlformats.org/drawingml/2006/main">
          <a:srgbClr val="F5F3ED"/>
        </a:solidFill>
      </p:bgPr>
    </p:bg>
    <p:spTree>
      <p:nvGrpSpPr>
        <p:cNvPr id="1" name=""/>
        <p:cNvGrpSpPr/>
        <p:nvPr/>
      </p:nvGrpSpPr>
      <p:grpSpPr>
        <a:xfrm xmlns:a="http://schemas.openxmlformats.org/drawingml/2006/main"/>
      </p:grpSpPr>
      <p:sp>
        <p:nvSpPr>
          <p:cNvPr id="8" name="ADOPTED CITY BUDGET / FY2026 TO FY2027">
            <a:extLst xmlns:a="http://schemas.openxmlformats.org/drawingml/2006/main">
              <a:ext uri="{FF2B5EF4-FFF2-40B4-BE49-F238E27FC236}">
                <a16:creationId xmlns:a16="http://schemas.microsoft.com/office/drawing/2014/main" id="{6FC70FF9-D182-434D-BBAC-28663C642556}"/>
              </a:ext>
            </a:extLst>
          </p:cNvPr>
          <p:cNvSpPr>
            <a:spLocks xmlns:a="http://schemas.openxmlformats.org/drawingml/2006/main" noGrp="1"/>
          </p:cNvSpPr>
          <p:nvPr/>
        </p:nvSpPr>
        <p:spPr>
          <a:xfrm xmlns:a="http://schemas.openxmlformats.org/drawingml/2006/main">
            <a:off x="685800" y="400050"/>
            <a:ext cx="13335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50" b="1">
                <a:solidFill>
                  <a:srgbClr val="61716B"/>
                </a:solidFill>
                <a:latin typeface="Helvetica Neue"/>
                <a:ea typeface="Helvetica Neue"/>
                <a:cs typeface="Helvetica Neue"/>
              </a:defRPr>
            </a:pPr>
            <a:r>
              <a:rPr sz="1350" b="1">
                <a:solidFill>
                  <a:srgbClr val="61716B"/>
                </a:solidFill>
                <a:latin typeface="Helvetica Neue"/>
                <a:ea typeface="Helvetica Neue"/>
                <a:cs typeface="Helvetica Neue"/>
              </a:rPr>
              <a:t>ADOPTED CITY BUDGET / FY2026 TO FY2027</a:t>
            </a:r>
          </a:p>
        </p:txBody>
      </p:sp>
      <p:sp>
        <p:nvSpPr>
          <p:cNvPr id="2" name="The funding target needs a precise definition">
            <a:extLst xmlns:a="http://schemas.openxmlformats.org/drawingml/2006/main">
              <a:ext uri="{FF2B5EF4-FFF2-40B4-BE49-F238E27FC236}">
                <a16:creationId xmlns:a16="http://schemas.microsoft.com/office/drawing/2014/main" id="{4BB2EBC7-D2C9-4C3B-8B35-11C21694DB1E}"/>
              </a:ext>
            </a:extLst>
          </p:cNvPr>
          <p:cNvSpPr>
            <a:spLocks xmlns:a="http://schemas.openxmlformats.org/drawingml/2006/main" noGrp="1"/>
          </p:cNvSpPr>
          <p:nvPr/>
        </p:nvSpPr>
        <p:spPr>
          <a:xfrm xmlns:a="http://schemas.openxmlformats.org/drawingml/2006/main">
            <a:off x="685800" y="914400"/>
            <a:ext cx="13868400"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900" b="1">
                <a:solidFill>
                  <a:srgbClr val="173D35"/>
                </a:solidFill>
                <a:latin typeface="Helvetica Neue"/>
                <a:ea typeface="Helvetica Neue"/>
                <a:cs typeface="Helvetica Neue"/>
              </a:defRPr>
            </a:pPr>
            <a:r>
              <a:rPr sz="3900" b="1">
                <a:solidFill>
                  <a:srgbClr val="173D35"/>
                </a:solidFill>
                <a:latin typeface="Helvetica Neue"/>
                <a:ea typeface="Helvetica Neue"/>
                <a:cs typeface="Helvetica Neue"/>
              </a:rPr>
              <a:t>The funding target needs a precise definition</a:t>
            </a:r>
          </a:p>
        </p:txBody>
      </p:sp>
      <p:sp>
        <p:nvSpPr>
          <p:cNvPr id="3" name="49">
            <a:extLst xmlns:a="http://schemas.openxmlformats.org/drawingml/2006/main">
              <a:ext uri="{FF2B5EF4-FFF2-40B4-BE49-F238E27FC236}">
                <a16:creationId xmlns:a16="http://schemas.microsoft.com/office/drawing/2014/main" id="{AD9867DF-D436-4BD5-AACC-ABD7B2C5D393}"/>
              </a:ext>
            </a:extLst>
          </p:cNvPr>
          <p:cNvSpPr>
            <a:spLocks xmlns:a="http://schemas.openxmlformats.org/drawingml/2006/main" noGrp="1"/>
          </p:cNvSpPr>
          <p:nvPr/>
        </p:nvSpPr>
        <p:spPr>
          <a:xfrm xmlns:a="http://schemas.openxmlformats.org/drawingml/2006/main">
            <a:off x="14097000" y="8105775"/>
            <a:ext cx="457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275" b="0">
                <a:solidFill>
                  <a:srgbClr val="61716B"/>
                </a:solidFill>
                <a:latin typeface="Helvetica Neue"/>
                <a:ea typeface="Helvetica Neue"/>
                <a:cs typeface="Helvetica Neue"/>
              </a:defRPr>
            </a:pPr>
            <a:r>
              <a:rPr sz="1275" b="0">
                <a:solidFill>
                  <a:srgbClr val="61716B"/>
                </a:solidFill>
                <a:latin typeface="Helvetica Neue"/>
                <a:ea typeface="Helvetica Neue"/>
                <a:cs typeface="Helvetica Neue"/>
              </a:rPr>
              <a:t>60</a:t>
            </a:r>
          </a:p>
        </p:txBody>
      </p:sp>
      <p:graphicFrame>
        <p:nvGraphicFramePr>
          <p:cNvPr id="11" name="">
            <a:extLst xmlns:a="http://schemas.openxmlformats.org/drawingml/2006/main">
              <a:ext uri="{FF2B5EF4-FFF2-40B4-BE49-F238E27FC236}">
                <a16:creationId xmlns:a16="http://schemas.microsoft.com/office/drawing/2014/main" id="{4A56E375-ECEC-4145-B67F-9587D27A0797}"/>
              </a:ext>
            </a:extLst>
          </p:cNvPr>
          <p:cNvGraphicFramePr/>
          <p:nvPr/>
        </p:nvGraphicFramePr>
        <p:xfrm>
          <a:off xmlns:a="http://schemas.openxmlformats.org/drawingml/2006/main" x="685800" y="2324100"/>
          <a:ext xmlns:a="http://schemas.openxmlformats.org/drawingml/2006/main" cx="13868400" cy="2705100"/>
        </p:xfrm>
        <a:graphic xmlns:a="http://schemas.openxmlformats.org/drawingml/2006/main">
          <a:graphicData uri="http://schemas.openxmlformats.org/drawingml/2006/table">
            <a:tbl>
              <a:tblPr/>
              <a:tblGrid>
                <a:gridCol w="6000750"/>
                <a:gridCol w="2428875"/>
                <a:gridCol w="2667000"/>
                <a:gridCol w="2771775"/>
              </a:tblGrid>
              <a:tr h="901700">
                <a:tc>
                  <a:txBody>
                    <a:bodyPr/>
                    <a:lstStyle/>
                    <a:p>
                      <a:r>
                        <a:rPr sz="2100" b="1">
                          <a:solidFill>
                            <a:srgbClr val="FFFFFF"/>
                          </a:solidFill>
                          <a:latin typeface="Helvetica Neue"/>
                          <a:ea typeface="Helvetica Neue"/>
                          <a:cs typeface="Helvetica Neue"/>
                        </a:rPr>
                        <a:t>Published line</a:t>
                      </a:r>
                    </a:p>
                  </a:txBody>
                  <a:tcPr marL="171450" marR="133350" marT="114300" marB="95250" anchor="ctr">
                    <a:solidFill>
                      <a:srgbClr val="173D35"/>
                    </a:solidFill>
                  </a:tcPr>
                </a:tc>
                <a:tc>
                  <a:txBody>
                    <a:bodyPr/>
                    <a:lstStyle/>
                    <a:p>
                      <a:r>
                        <a:rPr sz="2100" b="1">
                          <a:solidFill>
                            <a:srgbClr val="FFFFFF"/>
                          </a:solidFill>
                          <a:latin typeface="Helvetica Neue"/>
                          <a:ea typeface="Helvetica Neue"/>
                          <a:cs typeface="Helvetica Neue"/>
                        </a:rPr>
                        <a:t>FY2026 budget</a:t>
                      </a:r>
                    </a:p>
                  </a:txBody>
                  <a:tcPr marL="171450" marR="133350" marT="114300" marB="95250" anchor="ctr">
                    <a:solidFill>
                      <a:srgbClr val="173D35"/>
                    </a:solidFill>
                  </a:tcPr>
                </a:tc>
                <a:tc>
                  <a:txBody>
                    <a:bodyPr/>
                    <a:lstStyle/>
                    <a:p>
                      <a:r>
                        <a:rPr sz="2100" b="1">
                          <a:solidFill>
                            <a:srgbClr val="FFFFFF"/>
                          </a:solidFill>
                          <a:latin typeface="Helvetica Neue"/>
                          <a:ea typeface="Helvetica Neue"/>
                          <a:cs typeface="Helvetica Neue"/>
                        </a:rPr>
                        <a:t>FY2027 adopted</a:t>
                      </a:r>
                    </a:p>
                  </a:txBody>
                  <a:tcPr marL="171450" marR="133350" marT="114300" marB="95250" anchor="ctr">
                    <a:solidFill>
                      <a:srgbClr val="173D35"/>
                    </a:solidFill>
                  </a:tcPr>
                </a:tc>
                <a:tc>
                  <a:txBody>
                    <a:bodyPr/>
                    <a:lstStyle/>
                    <a:p>
                      <a:r>
                        <a:rPr sz="2100" b="1">
                          <a:solidFill>
                            <a:srgbClr val="FFFFFF"/>
                          </a:solidFill>
                          <a:latin typeface="Helvetica Neue"/>
                          <a:ea typeface="Helvetica Neue"/>
                          <a:cs typeface="Helvetica Neue"/>
                        </a:rPr>
                        <a:t>Change</a:t>
                      </a:r>
                    </a:p>
                  </a:txBody>
                  <a:tcPr marL="171450" marR="133350" marT="114300" marB="95250" anchor="ctr">
                    <a:solidFill>
                      <a:srgbClr val="173D35"/>
                    </a:solidFill>
                  </a:tcPr>
                </a:tc>
              </a:tr>
              <a:tr h="901700">
                <a:tc>
                  <a:txBody>
                    <a:bodyPr/>
                    <a:lstStyle/>
                    <a:p>
                      <a:r>
                        <a:rPr sz="2100">
                          <a:solidFill>
                            <a:srgbClr val="173D35"/>
                          </a:solidFill>
                          <a:latin typeface="Helvetica Neue"/>
                          <a:ea typeface="Helvetica Neue"/>
                          <a:cs typeface="Helvetica Neue"/>
                        </a:rPr>
                        <a:t>Citywide Organizational Support grants</a:t>
                      </a:r>
                    </a:p>
                  </a:txBody>
                  <a:tcPr marL="171450" marR="133350" marT="114300" marB="95250" anchor="ctr">
                    <a:solidFill>
                      <a:srgbClr val="FFFFFF"/>
                    </a:solidFill>
                  </a:tcPr>
                </a:tc>
                <a:tc>
                  <a:txBody>
                    <a:bodyPr/>
                    <a:lstStyle/>
                    <a:p>
                      <a:r>
                        <a:rPr sz="2100">
                          <a:solidFill>
                            <a:srgbClr val="173D35"/>
                          </a:solidFill>
                          <a:latin typeface="Helvetica Neue"/>
                          <a:ea typeface="Helvetica Neue"/>
                          <a:cs typeface="Helvetica Neue"/>
                        </a:rPr>
                        <a:t>$9.590m</a:t>
                      </a:r>
                    </a:p>
                  </a:txBody>
                  <a:tcPr marL="171450" marR="133350" marT="114300" marB="95250" anchor="ctr">
                    <a:solidFill>
                      <a:srgbClr val="FFFFFF"/>
                    </a:solidFill>
                  </a:tcPr>
                </a:tc>
                <a:tc>
                  <a:txBody>
                    <a:bodyPr/>
                    <a:lstStyle/>
                    <a:p>
                      <a:r>
                        <a:rPr sz="2100">
                          <a:solidFill>
                            <a:srgbClr val="173D35"/>
                          </a:solidFill>
                          <a:latin typeface="Helvetica Neue"/>
                          <a:ea typeface="Helvetica Neue"/>
                          <a:cs typeface="Helvetica Neue"/>
                        </a:rPr>
                        <a:t>$4.872m</a:t>
                      </a:r>
                    </a:p>
                  </a:txBody>
                  <a:tcPr marL="171450" marR="133350" marT="114300" marB="95250" anchor="ctr">
                    <a:solidFill>
                      <a:srgbClr val="FFFFFF"/>
                    </a:solidFill>
                  </a:tcPr>
                </a:tc>
                <a:tc>
                  <a:txBody>
                    <a:bodyPr/>
                    <a:lstStyle/>
                    <a:p>
                      <a:r>
                        <a:rPr sz="2100">
                          <a:solidFill>
                            <a:srgbClr val="173D35"/>
                          </a:solidFill>
                          <a:latin typeface="Helvetica Neue"/>
                          <a:ea typeface="Helvetica Neue"/>
                          <a:cs typeface="Helvetica Neue"/>
                        </a:rPr>
                        <a:t>−$4.718m / −49.2%</a:t>
                      </a:r>
                    </a:p>
                  </a:txBody>
                  <a:tcPr marL="171450" marR="133350" marT="114300" marB="95250" anchor="ctr">
                    <a:solidFill>
                      <a:srgbClr val="FFFFFF"/>
                    </a:solidFill>
                  </a:tcPr>
                </a:tc>
              </a:tr>
              <a:tr h="901700">
                <a:tc>
                  <a:txBody>
                    <a:bodyPr/>
                    <a:lstStyle/>
                    <a:p>
                      <a:r>
                        <a:rPr sz="2100">
                          <a:solidFill>
                            <a:srgbClr val="173D35"/>
                          </a:solidFill>
                          <a:latin typeface="Helvetica Neue"/>
                          <a:ea typeface="Helvetica Neue"/>
                          <a:cs typeface="Helvetica Neue"/>
                        </a:rPr>
                        <a:t>Balboa Park Division expenditure</a:t>
                      </a:r>
                    </a:p>
                  </a:txBody>
                  <a:tcPr marL="171450" marR="133350" marT="114300" marB="95250" anchor="ctr">
                    <a:solidFill>
                      <a:srgbClr val="F5F3ED"/>
                    </a:solidFill>
                  </a:tcPr>
                </a:tc>
                <a:tc>
                  <a:txBody>
                    <a:bodyPr/>
                    <a:lstStyle/>
                    <a:p>
                      <a:r>
                        <a:rPr sz="2100">
                          <a:solidFill>
                            <a:srgbClr val="173D35"/>
                          </a:solidFill>
                          <a:latin typeface="Helvetica Neue"/>
                          <a:ea typeface="Helvetica Neue"/>
                          <a:cs typeface="Helvetica Neue"/>
                        </a:rPr>
                        <a:t>$15.534m</a:t>
                      </a:r>
                    </a:p>
                  </a:txBody>
                  <a:tcPr marL="171450" marR="133350" marT="114300" marB="95250" anchor="ctr">
                    <a:solidFill>
                      <a:srgbClr val="F5F3ED"/>
                    </a:solidFill>
                  </a:tcPr>
                </a:tc>
                <a:tc>
                  <a:txBody>
                    <a:bodyPr/>
                    <a:lstStyle/>
                    <a:p>
                      <a:r>
                        <a:rPr sz="2100">
                          <a:solidFill>
                            <a:srgbClr val="173D35"/>
                          </a:solidFill>
                          <a:latin typeface="Helvetica Neue"/>
                          <a:ea typeface="Helvetica Neue"/>
                          <a:cs typeface="Helvetica Neue"/>
                        </a:rPr>
                        <a:t>$18.050m</a:t>
                      </a:r>
                    </a:p>
                  </a:txBody>
                  <a:tcPr marL="171450" marR="133350" marT="114300" marB="95250" anchor="ctr">
                    <a:solidFill>
                      <a:srgbClr val="F5F3ED"/>
                    </a:solidFill>
                  </a:tcPr>
                </a:tc>
                <a:tc>
                  <a:txBody>
                    <a:bodyPr/>
                    <a:lstStyle/>
                    <a:p>
                      <a:r>
                        <a:rPr sz="2100">
                          <a:solidFill>
                            <a:srgbClr val="173D35"/>
                          </a:solidFill>
                          <a:latin typeface="Helvetica Neue"/>
                          <a:ea typeface="Helvetica Neue"/>
                          <a:cs typeface="Helvetica Neue"/>
                        </a:rPr>
                        <a:t>+$2.516m / +16.2%</a:t>
                      </a:r>
                    </a:p>
                  </a:txBody>
                  <a:tcPr marL="171450" marR="133350" marT="114300" marB="95250" anchor="ctr">
                    <a:solidFill>
                      <a:srgbClr val="F5F3ED"/>
                    </a:solidFill>
                  </a:tcPr>
                </a:tc>
              </a:tr>
            </a:tbl>
          </a:graphicData>
        </a:graphic>
      </p:graphicFrame>
      <p:sp>
        <p:nvSpPr>
          <p:cNvPr id="5" name="Institution grant losses and park operating n">
            <a:extLst xmlns:a="http://schemas.openxmlformats.org/drawingml/2006/main">
              <a:ext uri="{FF2B5EF4-FFF2-40B4-BE49-F238E27FC236}">
                <a16:creationId xmlns:a16="http://schemas.microsoft.com/office/drawing/2014/main" id="{EB416ED3-CF95-49B1-A36D-565B3318263A}"/>
              </a:ext>
            </a:extLst>
          </p:cNvPr>
          <p:cNvSpPr>
            <a:spLocks xmlns:a="http://schemas.openxmlformats.org/drawingml/2006/main" noGrp="1"/>
          </p:cNvSpPr>
          <p:nvPr/>
        </p:nvSpPr>
        <p:spPr>
          <a:xfrm xmlns:a="http://schemas.openxmlformats.org/drawingml/2006/main">
            <a:off x="685800" y="5562600"/>
            <a:ext cx="13620750" cy="942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300" b="1">
                <a:solidFill>
                  <a:srgbClr val="173D35"/>
                </a:solidFill>
                <a:latin typeface="Helvetica Neue"/>
                <a:ea typeface="Helvetica Neue"/>
                <a:cs typeface="Helvetica Neue"/>
              </a:defRPr>
            </a:pPr>
            <a:r>
              <a:rPr sz="3300" b="1">
                <a:solidFill>
                  <a:srgbClr val="173D35"/>
                </a:solidFill>
                <a:latin typeface="Helvetica Neue"/>
                <a:ea typeface="Helvetica Neue"/>
                <a:cs typeface="Helvetica Neue"/>
              </a:rPr>
              <a:t>Institution grant losses and park operating needs are different</a:t>
            </a:r>
          </a:p>
        </p:txBody>
      </p:sp>
      <p:sp>
        <p:nvSpPr>
          <p:cNvPr id="6" name="The City also confirms paid parking ends 1 Ja">
            <a:extLst xmlns:a="http://schemas.openxmlformats.org/drawingml/2006/main">
              <a:ext uri="{FF2B5EF4-FFF2-40B4-BE49-F238E27FC236}">
                <a16:creationId xmlns:a16="http://schemas.microsoft.com/office/drawing/2014/main" id="{D5508DCF-9BEE-4A58-8435-80DE9390409E}"/>
              </a:ext>
            </a:extLst>
          </p:cNvPr>
          <p:cNvSpPr>
            <a:spLocks xmlns:a="http://schemas.openxmlformats.org/drawingml/2006/main" noGrp="1"/>
          </p:cNvSpPr>
          <p:nvPr/>
        </p:nvSpPr>
        <p:spPr>
          <a:xfrm xmlns:a="http://schemas.openxmlformats.org/drawingml/2006/main">
            <a:off x="685800" y="6829425"/>
            <a:ext cx="13525500" cy="962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325" b="0">
                <a:solidFill>
                  <a:srgbClr val="173D35"/>
                </a:solidFill>
                <a:latin typeface="Helvetica Neue"/>
                <a:ea typeface="Helvetica Neue"/>
                <a:cs typeface="Helvetica Neue"/>
              </a:defRPr>
            </a:pPr>
            <a:r>
              <a:rPr sz="2325" b="0">
                <a:solidFill>
                  <a:srgbClr val="173D35"/>
                </a:solidFill>
                <a:latin typeface="Helvetica Neue"/>
                <a:ea typeface="Helvetica Neue"/>
                <a:cs typeface="Helvetica Neue"/>
              </a:rPr>
              <a:t>The City also confirms paid parking ends 1 January 2027. Its replacement funding challenge does not automatically become FBP’s funding obligation.</a:t>
            </a:r>
          </a:p>
        </p:txBody>
      </p:sp>
      <p:sp>
        <p:nvSpPr>
          <p:cNvPr id="7" name="Sources: FY2027 Adopted Budget, Parks p. 388 ">
            <a:extLst xmlns:a="http://schemas.openxmlformats.org/drawingml/2006/main">
              <a:ext uri="{FF2B5EF4-FFF2-40B4-BE49-F238E27FC236}">
                <a16:creationId xmlns:a16="http://schemas.microsoft.com/office/drawing/2014/main" id="{381AC5E3-40FE-4F24-BA16-FD75FCF1FFC4}"/>
              </a:ext>
            </a:extLst>
          </p:cNvPr>
          <p:cNvSpPr>
            <a:spLocks xmlns:a="http://schemas.openxmlformats.org/drawingml/2006/main" noGrp="1"/>
          </p:cNvSpPr>
          <p:nvPr/>
        </p:nvSpPr>
        <p:spPr>
          <a:xfrm xmlns:a="http://schemas.openxmlformats.org/drawingml/2006/main">
            <a:off x="685800" y="8077200"/>
            <a:ext cx="130968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200" b="0">
                <a:solidFill>
                  <a:srgbClr val="61716B"/>
                </a:solidFill>
                <a:latin typeface="Helvetica Neue"/>
                <a:ea typeface="Helvetica Neue"/>
                <a:cs typeface="Helvetica Neue"/>
              </a:defRPr>
            </a:pPr>
            <a:r>
              <a:rPr sz="1200" b="0">
                <a:solidFill>
                  <a:srgbClr val="61716B"/>
                </a:solidFill>
                <a:latin typeface="Helvetica Neue"/>
                <a:ea typeface="Helvetica Neue"/>
                <a:cs typeface="Helvetica Neue"/>
              </a:rPr>
              <a:t>Sources: FY2027 Adopted Budget, Parks p. 388 and Special Promotional Programs p. 528. City parking update, 27 August 2026.</a:t>
            </a:r>
          </a:p>
        </p:txBody>
      </p:sp>
    </p:spTree>
    <p:extLst>
      <p:ext uri="{BB962C8B-B14F-4D97-AF65-F5344CB8AC3E}">
        <p14:creationId xmlns:p14="http://schemas.microsoft.com/office/powerpoint/2010/main" val="868314825"/>
      </p:ext>
    </p:extLst>
  </p:cSld>
</p:sld>
</file>

<file path=ppt/slides/slide61.xml><?xml version="1.0" encoding="utf-8"?>
<p:sld xmlns:p="http://schemas.openxmlformats.org/presentationml/2006/main">
  <p:cSld>
    <p:bg>
      <p:bgPr>
        <a:solidFill xmlns:a="http://schemas.openxmlformats.org/drawingml/2006/main">
          <a:srgbClr val="F5F3ED"/>
        </a:solidFill>
      </p:bgPr>
    </p:bg>
    <p:spTree>
      <p:nvGrpSpPr>
        <p:cNvPr id="1" name=""/>
        <p:cNvGrpSpPr/>
        <p:nvPr/>
      </p:nvGrpSpPr>
      <p:grpSpPr>
        <a:xfrm xmlns:a="http://schemas.openxmlformats.org/drawingml/2006/main"/>
      </p:grpSpPr>
      <p:sp>
        <p:nvSpPr>
          <p:cNvPr id="11" name="FOREVER BALBOA PARK / REPORTED FINANCIAL BASE">
            <a:extLst xmlns:a="http://schemas.openxmlformats.org/drawingml/2006/main">
              <a:ext uri="{FF2B5EF4-FFF2-40B4-BE49-F238E27FC236}">
                <a16:creationId xmlns:a16="http://schemas.microsoft.com/office/drawing/2014/main" id="{DCB5ACAD-52E1-4049-83D1-8830AF35972D}"/>
              </a:ext>
            </a:extLst>
          </p:cNvPr>
          <p:cNvSpPr>
            <a:spLocks xmlns:a="http://schemas.openxmlformats.org/drawingml/2006/main" noGrp="1"/>
          </p:cNvSpPr>
          <p:nvPr/>
        </p:nvSpPr>
        <p:spPr>
          <a:xfrm xmlns:a="http://schemas.openxmlformats.org/drawingml/2006/main">
            <a:off x="685800" y="400050"/>
            <a:ext cx="13335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50" b="1">
                <a:solidFill>
                  <a:srgbClr val="61716B"/>
                </a:solidFill>
                <a:latin typeface="Helvetica Neue"/>
                <a:ea typeface="Helvetica Neue"/>
                <a:cs typeface="Helvetica Neue"/>
              </a:defRPr>
            </a:pPr>
            <a:r>
              <a:rPr sz="1350" b="1">
                <a:solidFill>
                  <a:srgbClr val="61716B"/>
                </a:solidFill>
                <a:latin typeface="Helvetica Neue"/>
                <a:ea typeface="Helvetica Neue"/>
                <a:cs typeface="Helvetica Neue"/>
              </a:rPr>
              <a:t>FOREVER BALBOA PARK / REPORTED FINANCIAL BASELINE</a:t>
            </a:r>
          </a:p>
        </p:txBody>
      </p:sp>
      <p:sp>
        <p:nvSpPr>
          <p:cNvPr id="2" name="FBP has an income base, but restricted funds ">
            <a:extLst xmlns:a="http://schemas.openxmlformats.org/drawingml/2006/main">
              <a:ext uri="{FF2B5EF4-FFF2-40B4-BE49-F238E27FC236}">
                <a16:creationId xmlns:a16="http://schemas.microsoft.com/office/drawing/2014/main" id="{C8A4F6EC-628B-4C32-9EC7-54F836781B62}"/>
              </a:ext>
            </a:extLst>
          </p:cNvPr>
          <p:cNvSpPr>
            <a:spLocks xmlns:a="http://schemas.openxmlformats.org/drawingml/2006/main" noGrp="1"/>
          </p:cNvSpPr>
          <p:nvPr/>
        </p:nvSpPr>
        <p:spPr>
          <a:xfrm xmlns:a="http://schemas.openxmlformats.org/drawingml/2006/main">
            <a:off x="685800" y="914400"/>
            <a:ext cx="13868400"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900" b="1">
                <a:solidFill>
                  <a:srgbClr val="173D35"/>
                </a:solidFill>
                <a:latin typeface="Helvetica Neue"/>
                <a:ea typeface="Helvetica Neue"/>
                <a:cs typeface="Helvetica Neue"/>
              </a:defRPr>
            </a:pPr>
            <a:r>
              <a:rPr sz="3900" b="1">
                <a:solidFill>
                  <a:srgbClr val="173D35"/>
                </a:solidFill>
                <a:latin typeface="Helvetica Neue"/>
                <a:ea typeface="Helvetica Neue"/>
                <a:cs typeface="Helvetica Neue"/>
              </a:rPr>
              <a:t>FBP has an income base, but restricted funds limit flexibility</a:t>
            </a:r>
          </a:p>
        </p:txBody>
      </p:sp>
      <p:sp>
        <p:nvSpPr>
          <p:cNvPr id="3" name="50">
            <a:extLst xmlns:a="http://schemas.openxmlformats.org/drawingml/2006/main">
              <a:ext uri="{FF2B5EF4-FFF2-40B4-BE49-F238E27FC236}">
                <a16:creationId xmlns:a16="http://schemas.microsoft.com/office/drawing/2014/main" id="{659A5184-2BD5-4E8D-A733-279B131E1E51}"/>
              </a:ext>
            </a:extLst>
          </p:cNvPr>
          <p:cNvSpPr>
            <a:spLocks xmlns:a="http://schemas.openxmlformats.org/drawingml/2006/main" noGrp="1"/>
          </p:cNvSpPr>
          <p:nvPr/>
        </p:nvSpPr>
        <p:spPr>
          <a:xfrm xmlns:a="http://schemas.openxmlformats.org/drawingml/2006/main">
            <a:off x="14097000" y="8105775"/>
            <a:ext cx="457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275" b="0">
                <a:solidFill>
                  <a:srgbClr val="61716B"/>
                </a:solidFill>
                <a:latin typeface="Helvetica Neue"/>
                <a:ea typeface="Helvetica Neue"/>
                <a:cs typeface="Helvetica Neue"/>
              </a:defRPr>
            </a:pPr>
            <a:r>
              <a:rPr sz="1275" b="0">
                <a:solidFill>
                  <a:srgbClr val="61716B"/>
                </a:solidFill>
                <a:latin typeface="Helvetica Neue"/>
                <a:ea typeface="Helvetica Neue"/>
                <a:cs typeface="Helvetica Neue"/>
              </a:rPr>
              <a:t>61</a:t>
            </a:r>
          </a:p>
        </p:txBody>
      </p:sp>
      <p:sp>
        <p:nvSpPr>
          <p:cNvPr id="4" name="$7.41m">
            <a:extLst xmlns:a="http://schemas.openxmlformats.org/drawingml/2006/main">
              <a:ext uri="{FF2B5EF4-FFF2-40B4-BE49-F238E27FC236}">
                <a16:creationId xmlns:a16="http://schemas.microsoft.com/office/drawing/2014/main" id="{3BE57CF1-F71D-48AB-97BF-5D9203DE953A}"/>
              </a:ext>
            </a:extLst>
          </p:cNvPr>
          <p:cNvSpPr>
            <a:spLocks xmlns:a="http://schemas.openxmlformats.org/drawingml/2006/main" noGrp="1"/>
          </p:cNvSpPr>
          <p:nvPr/>
        </p:nvSpPr>
        <p:spPr>
          <a:xfrm xmlns:a="http://schemas.openxmlformats.org/drawingml/2006/main">
            <a:off x="685800" y="2371725"/>
            <a:ext cx="6619875"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6675" b="1">
                <a:solidFill>
                  <a:srgbClr val="173D35"/>
                </a:solidFill>
                <a:latin typeface="Helvetica Neue"/>
                <a:ea typeface="Helvetica Neue"/>
                <a:cs typeface="Helvetica Neue"/>
              </a:defRPr>
            </a:pPr>
            <a:r>
              <a:rPr sz="6675" b="1">
                <a:solidFill>
                  <a:srgbClr val="173D35"/>
                </a:solidFill>
                <a:latin typeface="Helvetica Neue"/>
                <a:ea typeface="Helvetica Neue"/>
                <a:cs typeface="Helvetica Neue"/>
              </a:rPr>
              <a:t>$7.41m</a:t>
            </a:r>
          </a:p>
        </p:txBody>
      </p:sp>
      <p:sp>
        <p:nvSpPr>
          <p:cNvPr id="5" name="FY2025 total income">
            <a:extLst xmlns:a="http://schemas.openxmlformats.org/drawingml/2006/main">
              <a:ext uri="{FF2B5EF4-FFF2-40B4-BE49-F238E27FC236}">
                <a16:creationId xmlns:a16="http://schemas.microsoft.com/office/drawing/2014/main" id="{E897266A-B674-490B-92BD-0469420865DA}"/>
              </a:ext>
            </a:extLst>
          </p:cNvPr>
          <p:cNvSpPr>
            <a:spLocks xmlns:a="http://schemas.openxmlformats.org/drawingml/2006/main" noGrp="1"/>
          </p:cNvSpPr>
          <p:nvPr/>
        </p:nvSpPr>
        <p:spPr>
          <a:xfrm xmlns:a="http://schemas.openxmlformats.org/drawingml/2006/main">
            <a:off x="685800" y="3552825"/>
            <a:ext cx="62865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475" b="0">
                <a:solidFill>
                  <a:srgbClr val="173D35"/>
                </a:solidFill>
                <a:latin typeface="Helvetica Neue"/>
                <a:ea typeface="Helvetica Neue"/>
                <a:cs typeface="Helvetica Neue"/>
              </a:defRPr>
            </a:pPr>
            <a:r>
              <a:rPr sz="2475" b="0">
                <a:solidFill>
                  <a:srgbClr val="173D35"/>
                </a:solidFill>
                <a:latin typeface="Helvetica Neue"/>
                <a:ea typeface="Helvetica Neue"/>
                <a:cs typeface="Helvetica Neue"/>
              </a:rPr>
              <a:t>FY2025 total income</a:t>
            </a:r>
          </a:p>
        </p:txBody>
      </p:sp>
      <p:sp>
        <p:nvSpPr>
          <p:cNvPr id="6" name="$4.79m">
            <a:extLst xmlns:a="http://schemas.openxmlformats.org/drawingml/2006/main">
              <a:ext uri="{FF2B5EF4-FFF2-40B4-BE49-F238E27FC236}">
                <a16:creationId xmlns:a16="http://schemas.microsoft.com/office/drawing/2014/main" id="{E368692A-2D1F-4EEC-9930-76AE82D5D790}"/>
              </a:ext>
            </a:extLst>
          </p:cNvPr>
          <p:cNvSpPr>
            <a:spLocks xmlns:a="http://schemas.openxmlformats.org/drawingml/2006/main" noGrp="1"/>
          </p:cNvSpPr>
          <p:nvPr/>
        </p:nvSpPr>
        <p:spPr>
          <a:xfrm xmlns:a="http://schemas.openxmlformats.org/drawingml/2006/main">
            <a:off x="8267700" y="2371725"/>
            <a:ext cx="61912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6675" b="1">
                <a:solidFill>
                  <a:srgbClr val="173D35"/>
                </a:solidFill>
                <a:latin typeface="Helvetica Neue"/>
                <a:ea typeface="Helvetica Neue"/>
                <a:cs typeface="Helvetica Neue"/>
              </a:defRPr>
            </a:pPr>
            <a:r>
              <a:rPr sz="6675" b="1">
                <a:solidFill>
                  <a:srgbClr val="173D35"/>
                </a:solidFill>
                <a:latin typeface="Helvetica Neue"/>
                <a:ea typeface="Helvetica Neue"/>
                <a:cs typeface="Helvetica Neue"/>
              </a:rPr>
              <a:t>$4.79m</a:t>
            </a:r>
          </a:p>
        </p:txBody>
      </p:sp>
      <p:sp>
        <p:nvSpPr>
          <p:cNvPr id="7" name="FY2025 total expenses">
            <a:extLst xmlns:a="http://schemas.openxmlformats.org/drawingml/2006/main">
              <a:ext uri="{FF2B5EF4-FFF2-40B4-BE49-F238E27FC236}">
                <a16:creationId xmlns:a16="http://schemas.microsoft.com/office/drawing/2014/main" id="{F4137E2A-0D12-4DDA-926F-8ABA783A9565}"/>
              </a:ext>
            </a:extLst>
          </p:cNvPr>
          <p:cNvSpPr>
            <a:spLocks xmlns:a="http://schemas.openxmlformats.org/drawingml/2006/main" noGrp="1"/>
          </p:cNvSpPr>
          <p:nvPr/>
        </p:nvSpPr>
        <p:spPr>
          <a:xfrm xmlns:a="http://schemas.openxmlformats.org/drawingml/2006/main">
            <a:off x="8267700" y="3552825"/>
            <a:ext cx="61912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475" b="0">
                <a:solidFill>
                  <a:srgbClr val="173D35"/>
                </a:solidFill>
                <a:latin typeface="Helvetica Neue"/>
                <a:ea typeface="Helvetica Neue"/>
                <a:cs typeface="Helvetica Neue"/>
              </a:defRPr>
            </a:pPr>
            <a:r>
              <a:rPr sz="2475" b="0">
                <a:solidFill>
                  <a:srgbClr val="173D35"/>
                </a:solidFill>
                <a:latin typeface="Helvetica Neue"/>
                <a:ea typeface="Helvetica Neue"/>
                <a:cs typeface="Helvetica Neue"/>
              </a:rPr>
              <a:t>FY2025 total expenses</a:t>
            </a:r>
          </a:p>
        </p:txBody>
      </p:sp>
      <p:sp>
        <p:nvSpPr>
          <p:cNvPr id="8" name="Most of the reported surplus supports restric">
            <a:extLst xmlns:a="http://schemas.openxmlformats.org/drawingml/2006/main">
              <a:ext uri="{FF2B5EF4-FFF2-40B4-BE49-F238E27FC236}">
                <a16:creationId xmlns:a16="http://schemas.microsoft.com/office/drawing/2014/main" id="{F2926B1C-F6AF-4898-802C-2A6F3BD18AD2}"/>
              </a:ext>
            </a:extLst>
          </p:cNvPr>
          <p:cNvSpPr>
            <a:spLocks xmlns:a="http://schemas.openxmlformats.org/drawingml/2006/main" noGrp="1"/>
          </p:cNvSpPr>
          <p:nvPr/>
        </p:nvSpPr>
        <p:spPr>
          <a:xfrm xmlns:a="http://schemas.openxmlformats.org/drawingml/2006/main">
            <a:off x="685800" y="4657725"/>
            <a:ext cx="1362075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450" b="1">
                <a:solidFill>
                  <a:srgbClr val="173D35"/>
                </a:solidFill>
                <a:latin typeface="Helvetica Neue"/>
                <a:ea typeface="Helvetica Neue"/>
                <a:cs typeface="Helvetica Neue"/>
              </a:defRPr>
            </a:pPr>
            <a:r>
              <a:rPr sz="3450" b="1">
                <a:solidFill>
                  <a:srgbClr val="173D35"/>
                </a:solidFill>
                <a:latin typeface="Helvetica Neue"/>
                <a:ea typeface="Helvetica Neue"/>
                <a:cs typeface="Helvetica Neue"/>
              </a:rPr>
              <a:t>Most of the reported surplus supports restricted capital projects</a:t>
            </a:r>
          </a:p>
        </p:txBody>
      </p:sp>
      <p:sp>
        <p:nvSpPr>
          <p:cNvPr id="9" name="FY2024 audited income included $817k rental i">
            <a:extLst xmlns:a="http://schemas.openxmlformats.org/drawingml/2006/main">
              <a:ext uri="{FF2B5EF4-FFF2-40B4-BE49-F238E27FC236}">
                <a16:creationId xmlns:a16="http://schemas.microsoft.com/office/drawing/2014/main" id="{E3DAF157-8C38-4AEE-AE33-8A73EF037369}"/>
              </a:ext>
            </a:extLst>
          </p:cNvPr>
          <p:cNvSpPr>
            <a:spLocks xmlns:a="http://schemas.openxmlformats.org/drawingml/2006/main" noGrp="1"/>
          </p:cNvSpPr>
          <p:nvPr/>
        </p:nvSpPr>
        <p:spPr>
          <a:xfrm xmlns:a="http://schemas.openxmlformats.org/drawingml/2006/main">
            <a:off x="685800" y="6124575"/>
            <a:ext cx="13525500" cy="1019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400" b="0">
                <a:solidFill>
                  <a:srgbClr val="173D35"/>
                </a:solidFill>
                <a:latin typeface="Helvetica Neue"/>
                <a:ea typeface="Helvetica Neue"/>
                <a:cs typeface="Helvetica Neue"/>
              </a:defRPr>
            </a:pPr>
            <a:r>
              <a:rPr sz="2400" b="0">
                <a:solidFill>
                  <a:srgbClr val="173D35"/>
                </a:solidFill>
                <a:latin typeface="Helvetica Neue"/>
                <a:ea typeface="Helvetica Neue"/>
                <a:cs typeface="Helvetica Neue"/>
              </a:rPr>
              <a:t>FY2024 audited income included $817k rental income and $1.198m Visitors Center operations. These are existing revenues, before their costs.</a:t>
            </a:r>
          </a:p>
        </p:txBody>
      </p:sp>
      <p:sp>
        <p:nvSpPr>
          <p:cNvPr id="10" name="FY2025 annual report, financial summary. FY20">
            <a:extLst xmlns:a="http://schemas.openxmlformats.org/drawingml/2006/main">
              <a:ext uri="{FF2B5EF4-FFF2-40B4-BE49-F238E27FC236}">
                <a16:creationId xmlns:a16="http://schemas.microsoft.com/office/drawing/2014/main" id="{5E614801-7122-4517-85D2-2B0F6C730718}"/>
              </a:ext>
            </a:extLst>
          </p:cNvPr>
          <p:cNvSpPr>
            <a:spLocks xmlns:a="http://schemas.openxmlformats.org/drawingml/2006/main" noGrp="1"/>
          </p:cNvSpPr>
          <p:nvPr/>
        </p:nvSpPr>
        <p:spPr>
          <a:xfrm xmlns:a="http://schemas.openxmlformats.org/drawingml/2006/main">
            <a:off x="685800" y="8077200"/>
            <a:ext cx="130968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200" b="0">
                <a:solidFill>
                  <a:srgbClr val="61716B"/>
                </a:solidFill>
                <a:latin typeface="Helvetica Neue"/>
                <a:ea typeface="Helvetica Neue"/>
                <a:cs typeface="Helvetica Neue"/>
              </a:defRPr>
            </a:pPr>
            <a:r>
              <a:rPr sz="1200" b="0">
                <a:solidFill>
                  <a:srgbClr val="61716B"/>
                </a:solidFill>
                <a:latin typeface="Helvetica Neue"/>
                <a:ea typeface="Helvetica Neue"/>
                <a:cs typeface="Helvetica Neue"/>
              </a:rPr>
              <a:t>FY2025 annual report, financial summary. FY2024 audited statements, statement of activities. Different periods shown explicitly.</a:t>
            </a:r>
          </a:p>
        </p:txBody>
      </p:sp>
    </p:spTree>
    <p:extLst>
      <p:ext uri="{BB962C8B-B14F-4D97-AF65-F5344CB8AC3E}">
        <p14:creationId xmlns:p14="http://schemas.microsoft.com/office/powerpoint/2010/main" val="1401620809"/>
      </p:ext>
    </p:extLst>
  </p:cSld>
</p:sld>
</file>

<file path=ppt/slides/slide62.xml><?xml version="1.0" encoding="utf-8"?>
<p:sld xmlns:p="http://schemas.openxmlformats.org/presentationml/2006/main">
  <p:cSld>
    <p:bg>
      <p:bgPr>
        <a:solidFill xmlns:a="http://schemas.openxmlformats.org/drawingml/2006/main">
          <a:srgbClr val="F5F3ED"/>
        </a:solidFill>
      </p:bgPr>
    </p:bg>
    <p:spTree>
      <p:nvGrpSpPr>
        <p:cNvPr id="1" name=""/>
        <p:cNvGrpSpPr/>
        <p:nvPr/>
      </p:nvGrpSpPr>
      <p:grpSpPr>
        <a:xfrm xmlns:a="http://schemas.openxmlformats.org/drawingml/2006/main"/>
      </p:grpSpPr>
      <p:sp>
        <p:nvSpPr>
          <p:cNvPr id="6" name="ILLUSTRATIVE STEADY-STATE SCENARIOS / US$ THO">
            <a:extLst xmlns:a="http://schemas.openxmlformats.org/drawingml/2006/main">
              <a:ext uri="{FF2B5EF4-FFF2-40B4-BE49-F238E27FC236}">
                <a16:creationId xmlns:a16="http://schemas.microsoft.com/office/drawing/2014/main" id="{CA3EB485-ECB0-4E36-882D-637B39DE5CF0}"/>
              </a:ext>
            </a:extLst>
          </p:cNvPr>
          <p:cNvSpPr>
            <a:spLocks xmlns:a="http://schemas.openxmlformats.org/drawingml/2006/main" noGrp="1"/>
          </p:cNvSpPr>
          <p:nvPr/>
        </p:nvSpPr>
        <p:spPr>
          <a:xfrm xmlns:a="http://schemas.openxmlformats.org/drawingml/2006/main">
            <a:off x="685800" y="400050"/>
            <a:ext cx="13335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50" b="1">
                <a:solidFill>
                  <a:srgbClr val="61716B"/>
                </a:solidFill>
                <a:latin typeface="Helvetica Neue"/>
                <a:ea typeface="Helvetica Neue"/>
                <a:cs typeface="Helvetica Neue"/>
              </a:defRPr>
            </a:pPr>
            <a:r>
              <a:rPr sz="1350" b="1">
                <a:solidFill>
                  <a:srgbClr val="61716B"/>
                </a:solidFill>
                <a:latin typeface="Helvetica Neue"/>
                <a:ea typeface="Helvetica Neue"/>
                <a:cs typeface="Helvetica Neue"/>
              </a:rPr>
              <a:t>ILLUSTRATIVE STEADY-STATE SCENARIOS / US$ THOUSANDS</a:t>
            </a:r>
          </a:p>
        </p:txBody>
      </p:sp>
      <p:sp>
        <p:nvSpPr>
          <p:cNvPr id="2" name="Annual net contribution ranges from a loss to">
            <a:extLst xmlns:a="http://schemas.openxmlformats.org/drawingml/2006/main">
              <a:ext uri="{FF2B5EF4-FFF2-40B4-BE49-F238E27FC236}">
                <a16:creationId xmlns:a16="http://schemas.microsoft.com/office/drawing/2014/main" id="{D783394C-CB32-4F66-9B7F-7958EF861A7E}"/>
              </a:ext>
            </a:extLst>
          </p:cNvPr>
          <p:cNvSpPr>
            <a:spLocks xmlns:a="http://schemas.openxmlformats.org/drawingml/2006/main" noGrp="1"/>
          </p:cNvSpPr>
          <p:nvPr/>
        </p:nvSpPr>
        <p:spPr>
          <a:xfrm xmlns:a="http://schemas.openxmlformats.org/drawingml/2006/main">
            <a:off x="685800" y="914400"/>
            <a:ext cx="13868400"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900" b="1">
                <a:solidFill>
                  <a:srgbClr val="173D35"/>
                </a:solidFill>
                <a:latin typeface="Helvetica Neue"/>
                <a:ea typeface="Helvetica Neue"/>
                <a:cs typeface="Helvetica Neue"/>
              </a:defRPr>
            </a:pPr>
            <a:r>
              <a:rPr sz="3900" b="1">
                <a:solidFill>
                  <a:srgbClr val="173D35"/>
                </a:solidFill>
                <a:latin typeface="Helvetica Neue"/>
                <a:ea typeface="Helvetica Neue"/>
                <a:cs typeface="Helvetica Neue"/>
              </a:rPr>
              <a:t>Annual net contribution ranges from a loss to $790k</a:t>
            </a:r>
          </a:p>
        </p:txBody>
      </p:sp>
      <p:sp>
        <p:nvSpPr>
          <p:cNvPr id="3" name="51">
            <a:extLst xmlns:a="http://schemas.openxmlformats.org/drawingml/2006/main">
              <a:ext uri="{FF2B5EF4-FFF2-40B4-BE49-F238E27FC236}">
                <a16:creationId xmlns:a16="http://schemas.microsoft.com/office/drawing/2014/main" id="{26949706-A455-4FE6-94FF-8C28934E4942}"/>
              </a:ext>
            </a:extLst>
          </p:cNvPr>
          <p:cNvSpPr>
            <a:spLocks xmlns:a="http://schemas.openxmlformats.org/drawingml/2006/main" noGrp="1"/>
          </p:cNvSpPr>
          <p:nvPr/>
        </p:nvSpPr>
        <p:spPr>
          <a:xfrm xmlns:a="http://schemas.openxmlformats.org/drawingml/2006/main">
            <a:off x="14097000" y="8105775"/>
            <a:ext cx="457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275" b="0">
                <a:solidFill>
                  <a:srgbClr val="61716B"/>
                </a:solidFill>
                <a:latin typeface="Helvetica Neue"/>
                <a:ea typeface="Helvetica Neue"/>
                <a:cs typeface="Helvetica Neue"/>
              </a:defRPr>
            </a:pPr>
            <a:r>
              <a:rPr sz="1275" b="0">
                <a:solidFill>
                  <a:srgbClr val="61716B"/>
                </a:solidFill>
                <a:latin typeface="Helvetica Neue"/>
                <a:ea typeface="Helvetica Neue"/>
                <a:cs typeface="Helvetica Neue"/>
              </a:rPr>
              <a:t>62</a:t>
            </a:r>
          </a:p>
        </p:txBody>
      </p:sp>
      <p:graphicFrame>
        <p:nvGraphicFramePr>
          <p:cNvPr id="9" name="">
            <a:extLst xmlns:a="http://schemas.openxmlformats.org/drawingml/2006/main">
              <a:ext uri="{FF2B5EF4-FFF2-40B4-BE49-F238E27FC236}">
                <a16:creationId xmlns:a16="http://schemas.microsoft.com/office/drawing/2014/main" id="{490BD4FE-708C-4A7D-A7FE-F1EA3B0E751E}"/>
              </a:ext>
            </a:extLst>
          </p:cNvPr>
          <p:cNvGraphicFramePr/>
          <p:nvPr/>
        </p:nvGraphicFramePr>
        <p:xfrm>
          <a:off xmlns:a="http://schemas.openxmlformats.org/drawingml/2006/main" x="685800" y="2200275"/>
          <a:ext xmlns:a="http://schemas.openxmlformats.org/drawingml/2006/main" cx="13868400" cy="5362575"/>
        </p:xfrm>
        <a:graphic xmlns:a="http://schemas.openxmlformats.org/drawingml/2006/main">
          <a:graphicData uri="http://schemas.openxmlformats.org/drawingml/2006/table">
            <a:tbl>
              <a:tblPr/>
              <a:tblGrid>
                <a:gridCol w="7667625"/>
                <a:gridCol w="2066925"/>
                <a:gridCol w="2066925"/>
                <a:gridCol w="2066925"/>
              </a:tblGrid>
              <a:tr h="595842">
                <a:tc>
                  <a:txBody>
                    <a:bodyPr/>
                    <a:lstStyle/>
                    <a:p>
                      <a:r>
                        <a:rPr sz="1800" b="1">
                          <a:solidFill>
                            <a:srgbClr val="FFFFFF"/>
                          </a:solidFill>
                          <a:latin typeface="Helvetica Neue"/>
                          <a:ea typeface="Helvetica Neue"/>
                          <a:cs typeface="Helvetica Neue"/>
                        </a:rPr>
                        <a:t>Incremental annual activity</a:t>
                      </a:r>
                    </a:p>
                  </a:txBody>
                  <a:tcPr marL="171450" marR="133350" marT="114300" marB="95250" anchor="ctr">
                    <a:solidFill>
                      <a:srgbClr val="173D35"/>
                    </a:solidFill>
                  </a:tcPr>
                </a:tc>
                <a:tc>
                  <a:txBody>
                    <a:bodyPr/>
                    <a:lstStyle/>
                    <a:p>
                      <a:r>
                        <a:rPr sz="1800" b="1">
                          <a:solidFill>
                            <a:srgbClr val="FFFFFF"/>
                          </a:solidFill>
                          <a:latin typeface="Helvetica Neue"/>
                          <a:ea typeface="Helvetica Neue"/>
                          <a:cs typeface="Helvetica Neue"/>
                        </a:rPr>
                        <a:t>Cautious</a:t>
                      </a:r>
                    </a:p>
                  </a:txBody>
                  <a:tcPr marL="171450" marR="133350" marT="114300" marB="95250" anchor="ctr">
                    <a:solidFill>
                      <a:srgbClr val="173D35"/>
                    </a:solidFill>
                  </a:tcPr>
                </a:tc>
                <a:tc>
                  <a:txBody>
                    <a:bodyPr/>
                    <a:lstStyle/>
                    <a:p>
                      <a:r>
                        <a:rPr sz="1800" b="1">
                          <a:solidFill>
                            <a:srgbClr val="FFFFFF"/>
                          </a:solidFill>
                          <a:latin typeface="Helvetica Neue"/>
                          <a:ea typeface="Helvetica Neue"/>
                          <a:cs typeface="Helvetica Neue"/>
                        </a:rPr>
                        <a:t>Base</a:t>
                      </a:r>
                    </a:p>
                  </a:txBody>
                  <a:tcPr marL="171450" marR="133350" marT="114300" marB="95250" anchor="ctr">
                    <a:solidFill>
                      <a:srgbClr val="173D35"/>
                    </a:solidFill>
                  </a:tcPr>
                </a:tc>
                <a:tc>
                  <a:txBody>
                    <a:bodyPr/>
                    <a:lstStyle/>
                    <a:p>
                      <a:r>
                        <a:rPr sz="1800" b="1">
                          <a:solidFill>
                            <a:srgbClr val="FFFFFF"/>
                          </a:solidFill>
                          <a:latin typeface="Helvetica Neue"/>
                          <a:ea typeface="Helvetica Neue"/>
                          <a:cs typeface="Helvetica Neue"/>
                        </a:rPr>
                        <a:t>Stretch</a:t>
                      </a:r>
                    </a:p>
                  </a:txBody>
                  <a:tcPr marL="171450" marR="133350" marT="114300" marB="95250" anchor="ctr">
                    <a:solidFill>
                      <a:srgbClr val="173D35"/>
                    </a:solidFill>
                  </a:tcPr>
                </a:tc>
              </a:tr>
              <a:tr h="595842">
                <a:tc>
                  <a:txBody>
                    <a:bodyPr/>
                    <a:lstStyle/>
                    <a:p>
                      <a:r>
                        <a:rPr sz="1800">
                          <a:solidFill>
                            <a:srgbClr val="173D35"/>
                          </a:solidFill>
                          <a:latin typeface="Helvetica Neue"/>
                          <a:ea typeface="Helvetica Neue"/>
                          <a:cs typeface="Helvetica Neue"/>
                        </a:rPr>
                        <a:t>Optional event-service fees</a:t>
                      </a:r>
                    </a:p>
                  </a:txBody>
                  <a:tcPr marL="171450" marR="133350" marT="114300" marB="95250" anchor="ctr">
                    <a:solidFill>
                      <a:srgbClr val="FFFFFF"/>
                    </a:solidFill>
                  </a:tcPr>
                </a:tc>
                <a:tc>
                  <a:txBody>
                    <a:bodyPr/>
                    <a:lstStyle/>
                    <a:p>
                      <a:r>
                        <a:rPr sz="1800">
                          <a:solidFill>
                            <a:srgbClr val="173D35"/>
                          </a:solidFill>
                          <a:latin typeface="Helvetica Neue"/>
                          <a:ea typeface="Helvetica Neue"/>
                          <a:cs typeface="Helvetica Neue"/>
                        </a:rPr>
                        <a:t>90</a:t>
                      </a:r>
                    </a:p>
                  </a:txBody>
                  <a:tcPr marL="171450" marR="133350" marT="114300" marB="95250" anchor="ctr">
                    <a:solidFill>
                      <a:srgbClr val="FFFFFF"/>
                    </a:solidFill>
                  </a:tcPr>
                </a:tc>
                <a:tc>
                  <a:txBody>
                    <a:bodyPr/>
                    <a:lstStyle/>
                    <a:p>
                      <a:r>
                        <a:rPr sz="1800">
                          <a:solidFill>
                            <a:srgbClr val="173D35"/>
                          </a:solidFill>
                          <a:latin typeface="Helvetica Neue"/>
                          <a:ea typeface="Helvetica Neue"/>
                          <a:cs typeface="Helvetica Neue"/>
                        </a:rPr>
                        <a:t>360</a:t>
                      </a:r>
                    </a:p>
                  </a:txBody>
                  <a:tcPr marL="171450" marR="133350" marT="114300" marB="95250" anchor="ctr">
                    <a:solidFill>
                      <a:srgbClr val="FFFFFF"/>
                    </a:solidFill>
                  </a:tcPr>
                </a:tc>
                <a:tc>
                  <a:txBody>
                    <a:bodyPr/>
                    <a:lstStyle/>
                    <a:p>
                      <a:r>
                        <a:rPr sz="1800">
                          <a:solidFill>
                            <a:srgbClr val="173D35"/>
                          </a:solidFill>
                          <a:latin typeface="Helvetica Neue"/>
                          <a:ea typeface="Helvetica Neue"/>
                          <a:cs typeface="Helvetica Neue"/>
                        </a:rPr>
                        <a:t>960</a:t>
                      </a:r>
                    </a:p>
                  </a:txBody>
                  <a:tcPr marL="171450" marR="133350" marT="114300" marB="95250" anchor="ctr">
                    <a:solidFill>
                      <a:srgbClr val="FFFFFF"/>
                    </a:solidFill>
                  </a:tcPr>
                </a:tc>
              </a:tr>
              <a:tr h="595842">
                <a:tc>
                  <a:txBody>
                    <a:bodyPr/>
                    <a:lstStyle/>
                    <a:p>
                      <a:r>
                        <a:rPr sz="1800">
                          <a:solidFill>
                            <a:srgbClr val="173D35"/>
                          </a:solidFill>
                          <a:latin typeface="Helvetica Neue"/>
                          <a:ea typeface="Helvetica Neue"/>
                          <a:cs typeface="Helvetica Neue"/>
                        </a:rPr>
                        <a:t>Park-wide sponsorship packages</a:t>
                      </a:r>
                    </a:p>
                  </a:txBody>
                  <a:tcPr marL="171450" marR="133350" marT="114300" marB="95250" anchor="ctr">
                    <a:solidFill>
                      <a:srgbClr val="F5F3ED"/>
                    </a:solidFill>
                  </a:tcPr>
                </a:tc>
                <a:tc>
                  <a:txBody>
                    <a:bodyPr/>
                    <a:lstStyle/>
                    <a:p>
                      <a:r>
                        <a:rPr sz="1800">
                          <a:solidFill>
                            <a:srgbClr val="173D35"/>
                          </a:solidFill>
                          <a:latin typeface="Helvetica Neue"/>
                          <a:ea typeface="Helvetica Neue"/>
                          <a:cs typeface="Helvetica Neue"/>
                        </a:rPr>
                        <a:t>50</a:t>
                      </a:r>
                    </a:p>
                  </a:txBody>
                  <a:tcPr marL="171450" marR="133350" marT="114300" marB="95250" anchor="ctr">
                    <a:solidFill>
                      <a:srgbClr val="F5F3ED"/>
                    </a:solidFill>
                  </a:tcPr>
                </a:tc>
                <a:tc>
                  <a:txBody>
                    <a:bodyPr/>
                    <a:lstStyle/>
                    <a:p>
                      <a:r>
                        <a:rPr sz="1800">
                          <a:solidFill>
                            <a:srgbClr val="173D35"/>
                          </a:solidFill>
                          <a:latin typeface="Helvetica Neue"/>
                          <a:ea typeface="Helvetica Neue"/>
                          <a:cs typeface="Helvetica Neue"/>
                        </a:rPr>
                        <a:t>200</a:t>
                      </a:r>
                    </a:p>
                  </a:txBody>
                  <a:tcPr marL="171450" marR="133350" marT="114300" marB="95250" anchor="ctr">
                    <a:solidFill>
                      <a:srgbClr val="F5F3ED"/>
                    </a:solidFill>
                  </a:tcPr>
                </a:tc>
                <a:tc>
                  <a:txBody>
                    <a:bodyPr/>
                    <a:lstStyle/>
                    <a:p>
                      <a:r>
                        <a:rPr sz="1800">
                          <a:solidFill>
                            <a:srgbClr val="173D35"/>
                          </a:solidFill>
                          <a:latin typeface="Helvetica Neue"/>
                          <a:ea typeface="Helvetica Neue"/>
                          <a:cs typeface="Helvetica Neue"/>
                        </a:rPr>
                        <a:t>450</a:t>
                      </a:r>
                    </a:p>
                  </a:txBody>
                  <a:tcPr marL="171450" marR="133350" marT="114300" marB="95250" anchor="ctr">
                    <a:solidFill>
                      <a:srgbClr val="F5F3ED"/>
                    </a:solidFill>
                  </a:tcPr>
                </a:tc>
              </a:tr>
              <a:tr h="595842">
                <a:tc>
                  <a:txBody>
                    <a:bodyPr/>
                    <a:lstStyle/>
                    <a:p>
                      <a:r>
                        <a:rPr sz="1800">
                          <a:solidFill>
                            <a:srgbClr val="173D35"/>
                          </a:solidFill>
                          <a:latin typeface="Helvetica Neue"/>
                          <a:ea typeface="Helvetica Neue"/>
                          <a:cs typeface="Helvetica Neue"/>
                        </a:rPr>
                        <a:t>Contracted ticket / pass referral income</a:t>
                      </a:r>
                    </a:p>
                  </a:txBody>
                  <a:tcPr marL="171450" marR="133350" marT="114300" marB="95250" anchor="ctr">
                    <a:solidFill>
                      <a:srgbClr val="FFFFFF"/>
                    </a:solidFill>
                  </a:tcPr>
                </a:tc>
                <a:tc>
                  <a:txBody>
                    <a:bodyPr/>
                    <a:lstStyle/>
                    <a:p>
                      <a:r>
                        <a:rPr sz="1800">
                          <a:solidFill>
                            <a:srgbClr val="173D35"/>
                          </a:solidFill>
                          <a:latin typeface="Helvetica Neue"/>
                          <a:ea typeface="Helvetica Neue"/>
                          <a:cs typeface="Helvetica Neue"/>
                        </a:rPr>
                        <a:t>4</a:t>
                      </a:r>
                    </a:p>
                  </a:txBody>
                  <a:tcPr marL="171450" marR="133350" marT="114300" marB="95250" anchor="ctr">
                    <a:solidFill>
                      <a:srgbClr val="FFFFFF"/>
                    </a:solidFill>
                  </a:tcPr>
                </a:tc>
                <a:tc>
                  <a:txBody>
                    <a:bodyPr/>
                    <a:lstStyle/>
                    <a:p>
                      <a:r>
                        <a:rPr sz="1800">
                          <a:solidFill>
                            <a:srgbClr val="173D35"/>
                          </a:solidFill>
                          <a:latin typeface="Helvetica Neue"/>
                          <a:ea typeface="Helvetica Neue"/>
                          <a:cs typeface="Helvetica Neue"/>
                        </a:rPr>
                        <a:t>16</a:t>
                      </a:r>
                    </a:p>
                  </a:txBody>
                  <a:tcPr marL="171450" marR="133350" marT="114300" marB="95250" anchor="ctr">
                    <a:solidFill>
                      <a:srgbClr val="FFFFFF"/>
                    </a:solidFill>
                  </a:tcPr>
                </a:tc>
                <a:tc>
                  <a:txBody>
                    <a:bodyPr/>
                    <a:lstStyle/>
                    <a:p>
                      <a:r>
                        <a:rPr sz="1800">
                          <a:solidFill>
                            <a:srgbClr val="173D35"/>
                          </a:solidFill>
                          <a:latin typeface="Helvetica Neue"/>
                          <a:ea typeface="Helvetica Neue"/>
                          <a:cs typeface="Helvetica Neue"/>
                        </a:rPr>
                        <a:t>40</a:t>
                      </a:r>
                    </a:p>
                  </a:txBody>
                  <a:tcPr marL="171450" marR="133350" marT="114300" marB="95250" anchor="ctr">
                    <a:solidFill>
                      <a:srgbClr val="FFFFFF"/>
                    </a:solidFill>
                  </a:tcPr>
                </a:tc>
              </a:tr>
              <a:tr h="595842">
                <a:tc>
                  <a:txBody>
                    <a:bodyPr/>
                    <a:lstStyle/>
                    <a:p>
                      <a:r>
                        <a:rPr sz="1800">
                          <a:solidFill>
                            <a:srgbClr val="173D35"/>
                          </a:solidFill>
                          <a:latin typeface="Helvetica Neue"/>
                          <a:ea typeface="Helvetica Neue"/>
                          <a:cs typeface="Helvetica Neue"/>
                        </a:rPr>
                        <a:t>New unrestricted support</a:t>
                      </a:r>
                    </a:p>
                  </a:txBody>
                  <a:tcPr marL="171450" marR="133350" marT="114300" marB="95250" anchor="ctr">
                    <a:solidFill>
                      <a:srgbClr val="F5F3ED"/>
                    </a:solidFill>
                  </a:tcPr>
                </a:tc>
                <a:tc>
                  <a:txBody>
                    <a:bodyPr/>
                    <a:lstStyle/>
                    <a:p>
                      <a:r>
                        <a:rPr sz="1800">
                          <a:solidFill>
                            <a:srgbClr val="173D35"/>
                          </a:solidFill>
                          <a:latin typeface="Helvetica Neue"/>
                          <a:ea typeface="Helvetica Neue"/>
                          <a:cs typeface="Helvetica Neue"/>
                        </a:rPr>
                        <a:t>30</a:t>
                      </a:r>
                    </a:p>
                  </a:txBody>
                  <a:tcPr marL="171450" marR="133350" marT="114300" marB="95250" anchor="ctr">
                    <a:solidFill>
                      <a:srgbClr val="F5F3ED"/>
                    </a:solidFill>
                  </a:tcPr>
                </a:tc>
                <a:tc>
                  <a:txBody>
                    <a:bodyPr/>
                    <a:lstStyle/>
                    <a:p>
                      <a:r>
                        <a:rPr sz="1800">
                          <a:solidFill>
                            <a:srgbClr val="173D35"/>
                          </a:solidFill>
                          <a:latin typeface="Helvetica Neue"/>
                          <a:ea typeface="Helvetica Neue"/>
                          <a:cs typeface="Helvetica Neue"/>
                        </a:rPr>
                        <a:t>100</a:t>
                      </a:r>
                    </a:p>
                  </a:txBody>
                  <a:tcPr marL="171450" marR="133350" marT="114300" marB="95250" anchor="ctr">
                    <a:solidFill>
                      <a:srgbClr val="F5F3ED"/>
                    </a:solidFill>
                  </a:tcPr>
                </a:tc>
                <a:tc>
                  <a:txBody>
                    <a:bodyPr/>
                    <a:lstStyle/>
                    <a:p>
                      <a:r>
                        <a:rPr sz="1800">
                          <a:solidFill>
                            <a:srgbClr val="173D35"/>
                          </a:solidFill>
                          <a:latin typeface="Helvetica Neue"/>
                          <a:ea typeface="Helvetica Neue"/>
                          <a:cs typeface="Helvetica Neue"/>
                        </a:rPr>
                        <a:t>250</a:t>
                      </a:r>
                    </a:p>
                  </a:txBody>
                  <a:tcPr marL="171450" marR="133350" marT="114300" marB="95250" anchor="ctr">
                    <a:solidFill>
                      <a:srgbClr val="F5F3ED"/>
                    </a:solidFill>
                  </a:tcPr>
                </a:tc>
              </a:tr>
              <a:tr h="595842">
                <a:tc>
                  <a:txBody>
                    <a:bodyPr/>
                    <a:lstStyle/>
                    <a:p>
                      <a:r>
                        <a:rPr sz="1800">
                          <a:solidFill>
                            <a:srgbClr val="173D35"/>
                          </a:solidFill>
                          <a:latin typeface="Helvetica Neue"/>
                          <a:ea typeface="Helvetica Neue"/>
                          <a:cs typeface="Helvetica Neue"/>
                        </a:rPr>
                        <a:t>Total new income</a:t>
                      </a:r>
                    </a:p>
                  </a:txBody>
                  <a:tcPr marL="171450" marR="133350" marT="114300" marB="95250" anchor="ctr">
                    <a:solidFill>
                      <a:srgbClr val="FFFFFF"/>
                    </a:solidFill>
                  </a:tcPr>
                </a:tc>
                <a:tc>
                  <a:txBody>
                    <a:bodyPr/>
                    <a:lstStyle/>
                    <a:p>
                      <a:r>
                        <a:rPr sz="1800">
                          <a:solidFill>
                            <a:srgbClr val="173D35"/>
                          </a:solidFill>
                          <a:latin typeface="Helvetica Neue"/>
                          <a:ea typeface="Helvetica Neue"/>
                          <a:cs typeface="Helvetica Neue"/>
                        </a:rPr>
                        <a:t>174</a:t>
                      </a:r>
                    </a:p>
                  </a:txBody>
                  <a:tcPr marL="171450" marR="133350" marT="114300" marB="95250" anchor="ctr">
                    <a:solidFill>
                      <a:srgbClr val="FFFFFF"/>
                    </a:solidFill>
                  </a:tcPr>
                </a:tc>
                <a:tc>
                  <a:txBody>
                    <a:bodyPr/>
                    <a:lstStyle/>
                    <a:p>
                      <a:r>
                        <a:rPr sz="1800">
                          <a:solidFill>
                            <a:srgbClr val="173D35"/>
                          </a:solidFill>
                          <a:latin typeface="Helvetica Neue"/>
                          <a:ea typeface="Helvetica Neue"/>
                          <a:cs typeface="Helvetica Neue"/>
                        </a:rPr>
                        <a:t>676</a:t>
                      </a:r>
                    </a:p>
                  </a:txBody>
                  <a:tcPr marL="171450" marR="133350" marT="114300" marB="95250" anchor="ctr">
                    <a:solidFill>
                      <a:srgbClr val="FFFFFF"/>
                    </a:solidFill>
                  </a:tcPr>
                </a:tc>
                <a:tc>
                  <a:txBody>
                    <a:bodyPr/>
                    <a:lstStyle/>
                    <a:p>
                      <a:r>
                        <a:rPr sz="1800">
                          <a:solidFill>
                            <a:srgbClr val="173D35"/>
                          </a:solidFill>
                          <a:latin typeface="Helvetica Neue"/>
                          <a:ea typeface="Helvetica Neue"/>
                          <a:cs typeface="Helvetica Neue"/>
                        </a:rPr>
                        <a:t>1,700</a:t>
                      </a:r>
                    </a:p>
                  </a:txBody>
                  <a:tcPr marL="171450" marR="133350" marT="114300" marB="95250" anchor="ctr">
                    <a:solidFill>
                      <a:srgbClr val="FFFFFF"/>
                    </a:solidFill>
                  </a:tcPr>
                </a:tc>
              </a:tr>
              <a:tr h="595842">
                <a:tc>
                  <a:txBody>
                    <a:bodyPr/>
                    <a:lstStyle/>
                    <a:p>
                      <a:r>
                        <a:rPr sz="1800">
                          <a:solidFill>
                            <a:srgbClr val="173D35"/>
                          </a:solidFill>
                          <a:latin typeface="Helvetica Neue"/>
                          <a:ea typeface="Helvetica Neue"/>
                          <a:cs typeface="Helvetica Neue"/>
                        </a:rPr>
                        <a:t>Less direct delivery / fulfilment costs</a:t>
                      </a:r>
                    </a:p>
                  </a:txBody>
                  <a:tcPr marL="171450" marR="133350" marT="114300" marB="95250" anchor="ctr">
                    <a:solidFill>
                      <a:srgbClr val="F5F3ED"/>
                    </a:solidFill>
                  </a:tcPr>
                </a:tc>
                <a:tc>
                  <a:txBody>
                    <a:bodyPr/>
                    <a:lstStyle/>
                    <a:p>
                      <a:r>
                        <a:rPr sz="1800">
                          <a:solidFill>
                            <a:srgbClr val="173D35"/>
                          </a:solidFill>
                          <a:latin typeface="Helvetica Neue"/>
                          <a:ea typeface="Helvetica Neue"/>
                          <a:cs typeface="Helvetica Neue"/>
                        </a:rPr>
                        <a:t>(46)</a:t>
                      </a:r>
                    </a:p>
                  </a:txBody>
                  <a:tcPr marL="171450" marR="133350" marT="114300" marB="95250" anchor="ctr">
                    <a:solidFill>
                      <a:srgbClr val="F5F3ED"/>
                    </a:solidFill>
                  </a:tcPr>
                </a:tc>
                <a:tc>
                  <a:txBody>
                    <a:bodyPr/>
                    <a:lstStyle/>
                    <a:p>
                      <a:r>
                        <a:rPr sz="1800">
                          <a:solidFill>
                            <a:srgbClr val="173D35"/>
                          </a:solidFill>
                          <a:latin typeface="Helvetica Neue"/>
                          <a:ea typeface="Helvetica Neue"/>
                          <a:cs typeface="Helvetica Neue"/>
                        </a:rPr>
                        <a:t>(180)</a:t>
                      </a:r>
                    </a:p>
                  </a:txBody>
                  <a:tcPr marL="171450" marR="133350" marT="114300" marB="95250" anchor="ctr">
                    <a:solidFill>
                      <a:srgbClr val="F5F3ED"/>
                    </a:solidFill>
                  </a:tcPr>
                </a:tc>
                <a:tc>
                  <a:txBody>
                    <a:bodyPr/>
                    <a:lstStyle/>
                    <a:p>
                      <a:r>
                        <a:rPr sz="1800">
                          <a:solidFill>
                            <a:srgbClr val="173D35"/>
                          </a:solidFill>
                          <a:latin typeface="Helvetica Neue"/>
                          <a:ea typeface="Helvetica Neue"/>
                          <a:cs typeface="Helvetica Neue"/>
                        </a:rPr>
                        <a:t>(460)</a:t>
                      </a:r>
                    </a:p>
                  </a:txBody>
                  <a:tcPr marL="171450" marR="133350" marT="114300" marB="95250" anchor="ctr">
                    <a:solidFill>
                      <a:srgbClr val="F5F3ED"/>
                    </a:solidFill>
                  </a:tcPr>
                </a:tc>
              </a:tr>
              <a:tr h="595842">
                <a:tc>
                  <a:txBody>
                    <a:bodyPr/>
                    <a:lstStyle/>
                    <a:p>
                      <a:r>
                        <a:rPr sz="1800">
                          <a:solidFill>
                            <a:srgbClr val="173D35"/>
                          </a:solidFill>
                          <a:latin typeface="Helvetica Neue"/>
                          <a:ea typeface="Helvetica Neue"/>
                          <a:cs typeface="Helvetica Neue"/>
                        </a:rPr>
                        <a:t>Less central team, systems and overhead</a:t>
                      </a:r>
                    </a:p>
                  </a:txBody>
                  <a:tcPr marL="171450" marR="133350" marT="114300" marB="95250" anchor="ctr">
                    <a:solidFill>
                      <a:srgbClr val="FFFFFF"/>
                    </a:solidFill>
                  </a:tcPr>
                </a:tc>
                <a:tc>
                  <a:txBody>
                    <a:bodyPr/>
                    <a:lstStyle/>
                    <a:p>
                      <a:r>
                        <a:rPr sz="1800">
                          <a:solidFill>
                            <a:srgbClr val="173D35"/>
                          </a:solidFill>
                          <a:latin typeface="Helvetica Neue"/>
                          <a:ea typeface="Helvetica Neue"/>
                          <a:cs typeface="Helvetica Neue"/>
                        </a:rPr>
                        <a:t>(220)</a:t>
                      </a:r>
                    </a:p>
                  </a:txBody>
                  <a:tcPr marL="171450" marR="133350" marT="114300" marB="95250" anchor="ctr">
                    <a:solidFill>
                      <a:srgbClr val="FFFFFF"/>
                    </a:solidFill>
                  </a:tcPr>
                </a:tc>
                <a:tc>
                  <a:txBody>
                    <a:bodyPr/>
                    <a:lstStyle/>
                    <a:p>
                      <a:r>
                        <a:rPr sz="1800">
                          <a:solidFill>
                            <a:srgbClr val="173D35"/>
                          </a:solidFill>
                          <a:latin typeface="Helvetica Neue"/>
                          <a:ea typeface="Helvetica Neue"/>
                          <a:cs typeface="Helvetica Neue"/>
                        </a:rPr>
                        <a:t>(300)</a:t>
                      </a:r>
                    </a:p>
                  </a:txBody>
                  <a:tcPr marL="171450" marR="133350" marT="114300" marB="95250" anchor="ctr">
                    <a:solidFill>
                      <a:srgbClr val="FFFFFF"/>
                    </a:solidFill>
                  </a:tcPr>
                </a:tc>
                <a:tc>
                  <a:txBody>
                    <a:bodyPr/>
                    <a:lstStyle/>
                    <a:p>
                      <a:r>
                        <a:rPr sz="1800">
                          <a:solidFill>
                            <a:srgbClr val="173D35"/>
                          </a:solidFill>
                          <a:latin typeface="Helvetica Neue"/>
                          <a:ea typeface="Helvetica Neue"/>
                          <a:cs typeface="Helvetica Neue"/>
                        </a:rPr>
                        <a:t>(450)</a:t>
                      </a:r>
                    </a:p>
                  </a:txBody>
                  <a:tcPr marL="171450" marR="133350" marT="114300" marB="95250" anchor="ctr">
                    <a:solidFill>
                      <a:srgbClr val="FFFFFF"/>
                    </a:solidFill>
                  </a:tcPr>
                </a:tc>
              </a:tr>
              <a:tr h="595842">
                <a:tc>
                  <a:txBody>
                    <a:bodyPr/>
                    <a:lstStyle/>
                    <a:p>
                      <a:r>
                        <a:rPr sz="1800">
                          <a:solidFill>
                            <a:srgbClr val="173D35"/>
                          </a:solidFill>
                          <a:latin typeface="Helvetica Neue"/>
                          <a:ea typeface="Helvetica Neue"/>
                          <a:cs typeface="Helvetica Neue"/>
                        </a:rPr>
                        <a:t>Net recurring contribution</a:t>
                      </a:r>
                    </a:p>
                  </a:txBody>
                  <a:tcPr marL="171450" marR="133350" marT="114300" marB="95250" anchor="ctr">
                    <a:solidFill>
                      <a:srgbClr val="F5F3ED"/>
                    </a:solidFill>
                  </a:tcPr>
                </a:tc>
                <a:tc>
                  <a:txBody>
                    <a:bodyPr/>
                    <a:lstStyle/>
                    <a:p>
                      <a:r>
                        <a:rPr sz="1800">
                          <a:solidFill>
                            <a:srgbClr val="173D35"/>
                          </a:solidFill>
                          <a:latin typeface="Helvetica Neue"/>
                          <a:ea typeface="Helvetica Neue"/>
                          <a:cs typeface="Helvetica Neue"/>
                        </a:rPr>
                        <a:t>(92)</a:t>
                      </a:r>
                    </a:p>
                  </a:txBody>
                  <a:tcPr marL="171450" marR="133350" marT="114300" marB="95250" anchor="ctr">
                    <a:solidFill>
                      <a:srgbClr val="F5F3ED"/>
                    </a:solidFill>
                  </a:tcPr>
                </a:tc>
                <a:tc>
                  <a:txBody>
                    <a:bodyPr/>
                    <a:lstStyle/>
                    <a:p>
                      <a:r>
                        <a:rPr sz="1800">
                          <a:solidFill>
                            <a:srgbClr val="173D35"/>
                          </a:solidFill>
                          <a:latin typeface="Helvetica Neue"/>
                          <a:ea typeface="Helvetica Neue"/>
                          <a:cs typeface="Helvetica Neue"/>
                        </a:rPr>
                        <a:t>196</a:t>
                      </a:r>
                    </a:p>
                  </a:txBody>
                  <a:tcPr marL="171450" marR="133350" marT="114300" marB="95250" anchor="ctr">
                    <a:solidFill>
                      <a:srgbClr val="F5F3ED"/>
                    </a:solidFill>
                  </a:tcPr>
                </a:tc>
                <a:tc>
                  <a:txBody>
                    <a:bodyPr/>
                    <a:lstStyle/>
                    <a:p>
                      <a:r>
                        <a:rPr sz="1800">
                          <a:solidFill>
                            <a:srgbClr val="173D35"/>
                          </a:solidFill>
                          <a:latin typeface="Helvetica Neue"/>
                          <a:ea typeface="Helvetica Neue"/>
                          <a:cs typeface="Helvetica Neue"/>
                        </a:rPr>
                        <a:t>790</a:t>
                      </a:r>
                    </a:p>
                  </a:txBody>
                  <a:tcPr marL="171450" marR="133350" marT="114300" marB="95250" anchor="ctr">
                    <a:solidFill>
                      <a:srgbClr val="F5F3ED"/>
                    </a:solidFill>
                  </a:tcPr>
                </a:tc>
              </a:tr>
            </a:tbl>
          </a:graphicData>
        </a:graphic>
      </p:graphicFrame>
      <p:sp>
        <p:nvSpPr>
          <p:cNvPr id="5" name="Assumptions, not forecasts. No existing FBP i">
            <a:extLst xmlns:a="http://schemas.openxmlformats.org/drawingml/2006/main">
              <a:ext uri="{FF2B5EF4-FFF2-40B4-BE49-F238E27FC236}">
                <a16:creationId xmlns:a16="http://schemas.microsoft.com/office/drawing/2014/main" id="{B27DEAAC-6D02-4DE4-AA31-1E1B464DC4DD}"/>
              </a:ext>
            </a:extLst>
          </p:cNvPr>
          <p:cNvSpPr>
            <a:spLocks xmlns:a="http://schemas.openxmlformats.org/drawingml/2006/main" noGrp="1"/>
          </p:cNvSpPr>
          <p:nvPr/>
        </p:nvSpPr>
        <p:spPr>
          <a:xfrm xmlns:a="http://schemas.openxmlformats.org/drawingml/2006/main">
            <a:off x="685800" y="8077200"/>
            <a:ext cx="130968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200" b="0">
                <a:solidFill>
                  <a:srgbClr val="61716B"/>
                </a:solidFill>
                <a:latin typeface="Helvetica Neue"/>
                <a:ea typeface="Helvetica Neue"/>
                <a:cs typeface="Helvetica Neue"/>
              </a:defRPr>
            </a:pPr>
            <a:r>
              <a:rPr sz="1200" b="0">
                <a:solidFill>
                  <a:srgbClr val="61716B"/>
                </a:solidFill>
                <a:latin typeface="Helvetica Neue"/>
                <a:ea typeface="Helvetica Neue"/>
                <a:cs typeface="Helvetica Neue"/>
              </a:rPr>
              <a:t>Assumptions, not forecasts. No existing FBP income, institutional ticket gross, parking, restricted gifts or economic impact included.</a:t>
            </a:r>
          </a:p>
        </p:txBody>
      </p:sp>
    </p:spTree>
    <p:extLst>
      <p:ext uri="{BB962C8B-B14F-4D97-AF65-F5344CB8AC3E}">
        <p14:creationId xmlns:p14="http://schemas.microsoft.com/office/powerpoint/2010/main" val="1536059510"/>
      </p:ext>
    </p:extLst>
  </p:cSld>
</p:sld>
</file>

<file path=ppt/slides/slide63.xml><?xml version="1.0" encoding="utf-8"?>
<p:sld xmlns:p="http://schemas.openxmlformats.org/presentationml/2006/main">
  <p:cSld>
    <p:bg>
      <p:bgPr>
        <a:solidFill xmlns:a="http://schemas.openxmlformats.org/drawingml/2006/main">
          <a:srgbClr val="F5F3ED"/>
        </a:solidFill>
      </p:bgPr>
    </p:bg>
    <p:spTree>
      <p:nvGrpSpPr>
        <p:cNvPr id="1" name=""/>
        <p:cNvGrpSpPr/>
        <p:nvPr/>
      </p:nvGrpSpPr>
      <p:grpSpPr>
        <a:xfrm xmlns:a="http://schemas.openxmlformats.org/drawingml/2006/main"/>
      </p:grpSpPr>
      <p:sp>
        <p:nvSpPr>
          <p:cNvPr id="11" name="ILLUSTRATIVE BASE-CASE OPERATING REQUIREMENTS">
            <a:extLst xmlns:a="http://schemas.openxmlformats.org/drawingml/2006/main">
              <a:ext uri="{FF2B5EF4-FFF2-40B4-BE49-F238E27FC236}">
                <a16:creationId xmlns:a16="http://schemas.microsoft.com/office/drawing/2014/main" id="{28AF9036-3017-48C6-8E70-D2223D73D363}"/>
              </a:ext>
            </a:extLst>
          </p:cNvPr>
          <p:cNvSpPr>
            <a:spLocks xmlns:a="http://schemas.openxmlformats.org/drawingml/2006/main" noGrp="1"/>
          </p:cNvSpPr>
          <p:nvPr/>
        </p:nvSpPr>
        <p:spPr>
          <a:xfrm xmlns:a="http://schemas.openxmlformats.org/drawingml/2006/main">
            <a:off x="685800" y="400050"/>
            <a:ext cx="13335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50" b="1">
                <a:solidFill>
                  <a:srgbClr val="61716B"/>
                </a:solidFill>
                <a:latin typeface="Helvetica Neue"/>
                <a:ea typeface="Helvetica Neue"/>
                <a:cs typeface="Helvetica Neue"/>
              </a:defRPr>
            </a:pPr>
            <a:r>
              <a:rPr sz="1350" b="1">
                <a:solidFill>
                  <a:srgbClr val="61716B"/>
                </a:solidFill>
                <a:latin typeface="Helvetica Neue"/>
                <a:ea typeface="Helvetica Neue"/>
                <a:cs typeface="Helvetica Neue"/>
              </a:rPr>
              <a:t>ILLUSTRATIVE BASE-CASE OPERATING REQUIREMENTS</a:t>
            </a:r>
          </a:p>
        </p:txBody>
      </p:sp>
      <p:sp>
        <p:nvSpPr>
          <p:cNvPr id="2" name="The base case needs a real sales pipeline and">
            <a:extLst xmlns:a="http://schemas.openxmlformats.org/drawingml/2006/main">
              <a:ext uri="{FF2B5EF4-FFF2-40B4-BE49-F238E27FC236}">
                <a16:creationId xmlns:a16="http://schemas.microsoft.com/office/drawing/2014/main" id="{FDC2EC6C-F51D-48DD-9F69-31927FFBD255}"/>
              </a:ext>
            </a:extLst>
          </p:cNvPr>
          <p:cNvSpPr>
            <a:spLocks xmlns:a="http://schemas.openxmlformats.org/drawingml/2006/main" noGrp="1"/>
          </p:cNvSpPr>
          <p:nvPr/>
        </p:nvSpPr>
        <p:spPr>
          <a:xfrm xmlns:a="http://schemas.openxmlformats.org/drawingml/2006/main">
            <a:off x="685800" y="914400"/>
            <a:ext cx="13868400"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900" b="1">
                <a:solidFill>
                  <a:srgbClr val="173D35"/>
                </a:solidFill>
                <a:latin typeface="Helvetica Neue"/>
                <a:ea typeface="Helvetica Neue"/>
                <a:cs typeface="Helvetica Neue"/>
              </a:defRPr>
            </a:pPr>
            <a:r>
              <a:rPr sz="3900" b="1">
                <a:solidFill>
                  <a:srgbClr val="173D35"/>
                </a:solidFill>
                <a:latin typeface="Helvetica Neue"/>
                <a:ea typeface="Helvetica Neue"/>
                <a:cs typeface="Helvetica Neue"/>
              </a:rPr>
              <a:t>The base case needs a real sales pipeline and funded staff</a:t>
            </a:r>
          </a:p>
        </p:txBody>
      </p:sp>
      <p:sp>
        <p:nvSpPr>
          <p:cNvPr id="3" name="52">
            <a:extLst xmlns:a="http://schemas.openxmlformats.org/drawingml/2006/main">
              <a:ext uri="{FF2B5EF4-FFF2-40B4-BE49-F238E27FC236}">
                <a16:creationId xmlns:a16="http://schemas.microsoft.com/office/drawing/2014/main" id="{D4454A74-F26D-4319-9E5A-EB59DFF39067}"/>
              </a:ext>
            </a:extLst>
          </p:cNvPr>
          <p:cNvSpPr>
            <a:spLocks xmlns:a="http://schemas.openxmlformats.org/drawingml/2006/main" noGrp="1"/>
          </p:cNvSpPr>
          <p:nvPr/>
        </p:nvSpPr>
        <p:spPr>
          <a:xfrm xmlns:a="http://schemas.openxmlformats.org/drawingml/2006/main">
            <a:off x="14097000" y="8105775"/>
            <a:ext cx="457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275" b="0">
                <a:solidFill>
                  <a:srgbClr val="61716B"/>
                </a:solidFill>
                <a:latin typeface="Helvetica Neue"/>
                <a:ea typeface="Helvetica Neue"/>
                <a:cs typeface="Helvetica Neue"/>
              </a:defRPr>
            </a:pPr>
            <a:r>
              <a:rPr sz="1275" b="0">
                <a:solidFill>
                  <a:srgbClr val="61716B"/>
                </a:solidFill>
                <a:latin typeface="Helvetica Neue"/>
                <a:ea typeface="Helvetica Neue"/>
                <a:cs typeface="Helvetica Neue"/>
              </a:rPr>
              <a:t>63</a:t>
            </a:r>
          </a:p>
        </p:txBody>
      </p:sp>
      <p:sp>
        <p:nvSpPr>
          <p:cNvPr id="4" name="80 paid service bookings / year">
            <a:extLst xmlns:a="http://schemas.openxmlformats.org/drawingml/2006/main">
              <a:ext uri="{FF2B5EF4-FFF2-40B4-BE49-F238E27FC236}">
                <a16:creationId xmlns:a16="http://schemas.microsoft.com/office/drawing/2014/main" id="{F3150483-B53E-49E2-B097-DDEC0CCDFD48}"/>
              </a:ext>
            </a:extLst>
          </p:cNvPr>
          <p:cNvSpPr>
            <a:spLocks xmlns:a="http://schemas.openxmlformats.org/drawingml/2006/main" noGrp="1"/>
          </p:cNvSpPr>
          <p:nvPr/>
        </p:nvSpPr>
        <p:spPr>
          <a:xfrm xmlns:a="http://schemas.openxmlformats.org/drawingml/2006/main">
            <a:off x="685800" y="2343150"/>
            <a:ext cx="63817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875" b="1">
                <a:solidFill>
                  <a:srgbClr val="BE573C"/>
                </a:solidFill>
                <a:latin typeface="Helvetica Neue"/>
                <a:ea typeface="Helvetica Neue"/>
                <a:cs typeface="Helvetica Neue"/>
              </a:defRPr>
            </a:pPr>
            <a:r>
              <a:rPr sz="1875" b="1">
                <a:solidFill>
                  <a:srgbClr val="BE573C"/>
                </a:solidFill>
                <a:latin typeface="Helvetica Neue"/>
                <a:ea typeface="Helvetica Neue"/>
                <a:cs typeface="Helvetica Neue"/>
              </a:rPr>
              <a:t>80 paid service bookings / year</a:t>
            </a:r>
          </a:p>
        </p:txBody>
      </p:sp>
      <p:sp>
        <p:nvSpPr>
          <p:cNvPr id="5" name="400 qualified opportunities × 20% win rate&#10;&#10;I">
            <a:extLst xmlns:a="http://schemas.openxmlformats.org/drawingml/2006/main">
              <a:ext uri="{FF2B5EF4-FFF2-40B4-BE49-F238E27FC236}">
                <a16:creationId xmlns:a16="http://schemas.microsoft.com/office/drawing/2014/main" id="{CC076E41-D1C1-4D13-96FB-F2E06C182632}"/>
              </a:ext>
            </a:extLst>
          </p:cNvPr>
          <p:cNvSpPr>
            <a:spLocks xmlns:a="http://schemas.openxmlformats.org/drawingml/2006/main" noGrp="1"/>
          </p:cNvSpPr>
          <p:nvPr/>
        </p:nvSpPr>
        <p:spPr>
          <a:xfrm xmlns:a="http://schemas.openxmlformats.org/drawingml/2006/main">
            <a:off x="685800" y="2819400"/>
            <a:ext cx="6381750" cy="2095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325" b="0">
                <a:solidFill>
                  <a:srgbClr val="173D35"/>
                </a:solidFill>
                <a:latin typeface="Helvetica Neue"/>
                <a:ea typeface="Helvetica Neue"/>
                <a:cs typeface="Helvetica Neue"/>
              </a:defRPr>
            </a:pPr>
            <a:r>
              <a:rPr sz="2325" b="0">
                <a:solidFill>
                  <a:srgbClr val="173D35"/>
                </a:solidFill>
                <a:latin typeface="Helvetica Neue"/>
                <a:ea typeface="Helvetica Neue"/>
                <a:cs typeface="Helvetica Neue"/>
              </a:rPr>
              <a:t>400 qualified opportunities × 20% win rate</a:t>
            </a:r>
          </a:p>
          <a:p xmlns:a="http://schemas.openxmlformats.org/drawingml/2006/main">
            <a:r>
              <a:t/>
            </a:r>
          </a:p>
          <a:p xmlns:a="http://schemas.openxmlformats.org/drawingml/2006/main">
            <a:pPr>
              <a:buNone/>
              <a:defRPr sz="2325" b="0">
                <a:solidFill>
                  <a:srgbClr val="173D35"/>
                </a:solidFill>
                <a:latin typeface="Helvetica Neue"/>
                <a:ea typeface="Helvetica Neue"/>
                <a:cs typeface="Helvetica Neue"/>
              </a:defRPr>
            </a:pPr>
            <a:r>
              <a:rPr sz="2325" b="0">
                <a:solidFill>
                  <a:srgbClr val="173D35"/>
                </a:solidFill>
                <a:latin typeface="Helvetica Neue"/>
                <a:ea typeface="Helvetica Neue"/>
                <a:cs typeface="Helvetica Neue"/>
              </a:rPr>
              <a:t>If 25% of enquiries qualify, the team needs 1,600 enquiries per year, about 133 per month.</a:t>
            </a:r>
          </a:p>
        </p:txBody>
      </p:sp>
      <p:sp>
        <p:nvSpPr>
          <p:cNvPr id="6" name="$300k annual central cost">
            <a:extLst xmlns:a="http://schemas.openxmlformats.org/drawingml/2006/main">
              <a:ext uri="{FF2B5EF4-FFF2-40B4-BE49-F238E27FC236}">
                <a16:creationId xmlns:a16="http://schemas.microsoft.com/office/drawing/2014/main" id="{963DD6D1-407F-4604-B2F3-077301B31EC9}"/>
              </a:ext>
            </a:extLst>
          </p:cNvPr>
          <p:cNvSpPr>
            <a:spLocks xmlns:a="http://schemas.openxmlformats.org/drawingml/2006/main" noGrp="1"/>
          </p:cNvSpPr>
          <p:nvPr/>
        </p:nvSpPr>
        <p:spPr>
          <a:xfrm xmlns:a="http://schemas.openxmlformats.org/drawingml/2006/main">
            <a:off x="8096250" y="2343150"/>
            <a:ext cx="627697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875" b="1">
                <a:solidFill>
                  <a:srgbClr val="BE573C"/>
                </a:solidFill>
                <a:latin typeface="Helvetica Neue"/>
                <a:ea typeface="Helvetica Neue"/>
                <a:cs typeface="Helvetica Neue"/>
              </a:defRPr>
            </a:pPr>
            <a:r>
              <a:rPr sz="1875" b="1">
                <a:solidFill>
                  <a:srgbClr val="BE573C"/>
                </a:solidFill>
                <a:latin typeface="Helvetica Neue"/>
                <a:ea typeface="Helvetica Neue"/>
                <a:cs typeface="Helvetica Neue"/>
              </a:rPr>
              <a:t>$300k annual central cost</a:t>
            </a:r>
          </a:p>
        </p:txBody>
      </p:sp>
      <p:sp>
        <p:nvSpPr>
          <p:cNvPr id="7" name="Coordinator / operations: $120k&#10;Sales and edi">
            <a:extLst xmlns:a="http://schemas.openxmlformats.org/drawingml/2006/main">
              <a:ext uri="{FF2B5EF4-FFF2-40B4-BE49-F238E27FC236}">
                <a16:creationId xmlns:a16="http://schemas.microsoft.com/office/drawing/2014/main" id="{1CFC0C0C-55B2-463E-8171-D3029D86DA6E}"/>
              </a:ext>
            </a:extLst>
          </p:cNvPr>
          <p:cNvSpPr>
            <a:spLocks xmlns:a="http://schemas.openxmlformats.org/drawingml/2006/main" noGrp="1"/>
          </p:cNvSpPr>
          <p:nvPr/>
        </p:nvSpPr>
        <p:spPr>
          <a:xfrm xmlns:a="http://schemas.openxmlformats.org/drawingml/2006/main">
            <a:off x="8096250" y="2819400"/>
            <a:ext cx="6276975" cy="2095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250" b="0">
                <a:solidFill>
                  <a:srgbClr val="173D35"/>
                </a:solidFill>
                <a:latin typeface="Helvetica Neue"/>
                <a:ea typeface="Helvetica Neue"/>
                <a:cs typeface="Helvetica Neue"/>
              </a:defRPr>
            </a:pPr>
            <a:r>
              <a:rPr sz="2250" b="0">
                <a:solidFill>
                  <a:srgbClr val="173D35"/>
                </a:solidFill>
                <a:latin typeface="Helvetica Neue"/>
                <a:ea typeface="Helvetica Neue"/>
                <a:cs typeface="Helvetica Neue"/>
              </a:rPr>
              <a:t>Coordinator / operations: $120k</a:t>
            </a:r>
          </a:p>
          <a:p xmlns:a="http://schemas.openxmlformats.org/drawingml/2006/main">
            <a:pPr>
              <a:buNone/>
              <a:defRPr sz="2250" b="0">
                <a:solidFill>
                  <a:srgbClr val="173D35"/>
                </a:solidFill>
                <a:latin typeface="Helvetica Neue"/>
                <a:ea typeface="Helvetica Neue"/>
                <a:cs typeface="Helvetica Neue"/>
              </a:defRPr>
            </a:pPr>
            <a:r>
              <a:rPr sz="2250" b="0">
                <a:solidFill>
                  <a:srgbClr val="173D35"/>
                </a:solidFill>
                <a:latin typeface="Helvetica Neue"/>
                <a:ea typeface="Helvetica Neue"/>
                <a:cs typeface="Helvetica Neue"/>
              </a:rPr>
              <a:t>Sales and editorial capacity: $110k</a:t>
            </a:r>
          </a:p>
          <a:p xmlns:a="http://schemas.openxmlformats.org/drawingml/2006/main">
            <a:pPr>
              <a:buNone/>
              <a:defRPr sz="2250" b="0">
                <a:solidFill>
                  <a:srgbClr val="173D35"/>
                </a:solidFill>
                <a:latin typeface="Helvetica Neue"/>
                <a:ea typeface="Helvetica Neue"/>
                <a:cs typeface="Helvetica Neue"/>
              </a:defRPr>
            </a:pPr>
            <a:r>
              <a:rPr sz="2250" b="0">
                <a:solidFill>
                  <a:srgbClr val="173D35"/>
                </a:solidFill>
                <a:latin typeface="Helvetica Neue"/>
                <a:ea typeface="Helvetica Neue"/>
                <a:cs typeface="Helvetica Neue"/>
              </a:rPr>
              <a:t>Platforms and integrations: $30k</a:t>
            </a:r>
          </a:p>
          <a:p xmlns:a="http://schemas.openxmlformats.org/drawingml/2006/main">
            <a:pPr>
              <a:buNone/>
              <a:defRPr sz="2250" b="0">
                <a:solidFill>
                  <a:srgbClr val="173D35"/>
                </a:solidFill>
                <a:latin typeface="Helvetica Neue"/>
                <a:ea typeface="Helvetica Neue"/>
                <a:cs typeface="Helvetica Neue"/>
              </a:defRPr>
            </a:pPr>
            <a:r>
              <a:rPr sz="2250" b="0">
                <a:solidFill>
                  <a:srgbClr val="173D35"/>
                </a:solidFill>
                <a:latin typeface="Helvetica Neue"/>
                <a:ea typeface="Helvetica Neue"/>
                <a:cs typeface="Helvetica Neue"/>
              </a:rPr>
              <a:t>Overhead and contingency: $40k</a:t>
            </a:r>
          </a:p>
        </p:txBody>
      </p:sp>
      <p:sp>
        <p:nvSpPr>
          <p:cNvPr id="8" name="$120k separate, one-time setup allowance">
            <a:extLst xmlns:a="http://schemas.openxmlformats.org/drawingml/2006/main">
              <a:ext uri="{FF2B5EF4-FFF2-40B4-BE49-F238E27FC236}">
                <a16:creationId xmlns:a16="http://schemas.microsoft.com/office/drawing/2014/main" id="{CD246B56-C719-47F8-B2BA-3A2D23E3ED87}"/>
              </a:ext>
            </a:extLst>
          </p:cNvPr>
          <p:cNvSpPr>
            <a:spLocks xmlns:a="http://schemas.openxmlformats.org/drawingml/2006/main" noGrp="1"/>
          </p:cNvSpPr>
          <p:nvPr/>
        </p:nvSpPr>
        <p:spPr>
          <a:xfrm xmlns:a="http://schemas.openxmlformats.org/drawingml/2006/main">
            <a:off x="685800" y="5762625"/>
            <a:ext cx="134302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375" b="1">
                <a:solidFill>
                  <a:srgbClr val="173D35"/>
                </a:solidFill>
                <a:latin typeface="Helvetica Neue"/>
                <a:ea typeface="Helvetica Neue"/>
                <a:cs typeface="Helvetica Neue"/>
              </a:defRPr>
            </a:pPr>
            <a:r>
              <a:rPr sz="3375" b="1">
                <a:solidFill>
                  <a:srgbClr val="173D35"/>
                </a:solidFill>
                <a:latin typeface="Helvetica Neue"/>
                <a:ea typeface="Helvetica Neue"/>
                <a:cs typeface="Helvetica Neue"/>
              </a:rPr>
              <a:t>$120k separate, one-time setup allowance</a:t>
            </a:r>
          </a:p>
        </p:txBody>
      </p:sp>
      <p:sp>
        <p:nvSpPr>
          <p:cNvPr id="9" name="With base-case non-event contribution of $256">
            <a:extLst xmlns:a="http://schemas.openxmlformats.org/drawingml/2006/main">
              <a:ext uri="{FF2B5EF4-FFF2-40B4-BE49-F238E27FC236}">
                <a16:creationId xmlns:a16="http://schemas.microsoft.com/office/drawing/2014/main" id="{954E586B-389B-47DD-A503-DDDEC81F54A7}"/>
              </a:ext>
            </a:extLst>
          </p:cNvPr>
          <p:cNvSpPr>
            <a:spLocks xmlns:a="http://schemas.openxmlformats.org/drawingml/2006/main" noGrp="1"/>
          </p:cNvSpPr>
          <p:nvPr/>
        </p:nvSpPr>
        <p:spPr>
          <a:xfrm xmlns:a="http://schemas.openxmlformats.org/drawingml/2006/main">
            <a:off x="685800" y="6705600"/>
            <a:ext cx="136207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175" b="0">
                <a:solidFill>
                  <a:srgbClr val="173D35"/>
                </a:solidFill>
                <a:latin typeface="Helvetica Neue"/>
                <a:ea typeface="Helvetica Neue"/>
                <a:cs typeface="Helvetica Neue"/>
              </a:defRPr>
            </a:pPr>
            <a:r>
              <a:rPr sz="2175" b="0">
                <a:solidFill>
                  <a:srgbClr val="173D35"/>
                </a:solidFill>
                <a:latin typeface="Helvetica Neue"/>
                <a:ea typeface="Helvetica Neue"/>
                <a:cs typeface="Helvetica Neue"/>
              </a:rPr>
              <a:t>With base-case non-event contribution of $256k, about 15 service bookings cover the remaining $44k of central cost. Achieving the full $196k surplus needs all 80.</a:t>
            </a:r>
          </a:p>
        </p:txBody>
      </p:sp>
      <p:sp>
        <p:nvSpPr>
          <p:cNvPr id="10" name="All assumptions. Setup: $40k service/design, ">
            <a:extLst xmlns:a="http://schemas.openxmlformats.org/drawingml/2006/main">
              <a:ext uri="{FF2B5EF4-FFF2-40B4-BE49-F238E27FC236}">
                <a16:creationId xmlns:a16="http://schemas.microsoft.com/office/drawing/2014/main" id="{62783808-C81D-4329-981D-C402F3C6879D}"/>
              </a:ext>
            </a:extLst>
          </p:cNvPr>
          <p:cNvSpPr>
            <a:spLocks xmlns:a="http://schemas.openxmlformats.org/drawingml/2006/main" noGrp="1"/>
          </p:cNvSpPr>
          <p:nvPr/>
        </p:nvSpPr>
        <p:spPr>
          <a:xfrm xmlns:a="http://schemas.openxmlformats.org/drawingml/2006/main">
            <a:off x="685800" y="8077200"/>
            <a:ext cx="130968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200" b="0">
                <a:solidFill>
                  <a:srgbClr val="61716B"/>
                </a:solidFill>
                <a:latin typeface="Helvetica Neue"/>
                <a:ea typeface="Helvetica Neue"/>
                <a:cs typeface="Helvetica Neue"/>
              </a:defRPr>
            </a:pPr>
            <a:r>
              <a:rPr sz="1200" b="0">
                <a:solidFill>
                  <a:srgbClr val="61716B"/>
                </a:solidFill>
                <a:latin typeface="Helvetica Neue"/>
                <a:ea typeface="Helvetica Neue"/>
                <a:cs typeface="Helvetica Neue"/>
              </a:rPr>
              <a:t>All assumptions. Setup: $40k service/design, $50k configuration/integration, $30k onboarding. Timing and procurement remain untested.</a:t>
            </a:r>
          </a:p>
        </p:txBody>
      </p:sp>
    </p:spTree>
    <p:extLst>
      <p:ext uri="{BB962C8B-B14F-4D97-AF65-F5344CB8AC3E}">
        <p14:creationId xmlns:p14="http://schemas.microsoft.com/office/powerpoint/2010/main" val="1404770742"/>
      </p:ext>
    </p:extLst>
  </p:cSld>
</p:sld>
</file>

<file path=ppt/slides/slide64.xml><?xml version="1.0" encoding="utf-8"?>
<p:sld xmlns:p="http://schemas.openxmlformats.org/presentationml/2006/main">
  <p:cSld>
    <p:bg>
      <p:bgPr>
        <a:solidFill xmlns:a="http://schemas.openxmlformats.org/drawingml/2006/main">
          <a:srgbClr val="F5F3ED"/>
        </a:solidFill>
      </p:bgPr>
    </p:bg>
    <p:spTree>
      <p:nvGrpSpPr>
        <p:cNvPr id="1" name=""/>
        <p:cNvGrpSpPr/>
        <p:nvPr/>
      </p:nvGrpSpPr>
      <p:grpSpPr>
        <a:xfrm xmlns:a="http://schemas.openxmlformats.org/drawingml/2006/main"/>
      </p:grpSpPr>
      <p:sp>
        <p:nvSpPr>
          <p:cNvPr id="8" name="ILLUSTRATIVE FUNDING-GAP SENSITIVITY / ANNUAL">
            <a:extLst xmlns:a="http://schemas.openxmlformats.org/drawingml/2006/main">
              <a:ext uri="{FF2B5EF4-FFF2-40B4-BE49-F238E27FC236}">
                <a16:creationId xmlns:a16="http://schemas.microsoft.com/office/drawing/2014/main" id="{2B6C9C08-A79B-4D2B-8F2F-0D1A85068DD0}"/>
              </a:ext>
            </a:extLst>
          </p:cNvPr>
          <p:cNvSpPr>
            <a:spLocks xmlns:a="http://schemas.openxmlformats.org/drawingml/2006/main" noGrp="1"/>
          </p:cNvSpPr>
          <p:nvPr/>
        </p:nvSpPr>
        <p:spPr>
          <a:xfrm xmlns:a="http://schemas.openxmlformats.org/drawingml/2006/main">
            <a:off x="685800" y="400050"/>
            <a:ext cx="13335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50" b="1">
                <a:solidFill>
                  <a:srgbClr val="61716B"/>
                </a:solidFill>
                <a:latin typeface="Helvetica Neue"/>
                <a:ea typeface="Helvetica Neue"/>
                <a:cs typeface="Helvetica Neue"/>
              </a:defRPr>
            </a:pPr>
            <a:r>
              <a:rPr sz="1350" b="1">
                <a:solidFill>
                  <a:srgbClr val="61716B"/>
                </a:solidFill>
                <a:latin typeface="Helvetica Neue"/>
                <a:ea typeface="Helvetica Neue"/>
                <a:cs typeface="Helvetica Neue"/>
              </a:rPr>
              <a:t>ILLUSTRATIVE FUNDING-GAP SENSITIVITY / ANNUAL US$</a:t>
            </a:r>
          </a:p>
        </p:txBody>
      </p:sp>
      <p:sp>
        <p:nvSpPr>
          <p:cNvPr id="2" name="Replacing millions requires more than the bas">
            <a:extLst xmlns:a="http://schemas.openxmlformats.org/drawingml/2006/main">
              <a:ext uri="{FF2B5EF4-FFF2-40B4-BE49-F238E27FC236}">
                <a16:creationId xmlns:a16="http://schemas.microsoft.com/office/drawing/2014/main" id="{870EAAB2-6086-41B8-9D88-5DD79FCD4E65}"/>
              </a:ext>
            </a:extLst>
          </p:cNvPr>
          <p:cNvSpPr>
            <a:spLocks xmlns:a="http://schemas.openxmlformats.org/drawingml/2006/main" noGrp="1"/>
          </p:cNvSpPr>
          <p:nvPr/>
        </p:nvSpPr>
        <p:spPr>
          <a:xfrm xmlns:a="http://schemas.openxmlformats.org/drawingml/2006/main">
            <a:off x="685800" y="914400"/>
            <a:ext cx="13868400"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900" b="1">
                <a:solidFill>
                  <a:srgbClr val="173D35"/>
                </a:solidFill>
                <a:latin typeface="Helvetica Neue"/>
                <a:ea typeface="Helvetica Neue"/>
                <a:cs typeface="Helvetica Neue"/>
              </a:defRPr>
            </a:pPr>
            <a:r>
              <a:rPr sz="3900" b="1">
                <a:solidFill>
                  <a:srgbClr val="173D35"/>
                </a:solidFill>
                <a:latin typeface="Helvetica Neue"/>
                <a:ea typeface="Helvetica Neue"/>
                <a:cs typeface="Helvetica Neue"/>
              </a:rPr>
              <a:t>Replacing millions requires more than the base case</a:t>
            </a:r>
          </a:p>
        </p:txBody>
      </p:sp>
      <p:sp>
        <p:nvSpPr>
          <p:cNvPr id="3" name="53">
            <a:extLst xmlns:a="http://schemas.openxmlformats.org/drawingml/2006/main">
              <a:ext uri="{FF2B5EF4-FFF2-40B4-BE49-F238E27FC236}">
                <a16:creationId xmlns:a16="http://schemas.microsoft.com/office/drawing/2014/main" id="{C06A2293-BD42-440E-9BA8-D8316A341879}"/>
              </a:ext>
            </a:extLst>
          </p:cNvPr>
          <p:cNvSpPr>
            <a:spLocks xmlns:a="http://schemas.openxmlformats.org/drawingml/2006/main" noGrp="1"/>
          </p:cNvSpPr>
          <p:nvPr/>
        </p:nvSpPr>
        <p:spPr>
          <a:xfrm xmlns:a="http://schemas.openxmlformats.org/drawingml/2006/main">
            <a:off x="14097000" y="8105775"/>
            <a:ext cx="457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275" b="0">
                <a:solidFill>
                  <a:srgbClr val="61716B"/>
                </a:solidFill>
                <a:latin typeface="Helvetica Neue"/>
                <a:ea typeface="Helvetica Neue"/>
                <a:cs typeface="Helvetica Neue"/>
              </a:defRPr>
            </a:pPr>
            <a:r>
              <a:rPr sz="1275" b="0">
                <a:solidFill>
                  <a:srgbClr val="61716B"/>
                </a:solidFill>
                <a:latin typeface="Helvetica Neue"/>
                <a:ea typeface="Helvetica Neue"/>
                <a:cs typeface="Helvetica Neue"/>
              </a:rPr>
              <a:t>64</a:t>
            </a:r>
          </a:p>
        </p:txBody>
      </p:sp>
      <p:graphicFrame>
        <p:nvGraphicFramePr>
          <p:cNvPr id="11" name="">
            <a:extLst xmlns:a="http://schemas.openxmlformats.org/drawingml/2006/main">
              <a:ext uri="{FF2B5EF4-FFF2-40B4-BE49-F238E27FC236}">
                <a16:creationId xmlns:a16="http://schemas.microsoft.com/office/drawing/2014/main" id="{7C0D7E49-3CE0-45DF-8E4C-5914E7DA6B2D}"/>
              </a:ext>
            </a:extLst>
          </p:cNvPr>
          <p:cNvGraphicFramePr/>
          <p:nvPr/>
        </p:nvGraphicFramePr>
        <p:xfrm>
          <a:off xmlns:a="http://schemas.openxmlformats.org/drawingml/2006/main" x="685800" y="2362200"/>
          <a:ext xmlns:a="http://schemas.openxmlformats.org/drawingml/2006/main" cx="13868400" cy="3286125"/>
        </p:xfrm>
        <a:graphic xmlns:a="http://schemas.openxmlformats.org/drawingml/2006/main">
          <a:graphicData uri="http://schemas.openxmlformats.org/drawingml/2006/table">
            <a:tbl>
              <a:tblPr/>
              <a:tblGrid>
                <a:gridCol w="5905500"/>
                <a:gridCol w="4286250"/>
                <a:gridCol w="3676650"/>
              </a:tblGrid>
              <a:tr h="821531">
                <a:tc>
                  <a:txBody>
                    <a:bodyPr/>
                    <a:lstStyle/>
                    <a:p>
                      <a:r>
                        <a:rPr sz="2325" b="1">
                          <a:solidFill>
                            <a:srgbClr val="FFFFFF"/>
                          </a:solidFill>
                          <a:latin typeface="Helvetica Neue"/>
                          <a:ea typeface="Helvetica Neue"/>
                          <a:cs typeface="Helvetica Neue"/>
                        </a:rPr>
                        <a:t>Target net funding</a:t>
                      </a:r>
                    </a:p>
                  </a:txBody>
                  <a:tcPr marL="171450" marR="133350" marT="114300" marB="95250" anchor="ctr">
                    <a:solidFill>
                      <a:srgbClr val="173D35"/>
                    </a:solidFill>
                  </a:tcPr>
                </a:tc>
                <a:tc>
                  <a:txBody>
                    <a:bodyPr/>
                    <a:lstStyle/>
                    <a:p>
                      <a:r>
                        <a:rPr sz="2325" b="1">
                          <a:solidFill>
                            <a:srgbClr val="FFFFFF"/>
                          </a:solidFill>
                          <a:latin typeface="Helvetica Neue"/>
                          <a:ea typeface="Helvetica Neue"/>
                          <a:cs typeface="Helvetica Neue"/>
                        </a:rPr>
                        <a:t>Service bookings needed</a:t>
                      </a:r>
                    </a:p>
                  </a:txBody>
                  <a:tcPr marL="171450" marR="133350" marT="114300" marB="95250" anchor="ctr">
                    <a:solidFill>
                      <a:srgbClr val="173D35"/>
                    </a:solidFill>
                  </a:tcPr>
                </a:tc>
                <a:tc>
                  <a:txBody>
                    <a:bodyPr/>
                    <a:lstStyle/>
                    <a:p>
                      <a:r>
                        <a:rPr sz="2325" b="1">
                          <a:solidFill>
                            <a:srgbClr val="FFFFFF"/>
                          </a:solidFill>
                          <a:latin typeface="Helvetica Neue"/>
                          <a:ea typeface="Helvetica Neue"/>
                          <a:cs typeface="Helvetica Neue"/>
                        </a:rPr>
                        <a:t>Average per week</a:t>
                      </a:r>
                    </a:p>
                  </a:txBody>
                  <a:tcPr marL="171450" marR="133350" marT="114300" marB="95250" anchor="ctr">
                    <a:solidFill>
                      <a:srgbClr val="173D35"/>
                    </a:solidFill>
                  </a:tcPr>
                </a:tc>
              </a:tr>
              <a:tr h="821531">
                <a:tc>
                  <a:txBody>
                    <a:bodyPr/>
                    <a:lstStyle/>
                    <a:p>
                      <a:r>
                        <a:rPr sz="2325">
                          <a:solidFill>
                            <a:srgbClr val="173D35"/>
                          </a:solidFill>
                          <a:latin typeface="Helvetica Neue"/>
                          <a:ea typeface="Helvetica Neue"/>
                          <a:cs typeface="Helvetica Neue"/>
                        </a:rPr>
                        <a:t>$1 million</a:t>
                      </a:r>
                    </a:p>
                  </a:txBody>
                  <a:tcPr marL="171450" marR="133350" marT="114300" marB="95250" anchor="ctr">
                    <a:solidFill>
                      <a:srgbClr val="FFFFFF"/>
                    </a:solidFill>
                  </a:tcPr>
                </a:tc>
                <a:tc>
                  <a:txBody>
                    <a:bodyPr/>
                    <a:lstStyle/>
                    <a:p>
                      <a:r>
                        <a:rPr sz="2325">
                          <a:solidFill>
                            <a:srgbClr val="173D35"/>
                          </a:solidFill>
                          <a:latin typeface="Helvetica Neue"/>
                          <a:ea typeface="Helvetica Neue"/>
                          <a:cs typeface="Helvetica Neue"/>
                        </a:rPr>
                        <a:t>348</a:t>
                      </a:r>
                    </a:p>
                  </a:txBody>
                  <a:tcPr marL="171450" marR="133350" marT="114300" marB="95250" anchor="ctr">
                    <a:solidFill>
                      <a:srgbClr val="FFFFFF"/>
                    </a:solidFill>
                  </a:tcPr>
                </a:tc>
                <a:tc>
                  <a:txBody>
                    <a:bodyPr/>
                    <a:lstStyle/>
                    <a:p>
                      <a:r>
                        <a:rPr sz="2325">
                          <a:solidFill>
                            <a:srgbClr val="173D35"/>
                          </a:solidFill>
                          <a:latin typeface="Helvetica Neue"/>
                          <a:ea typeface="Helvetica Neue"/>
                          <a:cs typeface="Helvetica Neue"/>
                        </a:rPr>
                        <a:t>6.7</a:t>
                      </a:r>
                    </a:p>
                  </a:txBody>
                  <a:tcPr marL="171450" marR="133350" marT="114300" marB="95250" anchor="ctr">
                    <a:solidFill>
                      <a:srgbClr val="FFFFFF"/>
                    </a:solidFill>
                  </a:tcPr>
                </a:tc>
              </a:tr>
              <a:tr h="821531">
                <a:tc>
                  <a:txBody>
                    <a:bodyPr/>
                    <a:lstStyle/>
                    <a:p>
                      <a:r>
                        <a:rPr sz="2325">
                          <a:solidFill>
                            <a:srgbClr val="173D35"/>
                          </a:solidFill>
                          <a:latin typeface="Helvetica Neue"/>
                          <a:ea typeface="Helvetica Neue"/>
                          <a:cs typeface="Helvetica Neue"/>
                        </a:rPr>
                        <a:t>$2 million</a:t>
                      </a:r>
                    </a:p>
                  </a:txBody>
                  <a:tcPr marL="171450" marR="133350" marT="114300" marB="95250" anchor="ctr">
                    <a:solidFill>
                      <a:srgbClr val="F5F3ED"/>
                    </a:solidFill>
                  </a:tcPr>
                </a:tc>
                <a:tc>
                  <a:txBody>
                    <a:bodyPr/>
                    <a:lstStyle/>
                    <a:p>
                      <a:r>
                        <a:rPr sz="2325">
                          <a:solidFill>
                            <a:srgbClr val="173D35"/>
                          </a:solidFill>
                          <a:latin typeface="Helvetica Neue"/>
                          <a:ea typeface="Helvetica Neue"/>
                          <a:cs typeface="Helvetica Neue"/>
                        </a:rPr>
                        <a:t>682</a:t>
                      </a:r>
                    </a:p>
                  </a:txBody>
                  <a:tcPr marL="171450" marR="133350" marT="114300" marB="95250" anchor="ctr">
                    <a:solidFill>
                      <a:srgbClr val="F5F3ED"/>
                    </a:solidFill>
                  </a:tcPr>
                </a:tc>
                <a:tc>
                  <a:txBody>
                    <a:bodyPr/>
                    <a:lstStyle/>
                    <a:p>
                      <a:r>
                        <a:rPr sz="2325">
                          <a:solidFill>
                            <a:srgbClr val="173D35"/>
                          </a:solidFill>
                          <a:latin typeface="Helvetica Neue"/>
                          <a:ea typeface="Helvetica Neue"/>
                          <a:cs typeface="Helvetica Neue"/>
                        </a:rPr>
                        <a:t>13.1</a:t>
                      </a:r>
                    </a:p>
                  </a:txBody>
                  <a:tcPr marL="171450" marR="133350" marT="114300" marB="95250" anchor="ctr">
                    <a:solidFill>
                      <a:srgbClr val="F5F3ED"/>
                    </a:solidFill>
                  </a:tcPr>
                </a:tc>
              </a:tr>
              <a:tr h="821531">
                <a:tc>
                  <a:txBody>
                    <a:bodyPr/>
                    <a:lstStyle/>
                    <a:p>
                      <a:r>
                        <a:rPr sz="2325">
                          <a:solidFill>
                            <a:srgbClr val="173D35"/>
                          </a:solidFill>
                          <a:latin typeface="Helvetica Neue"/>
                          <a:ea typeface="Helvetica Neue"/>
                          <a:cs typeface="Helvetica Neue"/>
                        </a:rPr>
                        <a:t>$5 million</a:t>
                      </a:r>
                    </a:p>
                  </a:txBody>
                  <a:tcPr marL="171450" marR="133350" marT="114300" marB="95250" anchor="ctr">
                    <a:solidFill>
                      <a:srgbClr val="FFFFFF"/>
                    </a:solidFill>
                  </a:tcPr>
                </a:tc>
                <a:tc>
                  <a:txBody>
                    <a:bodyPr/>
                    <a:lstStyle/>
                    <a:p>
                      <a:r>
                        <a:rPr sz="2325">
                          <a:solidFill>
                            <a:srgbClr val="173D35"/>
                          </a:solidFill>
                          <a:latin typeface="Helvetica Neue"/>
                          <a:ea typeface="Helvetica Neue"/>
                          <a:cs typeface="Helvetica Neue"/>
                        </a:rPr>
                        <a:t>1,682</a:t>
                      </a:r>
                    </a:p>
                  </a:txBody>
                  <a:tcPr marL="171450" marR="133350" marT="114300" marB="95250" anchor="ctr">
                    <a:solidFill>
                      <a:srgbClr val="FFFFFF"/>
                    </a:solidFill>
                  </a:tcPr>
                </a:tc>
                <a:tc>
                  <a:txBody>
                    <a:bodyPr/>
                    <a:lstStyle/>
                    <a:p>
                      <a:r>
                        <a:rPr sz="2325">
                          <a:solidFill>
                            <a:srgbClr val="173D35"/>
                          </a:solidFill>
                          <a:latin typeface="Helvetica Neue"/>
                          <a:ea typeface="Helvetica Neue"/>
                          <a:cs typeface="Helvetica Neue"/>
                        </a:rPr>
                        <a:t>32.3</a:t>
                      </a:r>
                    </a:p>
                  </a:txBody>
                  <a:tcPr marL="171450" marR="133350" marT="114300" marB="95250" anchor="ctr">
                    <a:solidFill>
                      <a:srgbClr val="FFFFFF"/>
                    </a:solidFill>
                  </a:tcPr>
                </a:tc>
              </a:tr>
            </a:tbl>
          </a:graphicData>
        </a:graphic>
      </p:graphicFrame>
      <p:sp>
        <p:nvSpPr>
          <p:cNvPr id="5" name="A larger funding strategy must include recurr">
            <a:extLst xmlns:a="http://schemas.openxmlformats.org/drawingml/2006/main">
              <a:ext uri="{FF2B5EF4-FFF2-40B4-BE49-F238E27FC236}">
                <a16:creationId xmlns:a16="http://schemas.microsoft.com/office/drawing/2014/main" id="{696C71A5-E77E-4362-A114-488AFB6EAC67}"/>
              </a:ext>
            </a:extLst>
          </p:cNvPr>
          <p:cNvSpPr>
            <a:spLocks xmlns:a="http://schemas.openxmlformats.org/drawingml/2006/main" noGrp="1"/>
          </p:cNvSpPr>
          <p:nvPr/>
        </p:nvSpPr>
        <p:spPr>
          <a:xfrm xmlns:a="http://schemas.openxmlformats.org/drawingml/2006/main">
            <a:off x="685800" y="6000750"/>
            <a:ext cx="13620750" cy="1057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450" b="1">
                <a:solidFill>
                  <a:srgbClr val="173D35"/>
                </a:solidFill>
                <a:latin typeface="Helvetica Neue"/>
                <a:ea typeface="Helvetica Neue"/>
                <a:cs typeface="Helvetica Neue"/>
              </a:defRPr>
            </a:pPr>
            <a:r>
              <a:rPr sz="3450" b="1">
                <a:solidFill>
                  <a:srgbClr val="173D35"/>
                </a:solidFill>
                <a:latin typeface="Helvetica Neue"/>
                <a:ea typeface="Helvetica Neue"/>
                <a:cs typeface="Helvetica Neue"/>
              </a:rPr>
              <a:t>A larger funding strategy must include recurring partners and philanthropy</a:t>
            </a:r>
          </a:p>
        </p:txBody>
      </p:sp>
      <p:sp>
        <p:nvSpPr>
          <p:cNvPr id="6" name="A calendar and audience channel can support t">
            <a:extLst xmlns:a="http://schemas.openxmlformats.org/drawingml/2006/main">
              <a:ext uri="{FF2B5EF4-FFF2-40B4-BE49-F238E27FC236}">
                <a16:creationId xmlns:a16="http://schemas.microsoft.com/office/drawing/2014/main" id="{0BE1EF48-F5D0-4C98-9E7D-BE6AF20FA3E1}"/>
              </a:ext>
            </a:extLst>
          </p:cNvPr>
          <p:cNvSpPr>
            <a:spLocks xmlns:a="http://schemas.openxmlformats.org/drawingml/2006/main" noGrp="1"/>
          </p:cNvSpPr>
          <p:nvPr/>
        </p:nvSpPr>
        <p:spPr>
          <a:xfrm xmlns:a="http://schemas.openxmlformats.org/drawingml/2006/main">
            <a:off x="685800" y="7191375"/>
            <a:ext cx="13525500" cy="695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100" b="0">
                <a:solidFill>
                  <a:srgbClr val="173D35"/>
                </a:solidFill>
                <a:latin typeface="Helvetica Neue"/>
                <a:ea typeface="Helvetica Neue"/>
                <a:cs typeface="Helvetica Neue"/>
              </a:defRPr>
            </a:pPr>
            <a:r>
              <a:rPr sz="2100" b="0">
                <a:solidFill>
                  <a:srgbClr val="173D35"/>
                </a:solidFill>
                <a:latin typeface="Helvetica Neue"/>
                <a:ea typeface="Helvetica Neue"/>
                <a:cs typeface="Helvetica Neue"/>
              </a:rPr>
              <a:t>A calendar and audience channel can support that strategy. Safe capacity, institution benefit and the protected City service baseline still constrain growth.</a:t>
            </a:r>
          </a:p>
        </p:txBody>
      </p:sp>
      <p:sp>
        <p:nvSpPr>
          <p:cNvPr id="7" name="Sensitivity only, not actual Balboa shortfall">
            <a:extLst xmlns:a="http://schemas.openxmlformats.org/drawingml/2006/main">
              <a:ext uri="{FF2B5EF4-FFF2-40B4-BE49-F238E27FC236}">
                <a16:creationId xmlns:a16="http://schemas.microsoft.com/office/drawing/2014/main" id="{309AFF28-CEF6-4CE9-A8F1-E8FB61547643}"/>
              </a:ext>
            </a:extLst>
          </p:cNvPr>
          <p:cNvSpPr>
            <a:spLocks xmlns:a="http://schemas.openxmlformats.org/drawingml/2006/main" noGrp="1"/>
          </p:cNvSpPr>
          <p:nvPr/>
        </p:nvSpPr>
        <p:spPr>
          <a:xfrm xmlns:a="http://schemas.openxmlformats.org/drawingml/2006/main">
            <a:off x="685800" y="8077200"/>
            <a:ext cx="130968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200" b="0">
                <a:solidFill>
                  <a:srgbClr val="61716B"/>
                </a:solidFill>
                <a:latin typeface="Helvetica Neue"/>
                <a:ea typeface="Helvetica Neue"/>
                <a:cs typeface="Helvetica Neue"/>
              </a:defRPr>
            </a:pPr>
            <a:r>
              <a:rPr sz="1200" b="0">
                <a:solidFill>
                  <a:srgbClr val="61716B"/>
                </a:solidFill>
                <a:latin typeface="Helvetica Neue"/>
                <a:ea typeface="Helvetica Neue"/>
                <a:cs typeface="Helvetica Neue"/>
              </a:rPr>
              <a:t>Sensitivity only, not actual Balboa shortfalls or achievable event capacity. Holds base contribution of $3k per service booking.</a:t>
            </a:r>
          </a:p>
        </p:txBody>
      </p:sp>
    </p:spTree>
    <p:extLst>
      <p:ext uri="{BB962C8B-B14F-4D97-AF65-F5344CB8AC3E}">
        <p14:creationId xmlns:p14="http://schemas.microsoft.com/office/powerpoint/2010/main" val="228279819"/>
      </p:ext>
    </p:extLst>
  </p:cSld>
</p:sld>
</file>

<file path=ppt/slides/slide65.xml><?xml version="1.0" encoding="utf-8"?>
<p:sld xmlns:p="http://schemas.openxmlformats.org/presentationml/2006/main">
  <p:cSld>
    <p:bg>
      <p:bgPr>
        <a:solidFill xmlns:a="http://schemas.openxmlformats.org/drawingml/2006/main">
          <a:srgbClr val="F5F3ED"/>
        </a:solidFill>
      </p:bgPr>
    </p:bg>
    <p:spTree>
      <p:nvGrpSpPr>
        <p:cNvPr id="1" name=""/>
        <p:cNvGrpSpPr/>
        <p:nvPr/>
      </p:nvGrpSpPr>
      <p:grpSpPr>
        <a:xfrm xmlns:a="http://schemas.openxmlformats.org/drawingml/2006/main"/>
      </p:grpSpPr>
      <p:sp>
        <p:nvSpPr>
          <p:cNvPr id="6" name="PROPOSED IMPLEMENTATION">
            <a:extLst xmlns:a="http://schemas.openxmlformats.org/drawingml/2006/main">
              <a:ext uri="{FF2B5EF4-FFF2-40B4-BE49-F238E27FC236}">
                <a16:creationId xmlns:a16="http://schemas.microsoft.com/office/drawing/2014/main" id="{301D6C26-78EF-4F5F-99E0-355C8E34AA95}"/>
              </a:ext>
            </a:extLst>
          </p:cNvPr>
          <p:cNvSpPr>
            <a:spLocks xmlns:a="http://schemas.openxmlformats.org/drawingml/2006/main" noGrp="1"/>
          </p:cNvSpPr>
          <p:nvPr/>
        </p:nvSpPr>
        <p:spPr>
          <a:xfrm xmlns:a="http://schemas.openxmlformats.org/drawingml/2006/main">
            <a:off x="685800" y="400050"/>
            <a:ext cx="13335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50" b="1">
                <a:solidFill>
                  <a:srgbClr val="61716B"/>
                </a:solidFill>
                <a:latin typeface="Helvetica Neue"/>
                <a:ea typeface="Helvetica Neue"/>
                <a:cs typeface="Helvetica Neue"/>
              </a:defRPr>
            </a:pPr>
            <a:r>
              <a:rPr sz="1350" b="1">
                <a:solidFill>
                  <a:srgbClr val="61716B"/>
                </a:solidFill>
                <a:latin typeface="Helvetica Neue"/>
                <a:ea typeface="Helvetica Neue"/>
                <a:cs typeface="Helvetica Neue"/>
              </a:rPr>
              <a:t>PROPOSED IMPLEMENTATION</a:t>
            </a:r>
          </a:p>
        </p:txBody>
      </p:sp>
      <p:sp>
        <p:nvSpPr>
          <p:cNvPr id="2" name="A limited pilot can prove the operating model">
            <a:extLst xmlns:a="http://schemas.openxmlformats.org/drawingml/2006/main">
              <a:ext uri="{FF2B5EF4-FFF2-40B4-BE49-F238E27FC236}">
                <a16:creationId xmlns:a16="http://schemas.microsoft.com/office/drawing/2014/main" id="{D7A63547-D9A1-4301-8181-E4911C9DC2DC}"/>
              </a:ext>
            </a:extLst>
          </p:cNvPr>
          <p:cNvSpPr>
            <a:spLocks xmlns:a="http://schemas.openxmlformats.org/drawingml/2006/main" noGrp="1"/>
          </p:cNvSpPr>
          <p:nvPr/>
        </p:nvSpPr>
        <p:spPr>
          <a:xfrm xmlns:a="http://schemas.openxmlformats.org/drawingml/2006/main">
            <a:off x="685800" y="914400"/>
            <a:ext cx="13868400"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900" b="1">
                <a:solidFill>
                  <a:srgbClr val="173D35"/>
                </a:solidFill>
                <a:latin typeface="Helvetica Neue"/>
                <a:ea typeface="Helvetica Neue"/>
                <a:cs typeface="Helvetica Neue"/>
              </a:defRPr>
            </a:pPr>
            <a:r>
              <a:rPr sz="3900" b="1">
                <a:solidFill>
                  <a:srgbClr val="173D35"/>
                </a:solidFill>
                <a:latin typeface="Helvetica Neue"/>
                <a:ea typeface="Helvetica Neue"/>
                <a:cs typeface="Helvetica Neue"/>
              </a:rPr>
              <a:t>A limited pilot can prove the operating model</a:t>
            </a:r>
          </a:p>
        </p:txBody>
      </p:sp>
      <p:sp>
        <p:nvSpPr>
          <p:cNvPr id="3" name="54">
            <a:extLst xmlns:a="http://schemas.openxmlformats.org/drawingml/2006/main">
              <a:ext uri="{FF2B5EF4-FFF2-40B4-BE49-F238E27FC236}">
                <a16:creationId xmlns:a16="http://schemas.microsoft.com/office/drawing/2014/main" id="{C7193A51-4EBC-422F-9AD2-72219647607F}"/>
              </a:ext>
            </a:extLst>
          </p:cNvPr>
          <p:cNvSpPr>
            <a:spLocks xmlns:a="http://schemas.openxmlformats.org/drawingml/2006/main" noGrp="1"/>
          </p:cNvSpPr>
          <p:nvPr/>
        </p:nvSpPr>
        <p:spPr>
          <a:xfrm xmlns:a="http://schemas.openxmlformats.org/drawingml/2006/main">
            <a:off x="14097000" y="8105775"/>
            <a:ext cx="457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275" b="0">
                <a:solidFill>
                  <a:srgbClr val="61716B"/>
                </a:solidFill>
                <a:latin typeface="Helvetica Neue"/>
                <a:ea typeface="Helvetica Neue"/>
                <a:cs typeface="Helvetica Neue"/>
              </a:defRPr>
            </a:pPr>
            <a:r>
              <a:rPr sz="1275" b="0">
                <a:solidFill>
                  <a:srgbClr val="61716B"/>
                </a:solidFill>
                <a:latin typeface="Helvetica Neue"/>
                <a:ea typeface="Helvetica Neue"/>
                <a:cs typeface="Helvetica Neue"/>
              </a:rPr>
              <a:t>65</a:t>
            </a:r>
          </a:p>
        </p:txBody>
      </p:sp>
      <p:graphicFrame>
        <p:nvGraphicFramePr>
          <p:cNvPr id="9" name="">
            <a:extLst xmlns:a="http://schemas.openxmlformats.org/drawingml/2006/main">
              <a:ext uri="{FF2B5EF4-FFF2-40B4-BE49-F238E27FC236}">
                <a16:creationId xmlns:a16="http://schemas.microsoft.com/office/drawing/2014/main" id="{C3B3421F-52C9-4783-A83F-C9A3BC54C860}"/>
              </a:ext>
            </a:extLst>
          </p:cNvPr>
          <p:cNvGraphicFramePr/>
          <p:nvPr/>
        </p:nvGraphicFramePr>
        <p:xfrm>
          <a:off xmlns:a="http://schemas.openxmlformats.org/drawingml/2006/main" x="685800" y="2362200"/>
          <a:ext xmlns:a="http://schemas.openxmlformats.org/drawingml/2006/main" cx="13868400" cy="4867275"/>
        </p:xfrm>
        <a:graphic xmlns:a="http://schemas.openxmlformats.org/drawingml/2006/main">
          <a:graphicData uri="http://schemas.openxmlformats.org/drawingml/2006/table">
            <a:tbl>
              <a:tblPr/>
              <a:tblGrid>
                <a:gridCol w="3190875"/>
                <a:gridCol w="5286375"/>
                <a:gridCol w="5391150"/>
              </a:tblGrid>
              <a:tr h="973455">
                <a:tc>
                  <a:txBody>
                    <a:bodyPr/>
                    <a:lstStyle/>
                    <a:p>
                      <a:r>
                        <a:rPr sz="2025" b="1">
                          <a:solidFill>
                            <a:srgbClr val="FFFFFF"/>
                          </a:solidFill>
                          <a:latin typeface="Helvetica Neue"/>
                          <a:ea typeface="Helvetica Neue"/>
                          <a:cs typeface="Helvetica Neue"/>
                        </a:rPr>
                        <a:t>Phase</a:t>
                      </a:r>
                    </a:p>
                  </a:txBody>
                  <a:tcPr marL="171450" marR="133350" marT="114300" marB="95250" anchor="ctr">
                    <a:solidFill>
                      <a:srgbClr val="173D35"/>
                    </a:solidFill>
                  </a:tcPr>
                </a:tc>
                <a:tc>
                  <a:txBody>
                    <a:bodyPr/>
                    <a:lstStyle/>
                    <a:p>
                      <a:r>
                        <a:rPr sz="2025" b="1">
                          <a:solidFill>
                            <a:srgbClr val="FFFFFF"/>
                          </a:solidFill>
                          <a:latin typeface="Helvetica Neue"/>
                          <a:ea typeface="Helvetica Neue"/>
                          <a:cs typeface="Helvetica Neue"/>
                        </a:rPr>
                        <a:t>Scope</a:t>
                      </a:r>
                    </a:p>
                  </a:txBody>
                  <a:tcPr marL="171450" marR="133350" marT="114300" marB="95250" anchor="ctr">
                    <a:solidFill>
                      <a:srgbClr val="173D35"/>
                    </a:solidFill>
                  </a:tcPr>
                </a:tc>
                <a:tc>
                  <a:txBody>
                    <a:bodyPr/>
                    <a:lstStyle/>
                    <a:p>
                      <a:r>
                        <a:rPr sz="2025" b="1">
                          <a:solidFill>
                            <a:srgbClr val="FFFFFF"/>
                          </a:solidFill>
                          <a:latin typeface="Helvetica Neue"/>
                          <a:ea typeface="Helvetica Neue"/>
                          <a:cs typeface="Helvetica Neue"/>
                        </a:rPr>
                        <a:t>Evidence to move forward</a:t>
                      </a:r>
                    </a:p>
                  </a:txBody>
                  <a:tcPr marL="171450" marR="133350" marT="114300" marB="95250" anchor="ctr">
                    <a:solidFill>
                      <a:srgbClr val="173D35"/>
                    </a:solidFill>
                  </a:tcPr>
                </a:tc>
              </a:tr>
              <a:tr h="973455">
                <a:tc>
                  <a:txBody>
                    <a:bodyPr/>
                    <a:lstStyle/>
                    <a:p>
                      <a:r>
                        <a:rPr sz="2025">
                          <a:solidFill>
                            <a:srgbClr val="173D35"/>
                          </a:solidFill>
                          <a:latin typeface="Helvetica Neue"/>
                          <a:ea typeface="Helvetica Neue"/>
                          <a:cs typeface="Helvetica Neue"/>
                        </a:rPr>
                        <a:t>0–30 days: agreement</a:t>
                      </a:r>
                    </a:p>
                  </a:txBody>
                  <a:tcPr marL="171450" marR="133350" marT="114300" marB="95250" anchor="ctr">
                    <a:solidFill>
                      <a:srgbClr val="FFFFFF"/>
                    </a:solidFill>
                  </a:tcPr>
                </a:tc>
                <a:tc>
                  <a:txBody>
                    <a:bodyPr/>
                    <a:lstStyle/>
                    <a:p>
                      <a:r>
                        <a:rPr sz="2025">
                          <a:solidFill>
                            <a:srgbClr val="173D35"/>
                          </a:solidFill>
                          <a:latin typeface="Helvetica Neue"/>
                          <a:ea typeface="Helvetica Neue"/>
                          <a:cs typeface="Helvetica Neue"/>
                        </a:rPr>
                        <a:t>City, FBP and 6–8 volunteer institutions. Define spaces, authority and minimum fields.</a:t>
                      </a:r>
                    </a:p>
                  </a:txBody>
                  <a:tcPr marL="171450" marR="133350" marT="114300" marB="95250" anchor="ctr">
                    <a:solidFill>
                      <a:srgbClr val="FFFFFF"/>
                    </a:solidFill>
                  </a:tcPr>
                </a:tc>
                <a:tc>
                  <a:txBody>
                    <a:bodyPr/>
                    <a:lstStyle/>
                    <a:p>
                      <a:r>
                        <a:rPr sz="2025">
                          <a:solidFill>
                            <a:srgbClr val="173D35"/>
                          </a:solidFill>
                          <a:latin typeface="Helvetica Neue"/>
                          <a:ea typeface="Helvetica Neue"/>
                          <a:cs typeface="Helvetica Neue"/>
                        </a:rPr>
                        <a:t>Named owners, signed pilot compact, funded coordinator and confirmed permission boundaries</a:t>
                      </a:r>
                    </a:p>
                  </a:txBody>
                  <a:tcPr marL="171450" marR="133350" marT="114300" marB="95250" anchor="ctr">
                    <a:solidFill>
                      <a:srgbClr val="FFFFFF"/>
                    </a:solidFill>
                  </a:tcPr>
                </a:tc>
              </a:tr>
              <a:tr h="973455">
                <a:tc>
                  <a:txBody>
                    <a:bodyPr/>
                    <a:lstStyle/>
                    <a:p>
                      <a:r>
                        <a:rPr sz="2025">
                          <a:solidFill>
                            <a:srgbClr val="173D35"/>
                          </a:solidFill>
                          <a:latin typeface="Helvetica Neue"/>
                          <a:ea typeface="Helvetica Neue"/>
                          <a:cs typeface="Helvetica Neue"/>
                        </a:rPr>
                        <a:t>31–60 days: shared record</a:t>
                      </a:r>
                    </a:p>
                  </a:txBody>
                  <a:tcPr marL="171450" marR="133350" marT="114300" marB="95250" anchor="ctr">
                    <a:solidFill>
                      <a:srgbClr val="F5F3ED"/>
                    </a:solidFill>
                  </a:tcPr>
                </a:tc>
                <a:tc>
                  <a:txBody>
                    <a:bodyPr/>
                    <a:lstStyle/>
                    <a:p>
                      <a:r>
                        <a:rPr sz="2025">
                          <a:solidFill>
                            <a:srgbClr val="173D35"/>
                          </a:solidFill>
                          <a:latin typeface="Helvetica Neue"/>
                          <a:ea typeface="Helvetica Neue"/>
                          <a:cs typeface="Helvetica Neue"/>
                        </a:rPr>
                        <a:t>Enter the next 90 days, including City events and setup windows. Run two-weekly reviews.</a:t>
                      </a:r>
                    </a:p>
                  </a:txBody>
                  <a:tcPr marL="171450" marR="133350" marT="114300" marB="95250" anchor="ctr">
                    <a:solidFill>
                      <a:srgbClr val="F5F3ED"/>
                    </a:solidFill>
                  </a:tcPr>
                </a:tc>
                <a:tc>
                  <a:txBody>
                    <a:bodyPr/>
                    <a:lstStyle/>
                    <a:p>
                      <a:r>
                        <a:rPr sz="2025">
                          <a:solidFill>
                            <a:srgbClr val="173D35"/>
                          </a:solidFill>
                          <a:latin typeface="Helvetica Neue"/>
                          <a:ea typeface="Helvetica Neue"/>
                          <a:cs typeface="Helvetica Neue"/>
                        </a:rPr>
                        <a:t>Current records, working email intake and a baseline for subscriber and enquiry conversion</a:t>
                      </a:r>
                    </a:p>
                  </a:txBody>
                  <a:tcPr marL="171450" marR="133350" marT="114300" marB="95250" anchor="ctr">
                    <a:solidFill>
                      <a:srgbClr val="F5F3ED"/>
                    </a:solidFill>
                  </a:tcPr>
                </a:tc>
              </a:tr>
              <a:tr h="973455">
                <a:tc>
                  <a:txBody>
                    <a:bodyPr/>
                    <a:lstStyle/>
                    <a:p>
                      <a:r>
                        <a:rPr sz="2025">
                          <a:solidFill>
                            <a:srgbClr val="173D35"/>
                          </a:solidFill>
                          <a:latin typeface="Helvetica Neue"/>
                          <a:ea typeface="Helvetica Neue"/>
                          <a:cs typeface="Helvetica Neue"/>
                        </a:rPr>
                        <a:t>61–90 days: live coordination</a:t>
                      </a:r>
                    </a:p>
                  </a:txBody>
                  <a:tcPr marL="171450" marR="133350" marT="114300" marB="95250" anchor="ctr">
                    <a:solidFill>
                      <a:srgbClr val="FFFFFF"/>
                    </a:solidFill>
                  </a:tcPr>
                </a:tc>
                <a:tc>
                  <a:txBody>
                    <a:bodyPr/>
                    <a:lstStyle/>
                    <a:p>
                      <a:r>
                        <a:rPr sz="2025">
                          <a:solidFill>
                            <a:srgbClr val="173D35"/>
                          </a:solidFill>
                          <a:latin typeface="Helvetica Neue"/>
                          <a:ea typeface="Helvetica Neue"/>
                          <a:cs typeface="Helvetica Neue"/>
                        </a:rPr>
                        <a:t>Resolve real conflicts and test one shared event opportunity. Trial approved public publication.</a:t>
                      </a:r>
                    </a:p>
                  </a:txBody>
                  <a:tcPr marL="171450" marR="133350" marT="114300" marB="95250" anchor="ctr">
                    <a:solidFill>
                      <a:srgbClr val="FFFFFF"/>
                    </a:solidFill>
                  </a:tcPr>
                </a:tc>
                <a:tc>
                  <a:txBody>
                    <a:bodyPr/>
                    <a:lstStyle/>
                    <a:p>
                      <a:r>
                        <a:rPr sz="2025">
                          <a:solidFill>
                            <a:srgbClr val="173D35"/>
                          </a:solidFill>
                          <a:latin typeface="Helvetica Neue"/>
                          <a:ea typeface="Helvetica Neue"/>
                          <a:cs typeface="Helvetica Neue"/>
                        </a:rPr>
                        <a:t>Measured coordination benefits, tested paid-service demand and initial sponsor interest</a:t>
                      </a:r>
                    </a:p>
                  </a:txBody>
                  <a:tcPr marL="171450" marR="133350" marT="114300" marB="95250" anchor="ctr">
                    <a:solidFill>
                      <a:srgbClr val="FFFFFF"/>
                    </a:solidFill>
                  </a:tcPr>
                </a:tc>
              </a:tr>
              <a:tr h="973455">
                <a:tc>
                  <a:txBody>
                    <a:bodyPr/>
                    <a:lstStyle/>
                    <a:p>
                      <a:r>
                        <a:rPr sz="2025">
                          <a:solidFill>
                            <a:srgbClr val="173D35"/>
                          </a:solidFill>
                          <a:latin typeface="Helvetica Neue"/>
                          <a:ea typeface="Helvetica Neue"/>
                          <a:cs typeface="Helvetica Neue"/>
                        </a:rPr>
                        <a:t>After review: expand</a:t>
                      </a:r>
                    </a:p>
                  </a:txBody>
                  <a:tcPr marL="171450" marR="133350" marT="114300" marB="95250" anchor="ctr">
                    <a:solidFill>
                      <a:srgbClr val="F5F3ED"/>
                    </a:solidFill>
                  </a:tcPr>
                </a:tc>
                <a:tc>
                  <a:txBody>
                    <a:bodyPr/>
                    <a:lstStyle/>
                    <a:p>
                      <a:r>
                        <a:rPr sz="2025">
                          <a:solidFill>
                            <a:srgbClr val="173D35"/>
                          </a:solidFill>
                          <a:latin typeface="Helvetica Neue"/>
                          <a:ea typeface="Helvetica Neue"/>
                          <a:cs typeface="Helvetica Neue"/>
                        </a:rPr>
                        <a:t>Add institutions, integrations and optional event services. Plan toward a 2027 civic-event showcase.</a:t>
                      </a:r>
                    </a:p>
                  </a:txBody>
                  <a:tcPr marL="171450" marR="133350" marT="114300" marB="95250" anchor="ctr">
                    <a:solidFill>
                      <a:srgbClr val="F5F3ED"/>
                    </a:solidFill>
                  </a:tcPr>
                </a:tc>
                <a:tc>
                  <a:txBody>
                    <a:bodyPr/>
                    <a:lstStyle/>
                    <a:p>
                      <a:r>
                        <a:rPr sz="2025">
                          <a:solidFill>
                            <a:srgbClr val="173D35"/>
                          </a:solidFill>
                          <a:latin typeface="Helvetica Neue"/>
                          <a:ea typeface="Helvetica Neue"/>
                          <a:cs typeface="Helvetica Neue"/>
                        </a:rPr>
                        <a:t>Partners approve capacity, commercial agreements and a funded service budget</a:t>
                      </a:r>
                    </a:p>
                  </a:txBody>
                  <a:tcPr marL="171450" marR="133350" marT="114300" marB="95250" anchor="ctr">
                    <a:solidFill>
                      <a:srgbClr val="F5F3ED"/>
                    </a:solidFill>
                  </a:tcPr>
                </a:tc>
              </a:tr>
            </a:tbl>
          </a:graphicData>
        </a:graphic>
      </p:graphicFrame>
      <p:sp>
        <p:nvSpPr>
          <p:cNvPr id="5" name="Timing is illustrative. This is a coordinatio">
            <a:extLst xmlns:a="http://schemas.openxmlformats.org/drawingml/2006/main">
              <a:ext uri="{FF2B5EF4-FFF2-40B4-BE49-F238E27FC236}">
                <a16:creationId xmlns:a16="http://schemas.microsoft.com/office/drawing/2014/main" id="{E1314EAE-35F5-44A0-B1D8-230A2C77E0D5}"/>
              </a:ext>
            </a:extLst>
          </p:cNvPr>
          <p:cNvSpPr>
            <a:spLocks xmlns:a="http://schemas.openxmlformats.org/drawingml/2006/main" noGrp="1"/>
          </p:cNvSpPr>
          <p:nvPr/>
        </p:nvSpPr>
        <p:spPr>
          <a:xfrm xmlns:a="http://schemas.openxmlformats.org/drawingml/2006/main">
            <a:off x="685800" y="8077200"/>
            <a:ext cx="130968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200" b="0">
                <a:solidFill>
                  <a:srgbClr val="61716B"/>
                </a:solidFill>
                <a:latin typeface="Helvetica Neue"/>
                <a:ea typeface="Helvetica Neue"/>
                <a:cs typeface="Helvetica Neue"/>
              </a:defRPr>
            </a:pPr>
            <a:r>
              <a:rPr sz="1200" b="0">
                <a:solidFill>
                  <a:srgbClr val="61716B"/>
                </a:solidFill>
                <a:latin typeface="Helvetica Neue"/>
                <a:ea typeface="Helvetica Neue"/>
                <a:cs typeface="Helvetica Neue"/>
              </a:rPr>
              <a:t>Timing is illustrative. This is a coordination pilot, not a promise to accelerate statutory approvals or deliver a large event in 90 days.</a:t>
            </a:r>
          </a:p>
        </p:txBody>
      </p:sp>
    </p:spTree>
    <p:extLst>
      <p:ext uri="{BB962C8B-B14F-4D97-AF65-F5344CB8AC3E}">
        <p14:creationId xmlns:p14="http://schemas.microsoft.com/office/powerpoint/2010/main" val="714210537"/>
      </p:ext>
    </p:extLst>
  </p:cSld>
</p:sld>
</file>

<file path=ppt/slides/slide66.xml><?xml version="1.0" encoding="utf-8"?>
<p:sld xmlns:p="http://schemas.openxmlformats.org/presentationml/2006/main">
  <p:cSld>
    <p:bg>
      <p:bgPr>
        <a:solidFill xmlns:a="http://schemas.openxmlformats.org/drawingml/2006/main">
          <a:srgbClr val="173D35"/>
        </a:solidFill>
      </p:bgPr>
    </p:bg>
    <p:spTree>
      <p:nvGrpSpPr>
        <p:cNvPr id="1" name=""/>
        <p:cNvGrpSpPr/>
        <p:nvPr/>
      </p:nvGrpSpPr>
      <p:grpSpPr>
        <a:xfrm xmlns:a="http://schemas.openxmlformats.org/drawingml/2006/main"/>
      </p:grpSpPr>
      <p:sp>
        <p:nvSpPr>
          <p:cNvPr id="17" name="DISCUSSION FOR BCCA, FBP, THE CITY AND INSTIT">
            <a:extLst xmlns:a="http://schemas.openxmlformats.org/drawingml/2006/main">
              <a:ext uri="{FF2B5EF4-FFF2-40B4-BE49-F238E27FC236}">
                <a16:creationId xmlns:a16="http://schemas.microsoft.com/office/drawing/2014/main" id="{F3EC160E-45DC-491B-8549-6C50601A25D4}"/>
              </a:ext>
            </a:extLst>
          </p:cNvPr>
          <p:cNvSpPr>
            <a:spLocks xmlns:a="http://schemas.openxmlformats.org/drawingml/2006/main" noGrp="1"/>
          </p:cNvSpPr>
          <p:nvPr/>
        </p:nvSpPr>
        <p:spPr>
          <a:xfrm xmlns:a="http://schemas.openxmlformats.org/drawingml/2006/main">
            <a:off x="685800" y="400050"/>
            <a:ext cx="13335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50" b="1">
                <a:solidFill>
                  <a:srgbClr val="EEDFCA"/>
                </a:solidFill>
                <a:latin typeface="Helvetica Neue"/>
                <a:ea typeface="Helvetica Neue"/>
                <a:cs typeface="Helvetica Neue"/>
              </a:defRPr>
            </a:pPr>
            <a:r>
              <a:rPr sz="1350" b="1">
                <a:solidFill>
                  <a:srgbClr val="EEDFCA"/>
                </a:solidFill>
                <a:latin typeface="Helvetica Neue"/>
                <a:ea typeface="Helvetica Neue"/>
                <a:cs typeface="Helvetica Neue"/>
              </a:rPr>
              <a:t>DISCUSSION FOR BCCA, FBP, THE CITY AND INSTITUTIONS</a:t>
            </a:r>
          </a:p>
        </p:txBody>
      </p:sp>
      <p:sp>
        <p:nvSpPr>
          <p:cNvPr id="2" name="The next decisions define the service and bus">
            <a:extLst xmlns:a="http://schemas.openxmlformats.org/drawingml/2006/main">
              <a:ext uri="{FF2B5EF4-FFF2-40B4-BE49-F238E27FC236}">
                <a16:creationId xmlns:a16="http://schemas.microsoft.com/office/drawing/2014/main" id="{423CB6F7-D531-4663-8892-0E1D394E9BE6}"/>
              </a:ext>
            </a:extLst>
          </p:cNvPr>
          <p:cNvSpPr>
            <a:spLocks xmlns:a="http://schemas.openxmlformats.org/drawingml/2006/main" noGrp="1"/>
          </p:cNvSpPr>
          <p:nvPr/>
        </p:nvSpPr>
        <p:spPr>
          <a:xfrm xmlns:a="http://schemas.openxmlformats.org/drawingml/2006/main">
            <a:off x="685800" y="914400"/>
            <a:ext cx="13868400"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900" b="1">
                <a:solidFill>
                  <a:srgbClr val="F5F3ED"/>
                </a:solidFill>
                <a:latin typeface="Helvetica Neue"/>
                <a:ea typeface="Helvetica Neue"/>
                <a:cs typeface="Helvetica Neue"/>
              </a:defRPr>
            </a:pPr>
            <a:r>
              <a:rPr sz="3900" b="1">
                <a:solidFill>
                  <a:srgbClr val="F5F3ED"/>
                </a:solidFill>
                <a:latin typeface="Helvetica Neue"/>
                <a:ea typeface="Helvetica Neue"/>
                <a:cs typeface="Helvetica Neue"/>
              </a:rPr>
              <a:t>The next decisions define the service and business case</a:t>
            </a:r>
          </a:p>
        </p:txBody>
      </p:sp>
      <p:sp>
        <p:nvSpPr>
          <p:cNvPr id="3" name="55">
            <a:extLst xmlns:a="http://schemas.openxmlformats.org/drawingml/2006/main">
              <a:ext uri="{FF2B5EF4-FFF2-40B4-BE49-F238E27FC236}">
                <a16:creationId xmlns:a16="http://schemas.microsoft.com/office/drawing/2014/main" id="{440A6D79-898D-4EA2-A745-78E3A0991399}"/>
              </a:ext>
            </a:extLst>
          </p:cNvPr>
          <p:cNvSpPr>
            <a:spLocks xmlns:a="http://schemas.openxmlformats.org/drawingml/2006/main" noGrp="1"/>
          </p:cNvSpPr>
          <p:nvPr/>
        </p:nvSpPr>
        <p:spPr>
          <a:xfrm xmlns:a="http://schemas.openxmlformats.org/drawingml/2006/main">
            <a:off x="14097000" y="8105775"/>
            <a:ext cx="457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275" b="0">
                <a:solidFill>
                  <a:srgbClr val="EEDFCA"/>
                </a:solidFill>
                <a:latin typeface="Helvetica Neue"/>
                <a:ea typeface="Helvetica Neue"/>
                <a:cs typeface="Helvetica Neue"/>
              </a:defRPr>
            </a:pPr>
            <a:r>
              <a:rPr sz="1275" b="0">
                <a:solidFill>
                  <a:srgbClr val="EEDFCA"/>
                </a:solidFill>
                <a:latin typeface="Helvetica Neue"/>
                <a:ea typeface="Helvetica Neue"/>
                <a:cs typeface="Helvetica Neue"/>
              </a:rPr>
              <a:t>66</a:t>
            </a:r>
          </a:p>
        </p:txBody>
      </p:sp>
      <p:sp>
        <p:nvSpPr>
          <p:cNvPr id="4" name="01">
            <a:extLst xmlns:a="http://schemas.openxmlformats.org/drawingml/2006/main">
              <a:ext uri="{FF2B5EF4-FFF2-40B4-BE49-F238E27FC236}">
                <a16:creationId xmlns:a16="http://schemas.microsoft.com/office/drawing/2014/main" id="{C8430C3C-8C19-45E8-A932-B0B300D6FC31}"/>
              </a:ext>
            </a:extLst>
          </p:cNvPr>
          <p:cNvSpPr>
            <a:spLocks xmlns:a="http://schemas.openxmlformats.org/drawingml/2006/main" noGrp="1"/>
          </p:cNvSpPr>
          <p:nvPr/>
        </p:nvSpPr>
        <p:spPr>
          <a:xfrm xmlns:a="http://schemas.openxmlformats.org/drawingml/2006/main">
            <a:off x="685800" y="2400300"/>
            <a:ext cx="8572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375" b="0">
                <a:solidFill>
                  <a:srgbClr val="EEDFCA"/>
                </a:solidFill>
                <a:latin typeface="Helvetica Neue"/>
                <a:ea typeface="Helvetica Neue"/>
                <a:cs typeface="Helvetica Neue"/>
              </a:defRPr>
            </a:pPr>
            <a:r>
              <a:rPr sz="3375" b="0">
                <a:solidFill>
                  <a:srgbClr val="EEDFCA"/>
                </a:solidFill>
                <a:latin typeface="Helvetica Neue"/>
                <a:ea typeface="Helvetica Neue"/>
                <a:cs typeface="Helvetica Neue"/>
              </a:rPr>
              <a:t>01</a:t>
            </a:r>
          </a:p>
        </p:txBody>
      </p:sp>
      <p:sp>
        <p:nvSpPr>
          <p:cNvPr id="5" name="Mandate">
            <a:extLst xmlns:a="http://schemas.openxmlformats.org/drawingml/2006/main">
              <a:ext uri="{FF2B5EF4-FFF2-40B4-BE49-F238E27FC236}">
                <a16:creationId xmlns:a16="http://schemas.microsoft.com/office/drawing/2014/main" id="{EDD5EC4B-20C9-43E9-9F81-4A84924C5452}"/>
              </a:ext>
            </a:extLst>
          </p:cNvPr>
          <p:cNvSpPr>
            <a:spLocks xmlns:a="http://schemas.openxmlformats.org/drawingml/2006/main" noGrp="1"/>
          </p:cNvSpPr>
          <p:nvPr/>
        </p:nvSpPr>
        <p:spPr>
          <a:xfrm xmlns:a="http://schemas.openxmlformats.org/drawingml/2006/main">
            <a:off x="1905000" y="2400300"/>
            <a:ext cx="36195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775" b="1">
                <a:solidFill>
                  <a:srgbClr val="F5F3ED"/>
                </a:solidFill>
                <a:latin typeface="Helvetica Neue"/>
                <a:ea typeface="Helvetica Neue"/>
                <a:cs typeface="Helvetica Neue"/>
              </a:defRPr>
            </a:pPr>
            <a:r>
              <a:rPr sz="2775" b="1">
                <a:solidFill>
                  <a:srgbClr val="F5F3ED"/>
                </a:solidFill>
                <a:latin typeface="Helvetica Neue"/>
                <a:ea typeface="Helvetica Neue"/>
                <a:cs typeface="Helvetica Neue"/>
              </a:rPr>
              <a:t>Mandate</a:t>
            </a:r>
          </a:p>
        </p:txBody>
      </p:sp>
      <p:sp>
        <p:nvSpPr>
          <p:cNvPr id="6" name="Does FBP host coordination and visitor market">
            <a:extLst xmlns:a="http://schemas.openxmlformats.org/drawingml/2006/main">
              <a:ext uri="{FF2B5EF4-FFF2-40B4-BE49-F238E27FC236}">
                <a16:creationId xmlns:a16="http://schemas.microsoft.com/office/drawing/2014/main" id="{306D40EC-DDD0-4A56-9A04-102E8567D0AD}"/>
              </a:ext>
            </a:extLst>
          </p:cNvPr>
          <p:cNvSpPr>
            <a:spLocks xmlns:a="http://schemas.openxmlformats.org/drawingml/2006/main" noGrp="1"/>
          </p:cNvSpPr>
          <p:nvPr/>
        </p:nvSpPr>
        <p:spPr>
          <a:xfrm xmlns:a="http://schemas.openxmlformats.org/drawingml/2006/main">
            <a:off x="6191250" y="2400300"/>
            <a:ext cx="8096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400" b="0">
                <a:solidFill>
                  <a:srgbClr val="F5F3ED"/>
                </a:solidFill>
                <a:latin typeface="Helvetica Neue"/>
                <a:ea typeface="Helvetica Neue"/>
                <a:cs typeface="Helvetica Neue"/>
              </a:defRPr>
            </a:pPr>
            <a:r>
              <a:rPr sz="2400" b="0">
                <a:solidFill>
                  <a:srgbClr val="F5F3ED"/>
                </a:solidFill>
                <a:latin typeface="Helvetica Neue"/>
                <a:ea typeface="Helvetica Neue"/>
                <a:cs typeface="Helvetica Neue"/>
              </a:rPr>
              <a:t>Does FBP host coordination and visitor marketing under a joint agreement?</a:t>
            </a:r>
          </a:p>
        </p:txBody>
      </p:sp>
      <p:sp>
        <p:nvSpPr>
          <p:cNvPr id="7" name="02">
            <a:extLst xmlns:a="http://schemas.openxmlformats.org/drawingml/2006/main">
              <a:ext uri="{FF2B5EF4-FFF2-40B4-BE49-F238E27FC236}">
                <a16:creationId xmlns:a16="http://schemas.microsoft.com/office/drawing/2014/main" id="{217E8B7D-6E89-4980-96EF-CD51215312AA}"/>
              </a:ext>
            </a:extLst>
          </p:cNvPr>
          <p:cNvSpPr>
            <a:spLocks xmlns:a="http://schemas.openxmlformats.org/drawingml/2006/main" noGrp="1"/>
          </p:cNvSpPr>
          <p:nvPr/>
        </p:nvSpPr>
        <p:spPr>
          <a:xfrm xmlns:a="http://schemas.openxmlformats.org/drawingml/2006/main">
            <a:off x="685800" y="3648075"/>
            <a:ext cx="8572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375" b="0">
                <a:solidFill>
                  <a:srgbClr val="EEDFCA"/>
                </a:solidFill>
                <a:latin typeface="Helvetica Neue"/>
                <a:ea typeface="Helvetica Neue"/>
                <a:cs typeface="Helvetica Neue"/>
              </a:defRPr>
            </a:pPr>
            <a:r>
              <a:rPr sz="3375" b="0">
                <a:solidFill>
                  <a:srgbClr val="EEDFCA"/>
                </a:solidFill>
                <a:latin typeface="Helvetica Neue"/>
                <a:ea typeface="Helvetica Neue"/>
                <a:cs typeface="Helvetica Neue"/>
              </a:rPr>
              <a:t>02</a:t>
            </a:r>
          </a:p>
        </p:txBody>
      </p:sp>
      <p:sp>
        <p:nvSpPr>
          <p:cNvPr id="8" name="Participation">
            <a:extLst xmlns:a="http://schemas.openxmlformats.org/drawingml/2006/main">
              <a:ext uri="{FF2B5EF4-FFF2-40B4-BE49-F238E27FC236}">
                <a16:creationId xmlns:a16="http://schemas.microsoft.com/office/drawing/2014/main" id="{F41DAE7A-6E3B-4E30-90D4-F13C74C33E3D}"/>
              </a:ext>
            </a:extLst>
          </p:cNvPr>
          <p:cNvSpPr>
            <a:spLocks xmlns:a="http://schemas.openxmlformats.org/drawingml/2006/main" noGrp="1"/>
          </p:cNvSpPr>
          <p:nvPr/>
        </p:nvSpPr>
        <p:spPr>
          <a:xfrm xmlns:a="http://schemas.openxmlformats.org/drawingml/2006/main">
            <a:off x="1905000" y="3648075"/>
            <a:ext cx="36195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775" b="1">
                <a:solidFill>
                  <a:srgbClr val="F5F3ED"/>
                </a:solidFill>
                <a:latin typeface="Helvetica Neue"/>
                <a:ea typeface="Helvetica Neue"/>
                <a:cs typeface="Helvetica Neue"/>
              </a:defRPr>
            </a:pPr>
            <a:r>
              <a:rPr sz="2775" b="1">
                <a:solidFill>
                  <a:srgbClr val="F5F3ED"/>
                </a:solidFill>
                <a:latin typeface="Helvetica Neue"/>
                <a:ea typeface="Helvetica Neue"/>
                <a:cs typeface="Helvetica Neue"/>
              </a:rPr>
              <a:t>Participation</a:t>
            </a:r>
          </a:p>
        </p:txBody>
      </p:sp>
      <p:sp>
        <p:nvSpPr>
          <p:cNvPr id="9" name="Which City teams and institutions commit data">
            <a:extLst xmlns:a="http://schemas.openxmlformats.org/drawingml/2006/main">
              <a:ext uri="{FF2B5EF4-FFF2-40B4-BE49-F238E27FC236}">
                <a16:creationId xmlns:a16="http://schemas.microsoft.com/office/drawing/2014/main" id="{A6DCB475-5003-49BC-98C0-20EFD8ECF4B9}"/>
              </a:ext>
            </a:extLst>
          </p:cNvPr>
          <p:cNvSpPr>
            <a:spLocks xmlns:a="http://schemas.openxmlformats.org/drawingml/2006/main" noGrp="1"/>
          </p:cNvSpPr>
          <p:nvPr/>
        </p:nvSpPr>
        <p:spPr>
          <a:xfrm xmlns:a="http://schemas.openxmlformats.org/drawingml/2006/main">
            <a:off x="6191250" y="3648075"/>
            <a:ext cx="8096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400" b="0">
                <a:solidFill>
                  <a:srgbClr val="F5F3ED"/>
                </a:solidFill>
                <a:latin typeface="Helvetica Neue"/>
                <a:ea typeface="Helvetica Neue"/>
                <a:cs typeface="Helvetica Neue"/>
              </a:defRPr>
            </a:pPr>
            <a:r>
              <a:rPr sz="2400" b="0">
                <a:solidFill>
                  <a:srgbClr val="F5F3ED"/>
                </a:solidFill>
                <a:latin typeface="Helvetica Neue"/>
                <a:ea typeface="Helvetica Neue"/>
                <a:cs typeface="Helvetica Neue"/>
              </a:rPr>
              <a:t>Which City teams and institutions commit data owners and early notice?</a:t>
            </a:r>
          </a:p>
        </p:txBody>
      </p:sp>
      <p:sp>
        <p:nvSpPr>
          <p:cNvPr id="10" name="03">
            <a:extLst xmlns:a="http://schemas.openxmlformats.org/drawingml/2006/main">
              <a:ext uri="{FF2B5EF4-FFF2-40B4-BE49-F238E27FC236}">
                <a16:creationId xmlns:a16="http://schemas.microsoft.com/office/drawing/2014/main" id="{1F5A46F8-D624-4B6E-94EE-F68F478F7EA6}"/>
              </a:ext>
            </a:extLst>
          </p:cNvPr>
          <p:cNvSpPr>
            <a:spLocks xmlns:a="http://schemas.openxmlformats.org/drawingml/2006/main" noGrp="1"/>
          </p:cNvSpPr>
          <p:nvPr/>
        </p:nvSpPr>
        <p:spPr>
          <a:xfrm xmlns:a="http://schemas.openxmlformats.org/drawingml/2006/main">
            <a:off x="685800" y="4895850"/>
            <a:ext cx="8572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375" b="0">
                <a:solidFill>
                  <a:srgbClr val="EEDFCA"/>
                </a:solidFill>
                <a:latin typeface="Helvetica Neue"/>
                <a:ea typeface="Helvetica Neue"/>
                <a:cs typeface="Helvetica Neue"/>
              </a:defRPr>
            </a:pPr>
            <a:r>
              <a:rPr sz="3375" b="0">
                <a:solidFill>
                  <a:srgbClr val="EEDFCA"/>
                </a:solidFill>
                <a:latin typeface="Helvetica Neue"/>
                <a:ea typeface="Helvetica Neue"/>
                <a:cs typeface="Helvetica Neue"/>
              </a:rPr>
              <a:t>03</a:t>
            </a:r>
          </a:p>
        </p:txBody>
      </p:sp>
      <p:sp>
        <p:nvSpPr>
          <p:cNvPr id="11" name="Resources">
            <a:extLst xmlns:a="http://schemas.openxmlformats.org/drawingml/2006/main">
              <a:ext uri="{FF2B5EF4-FFF2-40B4-BE49-F238E27FC236}">
                <a16:creationId xmlns:a16="http://schemas.microsoft.com/office/drawing/2014/main" id="{5A9A5171-41B1-42B7-AAB7-B29437D556F6}"/>
              </a:ext>
            </a:extLst>
          </p:cNvPr>
          <p:cNvSpPr>
            <a:spLocks xmlns:a="http://schemas.openxmlformats.org/drawingml/2006/main" noGrp="1"/>
          </p:cNvSpPr>
          <p:nvPr/>
        </p:nvSpPr>
        <p:spPr>
          <a:xfrm xmlns:a="http://schemas.openxmlformats.org/drawingml/2006/main">
            <a:off x="1905000" y="4895850"/>
            <a:ext cx="36195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775" b="1">
                <a:solidFill>
                  <a:srgbClr val="F5F3ED"/>
                </a:solidFill>
                <a:latin typeface="Helvetica Neue"/>
                <a:ea typeface="Helvetica Neue"/>
                <a:cs typeface="Helvetica Neue"/>
              </a:defRPr>
            </a:pPr>
            <a:r>
              <a:rPr sz="2775" b="1">
                <a:solidFill>
                  <a:srgbClr val="F5F3ED"/>
                </a:solidFill>
                <a:latin typeface="Helvetica Neue"/>
                <a:ea typeface="Helvetica Neue"/>
                <a:cs typeface="Helvetica Neue"/>
              </a:rPr>
              <a:t>Resources</a:t>
            </a:r>
          </a:p>
        </p:txBody>
      </p:sp>
      <p:sp>
        <p:nvSpPr>
          <p:cNvPr id="12" name="Who funds the pilot, and what net annual fund">
            <a:extLst xmlns:a="http://schemas.openxmlformats.org/drawingml/2006/main">
              <a:ext uri="{FF2B5EF4-FFF2-40B4-BE49-F238E27FC236}">
                <a16:creationId xmlns:a16="http://schemas.microsoft.com/office/drawing/2014/main" id="{2914E778-CE4A-4539-89FF-4D7C561F8A3C}"/>
              </a:ext>
            </a:extLst>
          </p:cNvPr>
          <p:cNvSpPr>
            <a:spLocks xmlns:a="http://schemas.openxmlformats.org/drawingml/2006/main" noGrp="1"/>
          </p:cNvSpPr>
          <p:nvPr/>
        </p:nvSpPr>
        <p:spPr>
          <a:xfrm xmlns:a="http://schemas.openxmlformats.org/drawingml/2006/main">
            <a:off x="6191250" y="4895850"/>
            <a:ext cx="8096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400" b="0">
                <a:solidFill>
                  <a:srgbClr val="F5F3ED"/>
                </a:solidFill>
                <a:latin typeface="Helvetica Neue"/>
                <a:ea typeface="Helvetica Neue"/>
                <a:cs typeface="Helvetica Neue"/>
              </a:defRPr>
            </a:pPr>
            <a:r>
              <a:rPr sz="2400" b="0">
                <a:solidFill>
                  <a:srgbClr val="F5F3ED"/>
                </a:solidFill>
                <a:latin typeface="Helvetica Neue"/>
                <a:ea typeface="Helvetica Neue"/>
                <a:cs typeface="Helvetica Neue"/>
              </a:rPr>
              <a:t>Who funds the pilot, and what net annual funding target must the service meet?</a:t>
            </a:r>
          </a:p>
        </p:txBody>
      </p:sp>
      <p:sp>
        <p:nvSpPr>
          <p:cNvPr id="13" name="04">
            <a:extLst xmlns:a="http://schemas.openxmlformats.org/drawingml/2006/main">
              <a:ext uri="{FF2B5EF4-FFF2-40B4-BE49-F238E27FC236}">
                <a16:creationId xmlns:a16="http://schemas.microsoft.com/office/drawing/2014/main" id="{D1961EB9-2EDB-4FEE-A4A1-49D7FF3BCE32}"/>
              </a:ext>
            </a:extLst>
          </p:cNvPr>
          <p:cNvSpPr>
            <a:spLocks xmlns:a="http://schemas.openxmlformats.org/drawingml/2006/main" noGrp="1"/>
          </p:cNvSpPr>
          <p:nvPr/>
        </p:nvSpPr>
        <p:spPr>
          <a:xfrm xmlns:a="http://schemas.openxmlformats.org/drawingml/2006/main">
            <a:off x="685800" y="6143625"/>
            <a:ext cx="8572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375" b="0">
                <a:solidFill>
                  <a:srgbClr val="EEDFCA"/>
                </a:solidFill>
                <a:latin typeface="Helvetica Neue"/>
                <a:ea typeface="Helvetica Neue"/>
                <a:cs typeface="Helvetica Neue"/>
              </a:defRPr>
            </a:pPr>
            <a:r>
              <a:rPr sz="3375" b="0">
                <a:solidFill>
                  <a:srgbClr val="EEDFCA"/>
                </a:solidFill>
                <a:latin typeface="Helvetica Neue"/>
                <a:ea typeface="Helvetica Neue"/>
                <a:cs typeface="Helvetica Neue"/>
              </a:rPr>
              <a:t>04</a:t>
            </a:r>
          </a:p>
        </p:txBody>
      </p:sp>
      <p:sp>
        <p:nvSpPr>
          <p:cNvPr id="14" name="Success">
            <a:extLst xmlns:a="http://schemas.openxmlformats.org/drawingml/2006/main">
              <a:ext uri="{FF2B5EF4-FFF2-40B4-BE49-F238E27FC236}">
                <a16:creationId xmlns:a16="http://schemas.microsoft.com/office/drawing/2014/main" id="{2C3F8FE8-CCE7-4FE2-9711-C295C892ADC1}"/>
              </a:ext>
            </a:extLst>
          </p:cNvPr>
          <p:cNvSpPr>
            <a:spLocks xmlns:a="http://schemas.openxmlformats.org/drawingml/2006/main" noGrp="1"/>
          </p:cNvSpPr>
          <p:nvPr/>
        </p:nvSpPr>
        <p:spPr>
          <a:xfrm xmlns:a="http://schemas.openxmlformats.org/drawingml/2006/main">
            <a:off x="1905000" y="6143625"/>
            <a:ext cx="36195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775" b="1">
                <a:solidFill>
                  <a:srgbClr val="F5F3ED"/>
                </a:solidFill>
                <a:latin typeface="Helvetica Neue"/>
                <a:ea typeface="Helvetica Neue"/>
                <a:cs typeface="Helvetica Neue"/>
              </a:defRPr>
            </a:pPr>
            <a:r>
              <a:rPr sz="2775" b="1">
                <a:solidFill>
                  <a:srgbClr val="F5F3ED"/>
                </a:solidFill>
                <a:latin typeface="Helvetica Neue"/>
                <a:ea typeface="Helvetica Neue"/>
                <a:cs typeface="Helvetica Neue"/>
              </a:rPr>
              <a:t>Success</a:t>
            </a:r>
          </a:p>
        </p:txBody>
      </p:sp>
      <p:sp>
        <p:nvSpPr>
          <p:cNvPr id="15" name="Which outcomes prove institutional benefit, q">
            <a:extLst xmlns:a="http://schemas.openxmlformats.org/drawingml/2006/main">
              <a:ext uri="{FF2B5EF4-FFF2-40B4-BE49-F238E27FC236}">
                <a16:creationId xmlns:a16="http://schemas.microsoft.com/office/drawing/2014/main" id="{BE0939F4-DAA7-48E4-BBCF-0196657293F0}"/>
              </a:ext>
            </a:extLst>
          </p:cNvPr>
          <p:cNvSpPr>
            <a:spLocks xmlns:a="http://schemas.openxmlformats.org/drawingml/2006/main" noGrp="1"/>
          </p:cNvSpPr>
          <p:nvPr/>
        </p:nvSpPr>
        <p:spPr>
          <a:xfrm xmlns:a="http://schemas.openxmlformats.org/drawingml/2006/main">
            <a:off x="6191250" y="6143625"/>
            <a:ext cx="8096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400" b="0">
                <a:solidFill>
                  <a:srgbClr val="F5F3ED"/>
                </a:solidFill>
                <a:latin typeface="Helvetica Neue"/>
                <a:ea typeface="Helvetica Neue"/>
                <a:cs typeface="Helvetica Neue"/>
              </a:defRPr>
            </a:pPr>
            <a:r>
              <a:rPr sz="2400" b="0">
                <a:solidFill>
                  <a:srgbClr val="F5F3ED"/>
                </a:solidFill>
                <a:latin typeface="Helvetica Neue"/>
                <a:ea typeface="Helvetica Neue"/>
                <a:cs typeface="Helvetica Neue"/>
              </a:rPr>
              <a:t>Which outcomes prove institutional benefit, qualified demand and net park income?</a:t>
            </a:r>
          </a:p>
        </p:txBody>
      </p:sp>
      <p:sp>
        <p:nvSpPr>
          <p:cNvPr id="16" name="Recommended next step: agree a 90-day pilot b">
            <a:extLst xmlns:a="http://schemas.openxmlformats.org/drawingml/2006/main">
              <a:ext uri="{FF2B5EF4-FFF2-40B4-BE49-F238E27FC236}">
                <a16:creationId xmlns:a16="http://schemas.microsoft.com/office/drawing/2014/main" id="{B5A37415-82A5-4349-8370-B383220F29B3}"/>
              </a:ext>
            </a:extLst>
          </p:cNvPr>
          <p:cNvSpPr>
            <a:spLocks xmlns:a="http://schemas.openxmlformats.org/drawingml/2006/main" noGrp="1"/>
          </p:cNvSpPr>
          <p:nvPr/>
        </p:nvSpPr>
        <p:spPr>
          <a:xfrm xmlns:a="http://schemas.openxmlformats.org/drawingml/2006/main">
            <a:off x="685800" y="8077200"/>
            <a:ext cx="130968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200" b="0">
                <a:solidFill>
                  <a:srgbClr val="EEDFCA"/>
                </a:solidFill>
                <a:latin typeface="Helvetica Neue"/>
                <a:ea typeface="Helvetica Neue"/>
                <a:cs typeface="Helvetica Neue"/>
              </a:defRPr>
            </a:pPr>
            <a:r>
              <a:rPr sz="1200" b="0">
                <a:solidFill>
                  <a:srgbClr val="EEDFCA"/>
                </a:solidFill>
                <a:latin typeface="Helvetica Neue"/>
                <a:ea typeface="Helvetica Neue"/>
                <a:cs typeface="Helvetica Neue"/>
              </a:rPr>
              <a:t>Recommended next step: agree a 90-day pilot brief and appoint one accountable lead per participating organization.</a:t>
            </a:r>
          </a:p>
        </p:txBody>
      </p:sp>
    </p:spTree>
    <p:extLst>
      <p:ext uri="{BB962C8B-B14F-4D97-AF65-F5344CB8AC3E}">
        <p14:creationId xmlns:p14="http://schemas.microsoft.com/office/powerpoint/2010/main" val="662532608"/>
      </p:ext>
    </p:extLst>
  </p:cSld>
</p:sld>
</file>

<file path=ppt/slides/slide67.xml><?xml version="1.0" encoding="utf-8"?>
<p:sld xmlns:p="http://schemas.openxmlformats.org/presentationml/2006/main">
  <p:cSld>
    <p:bg>
      <p:bgPr>
        <a:solidFill xmlns:a="http://schemas.openxmlformats.org/drawingml/2006/main">
          <a:srgbClr val="F5F3ED"/>
        </a:solidFill>
      </p:bgPr>
    </p:bg>
    <p:spTree>
      <p:nvGrpSpPr>
        <p:cNvPr id="1" name=""/>
        <p:cNvGrpSpPr/>
        <p:nvPr/>
      </p:nvGrpSpPr>
      <p:grpSpPr>
        <a:xfrm xmlns:a="http://schemas.openxmlformats.org/drawingml/2006/main"/>
      </p:grpSpPr>
      <p:sp>
        <p:nvSpPr>
          <p:cNvPr id="7" name="APPENDIX">
            <a:extLst xmlns:a="http://schemas.openxmlformats.org/drawingml/2006/main">
              <a:ext uri="{FF2B5EF4-FFF2-40B4-BE49-F238E27FC236}">
                <a16:creationId xmlns:a16="http://schemas.microsoft.com/office/drawing/2014/main" id="{BA06C14A-4A6F-4099-AFF3-968284F5C572}"/>
              </a:ext>
            </a:extLst>
          </p:cNvPr>
          <p:cNvSpPr>
            <a:spLocks xmlns:a="http://schemas.openxmlformats.org/drawingml/2006/main" noGrp="1"/>
          </p:cNvSpPr>
          <p:nvPr/>
        </p:nvSpPr>
        <p:spPr>
          <a:xfrm xmlns:a="http://schemas.openxmlformats.org/drawingml/2006/main">
            <a:off x="685800" y="400050"/>
            <a:ext cx="13335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50" b="1">
                <a:solidFill>
                  <a:srgbClr val="61716B"/>
                </a:solidFill>
                <a:latin typeface="Helvetica Neue"/>
                <a:ea typeface="Helvetica Neue"/>
                <a:cs typeface="Helvetica Neue"/>
              </a:defRPr>
            </a:pPr>
            <a:r>
              <a:rPr sz="1350" b="1">
                <a:solidFill>
                  <a:srgbClr val="61716B"/>
                </a:solidFill>
                <a:latin typeface="Helvetica Neue"/>
                <a:ea typeface="Helvetica Neue"/>
                <a:cs typeface="Helvetica Neue"/>
              </a:rPr>
              <a:t>APPENDIX</a:t>
            </a:r>
          </a:p>
        </p:txBody>
      </p:sp>
      <p:sp>
        <p:nvSpPr>
          <p:cNvPr id="2" name="Evidence boundaries and remaining validation">
            <a:extLst xmlns:a="http://schemas.openxmlformats.org/drawingml/2006/main">
              <a:ext uri="{FF2B5EF4-FFF2-40B4-BE49-F238E27FC236}">
                <a16:creationId xmlns:a16="http://schemas.microsoft.com/office/drawing/2014/main" id="{08DD82BC-3AA2-48B0-84D1-B98B3AE53255}"/>
              </a:ext>
            </a:extLst>
          </p:cNvPr>
          <p:cNvSpPr>
            <a:spLocks xmlns:a="http://schemas.openxmlformats.org/drawingml/2006/main" noGrp="1"/>
          </p:cNvSpPr>
          <p:nvPr/>
        </p:nvSpPr>
        <p:spPr>
          <a:xfrm xmlns:a="http://schemas.openxmlformats.org/drawingml/2006/main">
            <a:off x="685800" y="914400"/>
            <a:ext cx="13868400"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900" b="1">
                <a:solidFill>
                  <a:srgbClr val="173D35"/>
                </a:solidFill>
                <a:latin typeface="Helvetica Neue"/>
                <a:ea typeface="Helvetica Neue"/>
                <a:cs typeface="Helvetica Neue"/>
              </a:defRPr>
            </a:pPr>
            <a:r>
              <a:rPr sz="3900" b="1">
                <a:solidFill>
                  <a:srgbClr val="173D35"/>
                </a:solidFill>
                <a:latin typeface="Helvetica Neue"/>
                <a:ea typeface="Helvetica Neue"/>
                <a:cs typeface="Helvetica Neue"/>
              </a:rPr>
              <a:t>Evidence boundaries and remaining validation</a:t>
            </a:r>
          </a:p>
        </p:txBody>
      </p:sp>
      <p:sp>
        <p:nvSpPr>
          <p:cNvPr id="3" name="56">
            <a:extLst xmlns:a="http://schemas.openxmlformats.org/drawingml/2006/main">
              <a:ext uri="{FF2B5EF4-FFF2-40B4-BE49-F238E27FC236}">
                <a16:creationId xmlns:a16="http://schemas.microsoft.com/office/drawing/2014/main" id="{18EE8352-A733-4EB6-9FF8-9BA2ECA449FE}"/>
              </a:ext>
            </a:extLst>
          </p:cNvPr>
          <p:cNvSpPr>
            <a:spLocks xmlns:a="http://schemas.openxmlformats.org/drawingml/2006/main" noGrp="1"/>
          </p:cNvSpPr>
          <p:nvPr/>
        </p:nvSpPr>
        <p:spPr>
          <a:xfrm xmlns:a="http://schemas.openxmlformats.org/drawingml/2006/main">
            <a:off x="14097000" y="8105775"/>
            <a:ext cx="457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275" b="0">
                <a:solidFill>
                  <a:srgbClr val="61716B"/>
                </a:solidFill>
                <a:latin typeface="Helvetica Neue"/>
                <a:ea typeface="Helvetica Neue"/>
                <a:cs typeface="Helvetica Neue"/>
              </a:defRPr>
            </a:pPr>
            <a:r>
              <a:rPr sz="1275" b="0">
                <a:solidFill>
                  <a:srgbClr val="61716B"/>
                </a:solidFill>
                <a:latin typeface="Helvetica Neue"/>
                <a:ea typeface="Helvetica Neue"/>
                <a:cs typeface="Helvetica Neue"/>
              </a:rPr>
              <a:t>67</a:t>
            </a:r>
          </a:p>
        </p:txBody>
      </p:sp>
      <p:graphicFrame>
        <p:nvGraphicFramePr>
          <p:cNvPr id="10" name="">
            <a:extLst xmlns:a="http://schemas.openxmlformats.org/drawingml/2006/main">
              <a:ext uri="{FF2B5EF4-FFF2-40B4-BE49-F238E27FC236}">
                <a16:creationId xmlns:a16="http://schemas.microsoft.com/office/drawing/2014/main" id="{9FDB4ECC-0371-4F90-8912-F1DB1DC36C60}"/>
              </a:ext>
            </a:extLst>
          </p:cNvPr>
          <p:cNvGraphicFramePr/>
          <p:nvPr/>
        </p:nvGraphicFramePr>
        <p:xfrm>
          <a:off xmlns:a="http://schemas.openxmlformats.org/drawingml/2006/main" x="685800" y="2352675"/>
          <a:ext xmlns:a="http://schemas.openxmlformats.org/drawingml/2006/main" cx="13868400" cy="4400550"/>
        </p:xfrm>
        <a:graphic xmlns:a="http://schemas.openxmlformats.org/drawingml/2006/main">
          <a:graphicData uri="http://schemas.openxmlformats.org/drawingml/2006/table">
            <a:tbl>
              <a:tblPr/>
              <a:tblGrid>
                <a:gridCol w="3238500"/>
                <a:gridCol w="5305425"/>
                <a:gridCol w="5324475"/>
              </a:tblGrid>
              <a:tr h="880110">
                <a:tc>
                  <a:txBody>
                    <a:bodyPr/>
                    <a:lstStyle/>
                    <a:p>
                      <a:r>
                        <a:rPr sz="2025" b="1">
                          <a:solidFill>
                            <a:srgbClr val="FFFFFF"/>
                          </a:solidFill>
                          <a:latin typeface="Helvetica Neue"/>
                          <a:ea typeface="Helvetica Neue"/>
                          <a:cs typeface="Helvetica Neue"/>
                        </a:rPr>
                        <a:t>Evidence category</a:t>
                      </a:r>
                    </a:p>
                  </a:txBody>
                  <a:tcPr marL="171450" marR="133350" marT="114300" marB="95250" anchor="ctr">
                    <a:solidFill>
                      <a:srgbClr val="173D35"/>
                    </a:solidFill>
                  </a:tcPr>
                </a:tc>
                <a:tc>
                  <a:txBody>
                    <a:bodyPr/>
                    <a:lstStyle/>
                    <a:p>
                      <a:r>
                        <a:rPr sz="2025" b="1">
                          <a:solidFill>
                            <a:srgbClr val="FFFFFF"/>
                          </a:solidFill>
                          <a:latin typeface="Helvetica Neue"/>
                          <a:ea typeface="Helvetica Neue"/>
                          <a:cs typeface="Helvetica Neue"/>
                        </a:rPr>
                        <a:t>What the deck uses</a:t>
                      </a:r>
                    </a:p>
                  </a:txBody>
                  <a:tcPr marL="171450" marR="133350" marT="114300" marB="95250" anchor="ctr">
                    <a:solidFill>
                      <a:srgbClr val="173D35"/>
                    </a:solidFill>
                  </a:tcPr>
                </a:tc>
                <a:tc>
                  <a:txBody>
                    <a:bodyPr/>
                    <a:lstStyle/>
                    <a:p>
                      <a:r>
                        <a:rPr sz="2025" b="1">
                          <a:solidFill>
                            <a:srgbClr val="FFFFFF"/>
                          </a:solidFill>
                          <a:latin typeface="Helvetica Neue"/>
                          <a:ea typeface="Helvetica Neue"/>
                          <a:cs typeface="Helvetica Neue"/>
                        </a:rPr>
                        <a:t>What it does not establish</a:t>
                      </a:r>
                    </a:p>
                  </a:txBody>
                  <a:tcPr marL="171450" marR="133350" marT="114300" marB="95250" anchor="ctr">
                    <a:solidFill>
                      <a:srgbClr val="173D35"/>
                    </a:solidFill>
                  </a:tcPr>
                </a:tc>
              </a:tr>
              <a:tr h="880110">
                <a:tc>
                  <a:txBody>
                    <a:bodyPr/>
                    <a:lstStyle/>
                    <a:p>
                      <a:r>
                        <a:rPr sz="2025">
                          <a:solidFill>
                            <a:srgbClr val="173D35"/>
                          </a:solidFill>
                          <a:latin typeface="Helvetica Neue"/>
                          <a:ea typeface="Helvetica Neue"/>
                          <a:cs typeface="Helvetica Neue"/>
                        </a:rPr>
                        <a:t>Project interviews</a:t>
                      </a:r>
                    </a:p>
                  </a:txBody>
                  <a:tcPr marL="171450" marR="133350" marT="114300" marB="95250" anchor="ctr">
                    <a:solidFill>
                      <a:srgbClr val="FFFFFF"/>
                    </a:solidFill>
                  </a:tcPr>
                </a:tc>
                <a:tc>
                  <a:txBody>
                    <a:bodyPr/>
                    <a:lstStyle/>
                    <a:p>
                      <a:r>
                        <a:rPr sz="2025">
                          <a:solidFill>
                            <a:srgbClr val="173D35"/>
                          </a:solidFill>
                          <a:latin typeface="Helvetica Neue"/>
                          <a:ea typeface="Helvetica Neue"/>
                          <a:cs typeface="Helvetica Neue"/>
                        </a:rPr>
                        <a:t>Eight supplied PDFs and the referenced email discussion</a:t>
                      </a:r>
                    </a:p>
                  </a:txBody>
                  <a:tcPr marL="171450" marR="133350" marT="114300" marB="95250" anchor="ctr">
                    <a:solidFill>
                      <a:srgbClr val="FFFFFF"/>
                    </a:solidFill>
                  </a:tcPr>
                </a:tc>
                <a:tc>
                  <a:txBody>
                    <a:bodyPr/>
                    <a:lstStyle/>
                    <a:p>
                      <a:r>
                        <a:rPr sz="2025">
                          <a:solidFill>
                            <a:srgbClr val="173D35"/>
                          </a:solidFill>
                          <a:latin typeface="Helvetica Neue"/>
                          <a:ea typeface="Helvetica Neue"/>
                          <a:cs typeface="Helvetica Neue"/>
                        </a:rPr>
                        <a:t>Consensus, verified financial losses, current permits or official policy</a:t>
                      </a:r>
                    </a:p>
                  </a:txBody>
                  <a:tcPr marL="171450" marR="133350" marT="114300" marB="95250" anchor="ctr">
                    <a:solidFill>
                      <a:srgbClr val="FFFFFF"/>
                    </a:solidFill>
                  </a:tcPr>
                </a:tc>
              </a:tr>
              <a:tr h="880110">
                <a:tc>
                  <a:txBody>
                    <a:bodyPr/>
                    <a:lstStyle/>
                    <a:p>
                      <a:r>
                        <a:rPr sz="2025">
                          <a:solidFill>
                            <a:srgbClr val="173D35"/>
                          </a:solidFill>
                          <a:latin typeface="Helvetica Neue"/>
                          <a:ea typeface="Helvetica Neue"/>
                          <a:cs typeface="Helvetica Neue"/>
                        </a:rPr>
                        <a:t>Primary public research</a:t>
                      </a:r>
                    </a:p>
                  </a:txBody>
                  <a:tcPr marL="171450" marR="133350" marT="114300" marB="95250" anchor="ctr">
                    <a:solidFill>
                      <a:srgbClr val="F5F3ED"/>
                    </a:solidFill>
                  </a:tcPr>
                </a:tc>
                <a:tc>
                  <a:txBody>
                    <a:bodyPr/>
                    <a:lstStyle/>
                    <a:p>
                      <a:r>
                        <a:rPr sz="2025">
                          <a:solidFill>
                            <a:srgbClr val="173D35"/>
                          </a:solidFill>
                          <a:latin typeface="Helvetica Neue"/>
                          <a:ea typeface="Helvetica Neue"/>
                          <a:cs typeface="Helvetica Neue"/>
                        </a:rPr>
                        <a:t>Governance pages, annual accounts, rental processes, event listings and site rules</a:t>
                      </a:r>
                    </a:p>
                  </a:txBody>
                  <a:tcPr marL="171450" marR="133350" marT="114300" marB="95250" anchor="ctr">
                    <a:solidFill>
                      <a:srgbClr val="F5F3ED"/>
                    </a:solidFill>
                  </a:tcPr>
                </a:tc>
                <a:tc>
                  <a:txBody>
                    <a:bodyPr/>
                    <a:lstStyle/>
                    <a:p>
                      <a:r>
                        <a:rPr sz="2025">
                          <a:solidFill>
                            <a:srgbClr val="173D35"/>
                          </a:solidFill>
                          <a:latin typeface="Helvetica Neue"/>
                          <a:ea typeface="Helvetica Neue"/>
                          <a:cs typeface="Helvetica Neue"/>
                        </a:rPr>
                        <a:t>Complete internal calendars, unpublished workflows or actual participation outcomes</a:t>
                      </a:r>
                    </a:p>
                  </a:txBody>
                  <a:tcPr marL="171450" marR="133350" marT="114300" marB="95250" anchor="ctr">
                    <a:solidFill>
                      <a:srgbClr val="F5F3ED"/>
                    </a:solidFill>
                  </a:tcPr>
                </a:tc>
              </a:tr>
              <a:tr h="880110">
                <a:tc>
                  <a:txBody>
                    <a:bodyPr/>
                    <a:lstStyle/>
                    <a:p>
                      <a:r>
                        <a:rPr sz="2025">
                          <a:solidFill>
                            <a:srgbClr val="173D35"/>
                          </a:solidFill>
                          <a:latin typeface="Helvetica Neue"/>
                          <a:ea typeface="Helvetica Neue"/>
                          <a:cs typeface="Helvetica Neue"/>
                        </a:rPr>
                        <a:t>Strategic recommendations</a:t>
                      </a:r>
                    </a:p>
                  </a:txBody>
                  <a:tcPr marL="171450" marR="133350" marT="114300" marB="95250" anchor="ctr">
                    <a:solidFill>
                      <a:srgbClr val="FFFFFF"/>
                    </a:solidFill>
                  </a:tcPr>
                </a:tc>
                <a:tc>
                  <a:txBody>
                    <a:bodyPr/>
                    <a:lstStyle/>
                    <a:p>
                      <a:r>
                        <a:rPr sz="2025">
                          <a:solidFill>
                            <a:srgbClr val="173D35"/>
                          </a:solidFill>
                          <a:latin typeface="Helvetica Neue"/>
                          <a:ea typeface="Helvetica Neue"/>
                          <a:cs typeface="Helvetica Neue"/>
                        </a:rPr>
                        <a:t>Transferable patterns adapted to Balboa’s distributed authority</a:t>
                      </a:r>
                    </a:p>
                  </a:txBody>
                  <a:tcPr marL="171450" marR="133350" marT="114300" marB="95250" anchor="ctr">
                    <a:solidFill>
                      <a:srgbClr val="FFFFFF"/>
                    </a:solidFill>
                  </a:tcPr>
                </a:tc>
                <a:tc>
                  <a:txBody>
                    <a:bodyPr/>
                    <a:lstStyle/>
                    <a:p>
                      <a:r>
                        <a:rPr sz="2025">
                          <a:solidFill>
                            <a:srgbClr val="173D35"/>
                          </a:solidFill>
                          <a:latin typeface="Helvetica Neue"/>
                          <a:ea typeface="Helvetica Neue"/>
                          <a:cs typeface="Helvetica Neue"/>
                        </a:rPr>
                        <a:t>An adopted mandate, agreed fees, selected vendor or funded commitment</a:t>
                      </a:r>
                    </a:p>
                  </a:txBody>
                  <a:tcPr marL="171450" marR="133350" marT="114300" marB="95250" anchor="ctr">
                    <a:solidFill>
                      <a:srgbClr val="FFFFFF"/>
                    </a:solidFill>
                  </a:tcPr>
                </a:tc>
              </a:tr>
              <a:tr h="880110">
                <a:tc>
                  <a:txBody>
                    <a:bodyPr/>
                    <a:lstStyle/>
                    <a:p>
                      <a:r>
                        <a:rPr sz="2025">
                          <a:solidFill>
                            <a:srgbClr val="173D35"/>
                          </a:solidFill>
                          <a:latin typeface="Helvetica Neue"/>
                          <a:ea typeface="Helvetica Neue"/>
                          <a:cs typeface="Helvetica Neue"/>
                        </a:rPr>
                        <a:t>UX concepts</a:t>
                      </a:r>
                    </a:p>
                  </a:txBody>
                  <a:tcPr marL="171450" marR="133350" marT="114300" marB="95250" anchor="ctr">
                    <a:solidFill>
                      <a:srgbClr val="F5F3ED"/>
                    </a:solidFill>
                  </a:tcPr>
                </a:tc>
                <a:tc>
                  <a:txBody>
                    <a:bodyPr/>
                    <a:lstStyle/>
                    <a:p>
                      <a:r>
                        <a:rPr sz="2025">
                          <a:solidFill>
                            <a:srgbClr val="173D35"/>
                          </a:solidFill>
                          <a:latin typeface="Helvetica Neue"/>
                          <a:ea typeface="Helvetica Neue"/>
                          <a:cs typeface="Helvetica Neue"/>
                        </a:rPr>
                        <a:t>Editable illustrations of possible future workflows</a:t>
                      </a:r>
                    </a:p>
                  </a:txBody>
                  <a:tcPr marL="171450" marR="133350" marT="114300" marB="95250" anchor="ctr">
                    <a:solidFill>
                      <a:srgbClr val="F5F3ED"/>
                    </a:solidFill>
                  </a:tcPr>
                </a:tc>
                <a:tc>
                  <a:txBody>
                    <a:bodyPr/>
                    <a:lstStyle/>
                    <a:p>
                      <a:r>
                        <a:rPr sz="2025">
                          <a:solidFill>
                            <a:srgbClr val="173D35"/>
                          </a:solidFill>
                          <a:latin typeface="Helvetica Neue"/>
                          <a:ea typeface="Helvetica Neue"/>
                          <a:cs typeface="Helvetica Neue"/>
                        </a:rPr>
                        <a:t>Production software, real bookings, live feeds or verified forecasts</a:t>
                      </a:r>
                    </a:p>
                  </a:txBody>
                  <a:tcPr marL="171450" marR="133350" marT="114300" marB="95250" anchor="ctr">
                    <a:solidFill>
                      <a:srgbClr val="F5F3ED"/>
                    </a:solidFill>
                  </a:tcPr>
                </a:tc>
              </a:tr>
            </a:tbl>
          </a:graphicData>
        </a:graphic>
      </p:graphicFrame>
      <p:sp>
        <p:nvSpPr>
          <p:cNvPr id="5" name="Priority checks: current agreements, City par">
            <a:extLst xmlns:a="http://schemas.openxmlformats.org/drawingml/2006/main">
              <a:ext uri="{FF2B5EF4-FFF2-40B4-BE49-F238E27FC236}">
                <a16:creationId xmlns:a16="http://schemas.microsoft.com/office/drawing/2014/main" id="{A3703928-3620-4924-91F8-018ACAF2A3B9}"/>
              </a:ext>
            </a:extLst>
          </p:cNvPr>
          <p:cNvSpPr>
            <a:spLocks xmlns:a="http://schemas.openxmlformats.org/drawingml/2006/main" noGrp="1"/>
          </p:cNvSpPr>
          <p:nvPr/>
        </p:nvSpPr>
        <p:spPr>
          <a:xfrm xmlns:a="http://schemas.openxmlformats.org/drawingml/2006/main">
            <a:off x="685800" y="7115175"/>
            <a:ext cx="136207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550" b="1">
                <a:solidFill>
                  <a:srgbClr val="173D35"/>
                </a:solidFill>
                <a:latin typeface="Helvetica Neue"/>
                <a:ea typeface="Helvetica Neue"/>
                <a:cs typeface="Helvetica Neue"/>
              </a:defRPr>
            </a:pPr>
            <a:r>
              <a:rPr sz="2550" b="1">
                <a:solidFill>
                  <a:srgbClr val="173D35"/>
                </a:solidFill>
                <a:latin typeface="Helvetica Neue"/>
                <a:ea typeface="Helvetica Neue"/>
                <a:cs typeface="Helvetica Neue"/>
              </a:rPr>
              <a:t>Priority checks: current agreements, City participation, institution impacts and Lincoln’s internal process</a:t>
            </a:r>
          </a:p>
        </p:txBody>
      </p:sp>
      <p:sp>
        <p:nvSpPr>
          <p:cNvPr id="6" name="Research date: 6 October 2026. Historical rep">
            <a:extLst xmlns:a="http://schemas.openxmlformats.org/drawingml/2006/main">
              <a:ext uri="{FF2B5EF4-FFF2-40B4-BE49-F238E27FC236}">
                <a16:creationId xmlns:a16="http://schemas.microsoft.com/office/drawing/2014/main" id="{CBEC2B08-3885-47EA-B93F-5AF1CF845F19}"/>
              </a:ext>
            </a:extLst>
          </p:cNvPr>
          <p:cNvSpPr>
            <a:spLocks xmlns:a="http://schemas.openxmlformats.org/drawingml/2006/main" noGrp="1"/>
          </p:cNvSpPr>
          <p:nvPr/>
        </p:nvSpPr>
        <p:spPr>
          <a:xfrm xmlns:a="http://schemas.openxmlformats.org/drawingml/2006/main">
            <a:off x="685800" y="8077200"/>
            <a:ext cx="130968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200" b="0">
                <a:solidFill>
                  <a:srgbClr val="61716B"/>
                </a:solidFill>
                <a:latin typeface="Helvetica Neue"/>
                <a:ea typeface="Helvetica Neue"/>
                <a:cs typeface="Helvetica Neue"/>
              </a:defRPr>
            </a:pPr>
            <a:r>
              <a:rPr sz="1200" b="0">
                <a:solidFill>
                  <a:srgbClr val="61716B"/>
                </a:solidFill>
                <a:latin typeface="Helvetica Neue"/>
                <a:ea typeface="Helvetica Neue"/>
                <a:cs typeface="Helvetica Neue"/>
              </a:rPr>
              <a:t>Research date: 6 October 2026. Historical reports retain their stated fiscal year.</a:t>
            </a:r>
          </a:p>
        </p:txBody>
      </p:sp>
    </p:spTree>
    <p:extLst>
      <p:ext uri="{BB962C8B-B14F-4D97-AF65-F5344CB8AC3E}">
        <p14:creationId xmlns:p14="http://schemas.microsoft.com/office/powerpoint/2010/main" val="1904751863"/>
      </p:ext>
    </p:extLst>
  </p:cSld>
</p:sld>
</file>

<file path=ppt/slides/slide68.xml><?xml version="1.0" encoding="utf-8"?>
<p:sld xmlns:p="http://schemas.openxmlformats.org/presentationml/2006/main">
  <p:cSld>
    <p:bg>
      <p:bgPr>
        <a:solidFill xmlns:a="http://schemas.openxmlformats.org/drawingml/2006/main">
          <a:srgbClr val="F5F3ED"/>
        </a:solidFill>
      </p:bgPr>
    </p:bg>
    <p:spTree>
      <p:nvGrpSpPr>
        <p:cNvPr id="1" name=""/>
        <p:cNvGrpSpPr/>
        <p:nvPr/>
      </p:nvGrpSpPr>
      <p:grpSpPr>
        <a:xfrm xmlns:a="http://schemas.openxmlformats.org/drawingml/2006/main"/>
      </p:grpSpPr>
      <p:sp>
        <p:nvSpPr>
          <p:cNvPr id="6" name="SOURCE REGISTER">
            <a:extLst xmlns:a="http://schemas.openxmlformats.org/drawingml/2006/main">
              <a:ext uri="{FF2B5EF4-FFF2-40B4-BE49-F238E27FC236}">
                <a16:creationId xmlns:a16="http://schemas.microsoft.com/office/drawing/2014/main" id="{278FDF1E-E4DC-4A4A-85EC-BFF85D6D7FC5}"/>
              </a:ext>
            </a:extLst>
          </p:cNvPr>
          <p:cNvSpPr>
            <a:spLocks xmlns:a="http://schemas.openxmlformats.org/drawingml/2006/main" noGrp="1"/>
          </p:cNvSpPr>
          <p:nvPr/>
        </p:nvSpPr>
        <p:spPr>
          <a:xfrm xmlns:a="http://schemas.openxmlformats.org/drawingml/2006/main">
            <a:off x="685800" y="400050"/>
            <a:ext cx="13335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50" b="1">
                <a:solidFill>
                  <a:srgbClr val="61716B"/>
                </a:solidFill>
                <a:latin typeface="Helvetica Neue"/>
                <a:ea typeface="Helvetica Neue"/>
                <a:cs typeface="Helvetica Neue"/>
              </a:defRPr>
            </a:pPr>
            <a:r>
              <a:rPr sz="1350" b="1">
                <a:solidFill>
                  <a:srgbClr val="61716B"/>
                </a:solidFill>
                <a:latin typeface="Helvetica Neue"/>
                <a:ea typeface="Helvetica Neue"/>
                <a:cs typeface="Helvetica Neue"/>
              </a:rPr>
              <a:t>SOURCE REGISTER</a:t>
            </a:r>
          </a:p>
        </p:txBody>
      </p:sp>
      <p:sp>
        <p:nvSpPr>
          <p:cNvPr id="2" name="Project evidence behind the opening findings">
            <a:extLst xmlns:a="http://schemas.openxmlformats.org/drawingml/2006/main">
              <a:ext uri="{FF2B5EF4-FFF2-40B4-BE49-F238E27FC236}">
                <a16:creationId xmlns:a16="http://schemas.microsoft.com/office/drawing/2014/main" id="{A29907BC-EEDC-447D-8EEF-71649052B8E4}"/>
              </a:ext>
            </a:extLst>
          </p:cNvPr>
          <p:cNvSpPr>
            <a:spLocks xmlns:a="http://schemas.openxmlformats.org/drawingml/2006/main" noGrp="1"/>
          </p:cNvSpPr>
          <p:nvPr/>
        </p:nvSpPr>
        <p:spPr>
          <a:xfrm xmlns:a="http://schemas.openxmlformats.org/drawingml/2006/main">
            <a:off x="685800" y="914400"/>
            <a:ext cx="13868400"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900" b="1">
                <a:solidFill>
                  <a:srgbClr val="173D35"/>
                </a:solidFill>
                <a:latin typeface="Helvetica Neue"/>
                <a:ea typeface="Helvetica Neue"/>
                <a:cs typeface="Helvetica Neue"/>
              </a:defRPr>
            </a:pPr>
            <a:r>
              <a:rPr sz="3900" b="1">
                <a:solidFill>
                  <a:srgbClr val="173D35"/>
                </a:solidFill>
                <a:latin typeface="Helvetica Neue"/>
                <a:ea typeface="Helvetica Neue"/>
                <a:cs typeface="Helvetica Neue"/>
              </a:rPr>
              <a:t>Project evidence behind the opening findings</a:t>
            </a:r>
          </a:p>
        </p:txBody>
      </p:sp>
      <p:sp>
        <p:nvSpPr>
          <p:cNvPr id="3" name="57">
            <a:extLst xmlns:a="http://schemas.openxmlformats.org/drawingml/2006/main">
              <a:ext uri="{FF2B5EF4-FFF2-40B4-BE49-F238E27FC236}">
                <a16:creationId xmlns:a16="http://schemas.microsoft.com/office/drawing/2014/main" id="{934A7C0F-62B9-4589-856F-3D2369A648EF}"/>
              </a:ext>
            </a:extLst>
          </p:cNvPr>
          <p:cNvSpPr>
            <a:spLocks xmlns:a="http://schemas.openxmlformats.org/drawingml/2006/main" noGrp="1"/>
          </p:cNvSpPr>
          <p:nvPr/>
        </p:nvSpPr>
        <p:spPr>
          <a:xfrm xmlns:a="http://schemas.openxmlformats.org/drawingml/2006/main">
            <a:off x="14097000" y="8105775"/>
            <a:ext cx="457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275" b="0">
                <a:solidFill>
                  <a:srgbClr val="61716B"/>
                </a:solidFill>
                <a:latin typeface="Helvetica Neue"/>
                <a:ea typeface="Helvetica Neue"/>
                <a:cs typeface="Helvetica Neue"/>
              </a:defRPr>
            </a:pPr>
            <a:r>
              <a:rPr sz="1275" b="0">
                <a:solidFill>
                  <a:srgbClr val="61716B"/>
                </a:solidFill>
                <a:latin typeface="Helvetica Neue"/>
                <a:ea typeface="Helvetica Neue"/>
                <a:cs typeface="Helvetica Neue"/>
              </a:rPr>
              <a:t>68</a:t>
            </a:r>
          </a:p>
        </p:txBody>
      </p:sp>
      <p:graphicFrame>
        <p:nvGraphicFramePr>
          <p:cNvPr id="9" name="">
            <a:extLst xmlns:a="http://schemas.openxmlformats.org/drawingml/2006/main">
              <a:ext uri="{FF2B5EF4-FFF2-40B4-BE49-F238E27FC236}">
                <a16:creationId xmlns:a16="http://schemas.microsoft.com/office/drawing/2014/main" id="{BC35414E-0C77-477B-AFD7-871F544BC4E5}"/>
              </a:ext>
            </a:extLst>
          </p:cNvPr>
          <p:cNvGraphicFramePr/>
          <p:nvPr/>
        </p:nvGraphicFramePr>
        <p:xfrm>
          <a:off xmlns:a="http://schemas.openxmlformats.org/drawingml/2006/main" x="685800" y="2286000"/>
          <a:ext xmlns:a="http://schemas.openxmlformats.org/drawingml/2006/main" cx="13868400" cy="5048250"/>
        </p:xfrm>
        <a:graphic xmlns:a="http://schemas.openxmlformats.org/drawingml/2006/main">
          <a:graphicData uri="http://schemas.openxmlformats.org/drawingml/2006/table">
            <a:tbl>
              <a:tblPr/>
              <a:tblGrid>
                <a:gridCol w="6429375"/>
                <a:gridCol w="7439025"/>
              </a:tblGrid>
              <a:tr h="631031">
                <a:tc>
                  <a:txBody>
                    <a:bodyPr/>
                    <a:lstStyle/>
                    <a:p>
                      <a:r>
                        <a:rPr sz="1725" b="1">
                          <a:solidFill>
                            <a:srgbClr val="FFFFFF"/>
                          </a:solidFill>
                          <a:latin typeface="Helvetica Neue"/>
                          <a:ea typeface="Helvetica Neue"/>
                          <a:cs typeface="Helvetica Neue"/>
                        </a:rPr>
                        <a:t>Source in uploaded files</a:t>
                      </a:r>
                    </a:p>
                  </a:txBody>
                  <a:tcPr marL="171450" marR="133350" marT="114300" marB="95250" anchor="ctr">
                    <a:solidFill>
                      <a:srgbClr val="173D35"/>
                    </a:solidFill>
                  </a:tcPr>
                </a:tc>
                <a:tc>
                  <a:txBody>
                    <a:bodyPr/>
                    <a:lstStyle/>
                    <a:p>
                      <a:r>
                        <a:rPr sz="1725" b="1">
                          <a:solidFill>
                            <a:srgbClr val="FFFFFF"/>
                          </a:solidFill>
                          <a:latin typeface="Helvetica Neue"/>
                          <a:ea typeface="Helvetica Neue"/>
                          <a:cs typeface="Helvetica Neue"/>
                        </a:rPr>
                        <a:t>Relevant material</a:t>
                      </a:r>
                    </a:p>
                  </a:txBody>
                  <a:tcPr marL="171450" marR="133350" marT="114300" marB="95250" anchor="ctr">
                    <a:solidFill>
                      <a:srgbClr val="173D35"/>
                    </a:solidFill>
                  </a:tcPr>
                </a:tc>
              </a:tr>
              <a:tr h="631031">
                <a:tc>
                  <a:txBody>
                    <a:bodyPr/>
                    <a:lstStyle/>
                    <a:p>
                      <a:r>
                        <a:rPr sz="1725">
                          <a:solidFill>
                            <a:srgbClr val="173D35"/>
                          </a:solidFill>
                          <a:latin typeface="Helvetica Neue"/>
                          <a:ea typeface="Helvetica Neue"/>
                          <a:cs typeface="Helvetica Neue"/>
                        </a:rPr>
                        <a:t>Howard Blackson interview, 7 July 2026</a:t>
                      </a:r>
                    </a:p>
                  </a:txBody>
                  <a:tcPr marL="171450" marR="133350" marT="114300" marB="95250" anchor="ctr">
                    <a:solidFill>
                      <a:srgbClr val="FFFFFF"/>
                    </a:solidFill>
                  </a:tcPr>
                </a:tc>
                <a:tc>
                  <a:txBody>
                    <a:bodyPr/>
                    <a:lstStyle/>
                    <a:p>
                      <a:r>
                        <a:rPr sz="1725">
                          <a:solidFill>
                            <a:srgbClr val="173D35"/>
                          </a:solidFill>
                          <a:latin typeface="Helvetica Neue"/>
                          <a:ea typeface="Helvetica Neue"/>
                          <a:cs typeface="Helvetica Neue"/>
                        </a:rPr>
                        <a:t>pp. 2–3: fragmentation, event access and public-space concerns</a:t>
                      </a:r>
                    </a:p>
                  </a:txBody>
                  <a:tcPr marL="171450" marR="133350" marT="114300" marB="95250" anchor="ctr">
                    <a:solidFill>
                      <a:srgbClr val="FFFFFF"/>
                    </a:solidFill>
                  </a:tcPr>
                </a:tc>
              </a:tr>
              <a:tr h="631031">
                <a:tc>
                  <a:txBody>
                    <a:bodyPr/>
                    <a:lstStyle/>
                    <a:p>
                      <a:r>
                        <a:rPr sz="1725">
                          <a:solidFill>
                            <a:srgbClr val="173D35"/>
                          </a:solidFill>
                          <a:latin typeface="Helvetica Neue"/>
                          <a:ea typeface="Helvetica Neue"/>
                          <a:cs typeface="Helvetica Neue"/>
                        </a:rPr>
                        <a:t>Chris Sichel interview, 2 July 2026</a:t>
                      </a:r>
                    </a:p>
                  </a:txBody>
                  <a:tcPr marL="171450" marR="133350" marT="114300" marB="95250" anchor="ctr">
                    <a:solidFill>
                      <a:srgbClr val="F5F3ED"/>
                    </a:solidFill>
                  </a:tcPr>
                </a:tc>
                <a:tc>
                  <a:txBody>
                    <a:bodyPr/>
                    <a:lstStyle/>
                    <a:p>
                      <a:r>
                        <a:rPr sz="1725">
                          <a:solidFill>
                            <a:srgbClr val="173D35"/>
                          </a:solidFill>
                          <a:latin typeface="Helvetica Neue"/>
                          <a:ea typeface="Helvetica Neue"/>
                          <a:cs typeface="Helvetica Neue"/>
                        </a:rPr>
                        <a:t>pp. 2–4: shared revenue, FBP role and unified destination marketing</a:t>
                      </a:r>
                    </a:p>
                  </a:txBody>
                  <a:tcPr marL="171450" marR="133350" marT="114300" marB="95250" anchor="ctr">
                    <a:solidFill>
                      <a:srgbClr val="F5F3ED"/>
                    </a:solidFill>
                  </a:tcPr>
                </a:tc>
              </a:tr>
              <a:tr h="631031">
                <a:tc>
                  <a:txBody>
                    <a:bodyPr/>
                    <a:lstStyle/>
                    <a:p>
                      <a:r>
                        <a:rPr sz="1725">
                          <a:solidFill>
                            <a:srgbClr val="173D35"/>
                          </a:solidFill>
                          <a:latin typeface="Helvetica Neue"/>
                          <a:ea typeface="Helvetica Neue"/>
                          <a:cs typeface="Helvetica Neue"/>
                        </a:rPr>
                        <a:t>Michael Stepner interview, 22 June 2026</a:t>
                      </a:r>
                    </a:p>
                  </a:txBody>
                  <a:tcPr marL="171450" marR="133350" marT="114300" marB="95250" anchor="ctr">
                    <a:solidFill>
                      <a:srgbClr val="FFFFFF"/>
                    </a:solidFill>
                  </a:tcPr>
                </a:tc>
                <a:tc>
                  <a:txBody>
                    <a:bodyPr/>
                    <a:lstStyle/>
                    <a:p>
                      <a:r>
                        <a:rPr sz="1725">
                          <a:solidFill>
                            <a:srgbClr val="173D35"/>
                          </a:solidFill>
                          <a:latin typeface="Helvetica Neue"/>
                          <a:ea typeface="Helvetica Neue"/>
                          <a:cs typeface="Helvetica Neue"/>
                        </a:rPr>
                        <a:t>p. 3: equitable sharing, public use and neighboring institutions</a:t>
                      </a:r>
                    </a:p>
                  </a:txBody>
                  <a:tcPr marL="171450" marR="133350" marT="114300" marB="95250" anchor="ctr">
                    <a:solidFill>
                      <a:srgbClr val="FFFFFF"/>
                    </a:solidFill>
                  </a:tcPr>
                </a:tc>
              </a:tr>
              <a:tr h="631031">
                <a:tc>
                  <a:txBody>
                    <a:bodyPr/>
                    <a:lstStyle/>
                    <a:p>
                      <a:r>
                        <a:rPr sz="1725">
                          <a:solidFill>
                            <a:srgbClr val="173D35"/>
                          </a:solidFill>
                          <a:latin typeface="Helvetica Neue"/>
                          <a:ea typeface="Helvetica Neue"/>
                          <a:cs typeface="Helvetica Neue"/>
                        </a:rPr>
                        <a:t>Fleet / Steve interview, 17 August 2026</a:t>
                      </a:r>
                    </a:p>
                  </a:txBody>
                  <a:tcPr marL="171450" marR="133350" marT="114300" marB="95250" anchor="ctr">
                    <a:solidFill>
                      <a:srgbClr val="F5F3ED"/>
                    </a:solidFill>
                  </a:tcPr>
                </a:tc>
                <a:tc>
                  <a:txBody>
                    <a:bodyPr/>
                    <a:lstStyle/>
                    <a:p>
                      <a:r>
                        <a:rPr sz="1725">
                          <a:solidFill>
                            <a:srgbClr val="173D35"/>
                          </a:solidFill>
                          <a:latin typeface="Helvetica Neue"/>
                          <a:ea typeface="Helvetica Neue"/>
                          <a:cs typeface="Helvetica Neue"/>
                        </a:rPr>
                        <a:t>pp. 2–3: event impacts, shared spaces and revenue-neutral principle</a:t>
                      </a:r>
                    </a:p>
                  </a:txBody>
                  <a:tcPr marL="171450" marR="133350" marT="114300" marB="95250" anchor="ctr">
                    <a:solidFill>
                      <a:srgbClr val="F5F3ED"/>
                    </a:solidFill>
                  </a:tcPr>
                </a:tc>
              </a:tr>
              <a:tr h="631031">
                <a:tc>
                  <a:txBody>
                    <a:bodyPr/>
                    <a:lstStyle/>
                    <a:p>
                      <a:r>
                        <a:rPr sz="1725">
                          <a:solidFill>
                            <a:srgbClr val="173D35"/>
                          </a:solidFill>
                          <a:latin typeface="Helvetica Neue"/>
                          <a:ea typeface="Helvetica Neue"/>
                          <a:cs typeface="Helvetica Neue"/>
                        </a:rPr>
                        <a:t>Casey Smith interview</a:t>
                      </a:r>
                    </a:p>
                  </a:txBody>
                  <a:tcPr marL="171450" marR="133350" marT="114300" marB="95250" anchor="ctr">
                    <a:solidFill>
                      <a:srgbClr val="FFFFFF"/>
                    </a:solidFill>
                  </a:tcPr>
                </a:tc>
                <a:tc>
                  <a:txBody>
                    <a:bodyPr/>
                    <a:lstStyle/>
                    <a:p>
                      <a:r>
                        <a:rPr sz="1725">
                          <a:solidFill>
                            <a:srgbClr val="173D35"/>
                          </a:solidFill>
                          <a:latin typeface="Helvetica Neue"/>
                          <a:ea typeface="Helvetica Neue"/>
                          <a:cs typeface="Helvetica Neue"/>
                        </a:rPr>
                        <a:t>pp. 1–2, 7–9: stewardship, outdoor events and maintenance contributions</a:t>
                      </a:r>
                    </a:p>
                  </a:txBody>
                  <a:tcPr marL="171450" marR="133350" marT="114300" marB="95250" anchor="ctr">
                    <a:solidFill>
                      <a:srgbClr val="FFFFFF"/>
                    </a:solidFill>
                  </a:tcPr>
                </a:tc>
              </a:tr>
              <a:tr h="631031">
                <a:tc>
                  <a:txBody>
                    <a:bodyPr/>
                    <a:lstStyle/>
                    <a:p>
                      <a:r>
                        <a:rPr sz="1725">
                          <a:solidFill>
                            <a:srgbClr val="173D35"/>
                          </a:solidFill>
                          <a:latin typeface="Helvetica Neue"/>
                          <a:ea typeface="Helvetica Neue"/>
                          <a:cs typeface="Helvetica Neue"/>
                        </a:rPr>
                        <a:t>Project meetings, 15 July, 29 July, 13 August</a:t>
                      </a:r>
                    </a:p>
                  </a:txBody>
                  <a:tcPr marL="171450" marR="133350" marT="114300" marB="95250" anchor="ctr">
                    <a:solidFill>
                      <a:srgbClr val="F5F3ED"/>
                    </a:solidFill>
                  </a:tcPr>
                </a:tc>
                <a:tc>
                  <a:txBody>
                    <a:bodyPr/>
                    <a:lstStyle/>
                    <a:p>
                      <a:r>
                        <a:rPr sz="1725">
                          <a:solidFill>
                            <a:srgbClr val="173D35"/>
                          </a:solidFill>
                          <a:latin typeface="Helvetica Neue"/>
                          <a:ea typeface="Helvetica Neue"/>
                          <a:cs typeface="Helvetica Neue"/>
                        </a:rPr>
                        <a:t>Governance tension, shared-event alignment and shared business vision</a:t>
                      </a:r>
                    </a:p>
                  </a:txBody>
                  <a:tcPr marL="171450" marR="133350" marT="114300" marB="95250" anchor="ctr">
                    <a:solidFill>
                      <a:srgbClr val="F5F3ED"/>
                    </a:solidFill>
                  </a:tcPr>
                </a:tc>
              </a:tr>
              <a:tr h="631031">
                <a:tc>
                  <a:txBody>
                    <a:bodyPr/>
                    <a:lstStyle/>
                    <a:p>
                      <a:r>
                        <a:rPr sz="1725">
                          <a:solidFill>
                            <a:srgbClr val="173D35"/>
                          </a:solidFill>
                          <a:latin typeface="Helvetica Neue"/>
                          <a:ea typeface="Helvetica Neue"/>
                          <a:cs typeface="Helvetica Neue"/>
                        </a:rPr>
                        <a:t>Sophia email, 29 September 2026</a:t>
                      </a:r>
                    </a:p>
                  </a:txBody>
                  <a:tcPr marL="171450" marR="133350" marT="114300" marB="95250" anchor="ctr">
                    <a:solidFill>
                      <a:srgbClr val="FFFFFF"/>
                    </a:solidFill>
                  </a:tcPr>
                </a:tc>
                <a:tc>
                  <a:txBody>
                    <a:bodyPr/>
                    <a:lstStyle/>
                    <a:p>
                      <a:r>
                        <a:rPr sz="1725">
                          <a:solidFill>
                            <a:srgbClr val="173D35"/>
                          </a:solidFill>
                          <a:latin typeface="Helvetica Neue"/>
                          <a:ea typeface="Helvetica Neue"/>
                          <a:cs typeface="Helvetica Neue"/>
                        </a:rPr>
                        <a:t>Internal calendar request, biweekly Balboa meetings and Lincoln visit account</a:t>
                      </a:r>
                    </a:p>
                  </a:txBody>
                  <a:tcPr marL="171450" marR="133350" marT="114300" marB="95250" anchor="ctr">
                    <a:solidFill>
                      <a:srgbClr val="FFFFFF"/>
                    </a:solidFill>
                  </a:tcPr>
                </a:tc>
              </a:tr>
            </a:tbl>
          </a:graphicData>
        </a:graphic>
      </p:graphicFrame>
      <p:sp>
        <p:nvSpPr>
          <p:cNvPr id="5" name="Interview claims remain attributed to the spe">
            <a:extLst xmlns:a="http://schemas.openxmlformats.org/drawingml/2006/main">
              <a:ext uri="{FF2B5EF4-FFF2-40B4-BE49-F238E27FC236}">
                <a16:creationId xmlns:a16="http://schemas.microsoft.com/office/drawing/2014/main" id="{7754AA8D-303B-4CD2-B27F-DECC1967394E}"/>
              </a:ext>
            </a:extLst>
          </p:cNvPr>
          <p:cNvSpPr>
            <a:spLocks xmlns:a="http://schemas.openxmlformats.org/drawingml/2006/main" noGrp="1"/>
          </p:cNvSpPr>
          <p:nvPr/>
        </p:nvSpPr>
        <p:spPr>
          <a:xfrm xmlns:a="http://schemas.openxmlformats.org/drawingml/2006/main">
            <a:off x="685800" y="8077200"/>
            <a:ext cx="130968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200" b="0">
                <a:solidFill>
                  <a:srgbClr val="61716B"/>
                </a:solidFill>
                <a:latin typeface="Helvetica Neue"/>
                <a:ea typeface="Helvetica Neue"/>
                <a:cs typeface="Helvetica Neue"/>
              </a:defRPr>
            </a:pPr>
            <a:r>
              <a:rPr sz="1200" b="0">
                <a:solidFill>
                  <a:srgbClr val="61716B"/>
                </a:solidFill>
                <a:latin typeface="Helvetica Neue"/>
                <a:ea typeface="Helvetica Neue"/>
                <a:cs typeface="Helvetica Neue"/>
              </a:rPr>
              <a:t>Interview claims remain attributed to the speakers. Page numbers refer to supplied PDFs.</a:t>
            </a:r>
          </a:p>
        </p:txBody>
      </p:sp>
    </p:spTree>
    <p:extLst>
      <p:ext uri="{BB962C8B-B14F-4D97-AF65-F5344CB8AC3E}">
        <p14:creationId xmlns:p14="http://schemas.microsoft.com/office/powerpoint/2010/main" val="1237191486"/>
      </p:ext>
    </p:extLst>
  </p:cSld>
</p:sld>
</file>

<file path=ppt/slides/slide69.xml><?xml version="1.0" encoding="utf-8"?>
<p:sld xmlns:p="http://schemas.openxmlformats.org/presentationml/2006/main">
  <p:cSld>
    <p:bg>
      <p:bgPr>
        <a:solidFill xmlns:a="http://schemas.openxmlformats.org/drawingml/2006/main">
          <a:srgbClr val="F5F3ED"/>
        </a:solidFill>
      </p:bgPr>
    </p:bg>
    <p:spTree>
      <p:nvGrpSpPr>
        <p:cNvPr id="1" name=""/>
        <p:cNvGrpSpPr/>
        <p:nvPr/>
      </p:nvGrpSpPr>
      <p:grpSpPr>
        <a:xfrm xmlns:a="http://schemas.openxmlformats.org/drawingml/2006/main"/>
      </p:grpSpPr>
      <p:sp>
        <p:nvSpPr>
          <p:cNvPr id="17" name="SOURCE REGISTER">
            <a:extLst xmlns:a="http://schemas.openxmlformats.org/drawingml/2006/main">
              <a:ext uri="{FF2B5EF4-FFF2-40B4-BE49-F238E27FC236}">
                <a16:creationId xmlns:a16="http://schemas.microsoft.com/office/drawing/2014/main" id="{711DF32C-2910-42E5-9E6F-7F0047C804A8}"/>
              </a:ext>
            </a:extLst>
          </p:cNvPr>
          <p:cNvSpPr>
            <a:spLocks xmlns:a="http://schemas.openxmlformats.org/drawingml/2006/main" noGrp="1"/>
          </p:cNvSpPr>
          <p:nvPr/>
        </p:nvSpPr>
        <p:spPr>
          <a:xfrm xmlns:a="http://schemas.openxmlformats.org/drawingml/2006/main">
            <a:off x="685800" y="400050"/>
            <a:ext cx="13335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50" b="1">
                <a:solidFill>
                  <a:srgbClr val="61716B"/>
                </a:solidFill>
                <a:latin typeface="Helvetica Neue"/>
                <a:ea typeface="Helvetica Neue"/>
                <a:cs typeface="Helvetica Neue"/>
              </a:defRPr>
            </a:pPr>
            <a:r>
              <a:rPr sz="1350" b="1">
                <a:solidFill>
                  <a:srgbClr val="61716B"/>
                </a:solidFill>
                <a:latin typeface="Helvetica Neue"/>
                <a:ea typeface="Helvetica Neue"/>
                <a:cs typeface="Helvetica Neue"/>
              </a:rPr>
              <a:t>SOURCE REGISTER</a:t>
            </a:r>
          </a:p>
        </p:txBody>
      </p:sp>
      <p:sp>
        <p:nvSpPr>
          <p:cNvPr id="2" name="Primary sources: campus and district models">
            <a:extLst xmlns:a="http://schemas.openxmlformats.org/drawingml/2006/main">
              <a:ext uri="{FF2B5EF4-FFF2-40B4-BE49-F238E27FC236}">
                <a16:creationId xmlns:a16="http://schemas.microsoft.com/office/drawing/2014/main" id="{EE66EF0D-004F-4399-8809-B9212EEC7633}"/>
              </a:ext>
            </a:extLst>
          </p:cNvPr>
          <p:cNvSpPr>
            <a:spLocks xmlns:a="http://schemas.openxmlformats.org/drawingml/2006/main" noGrp="1"/>
          </p:cNvSpPr>
          <p:nvPr/>
        </p:nvSpPr>
        <p:spPr>
          <a:xfrm xmlns:a="http://schemas.openxmlformats.org/drawingml/2006/main">
            <a:off x="685800" y="914400"/>
            <a:ext cx="13868400"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900" b="1">
                <a:solidFill>
                  <a:srgbClr val="173D35"/>
                </a:solidFill>
                <a:latin typeface="Helvetica Neue"/>
                <a:ea typeface="Helvetica Neue"/>
                <a:cs typeface="Helvetica Neue"/>
              </a:defRPr>
            </a:pPr>
            <a:r>
              <a:rPr sz="3900" b="1">
                <a:solidFill>
                  <a:srgbClr val="173D35"/>
                </a:solidFill>
                <a:latin typeface="Helvetica Neue"/>
                <a:ea typeface="Helvetica Neue"/>
                <a:cs typeface="Helvetica Neue"/>
              </a:rPr>
              <a:t>Primary sources: campus and district models</a:t>
            </a:r>
          </a:p>
        </p:txBody>
      </p:sp>
      <p:sp>
        <p:nvSpPr>
          <p:cNvPr id="3" name="58">
            <a:extLst xmlns:a="http://schemas.openxmlformats.org/drawingml/2006/main">
              <a:ext uri="{FF2B5EF4-FFF2-40B4-BE49-F238E27FC236}">
                <a16:creationId xmlns:a16="http://schemas.microsoft.com/office/drawing/2014/main" id="{6EB31D1C-F73D-4D75-9BC9-948FF2343729}"/>
              </a:ext>
            </a:extLst>
          </p:cNvPr>
          <p:cNvSpPr>
            <a:spLocks xmlns:a="http://schemas.openxmlformats.org/drawingml/2006/main" noGrp="1"/>
          </p:cNvSpPr>
          <p:nvPr/>
        </p:nvSpPr>
        <p:spPr>
          <a:xfrm xmlns:a="http://schemas.openxmlformats.org/drawingml/2006/main">
            <a:off x="14097000" y="8105775"/>
            <a:ext cx="457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275" b="0">
                <a:solidFill>
                  <a:srgbClr val="61716B"/>
                </a:solidFill>
                <a:latin typeface="Helvetica Neue"/>
                <a:ea typeface="Helvetica Neue"/>
                <a:cs typeface="Helvetica Neue"/>
              </a:defRPr>
            </a:pPr>
            <a:r>
              <a:rPr sz="1275" b="0">
                <a:solidFill>
                  <a:srgbClr val="61716B"/>
                </a:solidFill>
                <a:latin typeface="Helvetica Neue"/>
                <a:ea typeface="Helvetica Neue"/>
                <a:cs typeface="Helvetica Neue"/>
              </a:rPr>
              <a:t>69</a:t>
            </a:r>
          </a:p>
        </p:txBody>
      </p:sp>
      <p:sp>
        <p:nvSpPr>
          <p:cNvPr id="4" name="Lincoln Center">
            <a:extLst xmlns:a="http://schemas.openxmlformats.org/drawingml/2006/main">
              <a:ext uri="{FF2B5EF4-FFF2-40B4-BE49-F238E27FC236}">
                <a16:creationId xmlns:a16="http://schemas.microsoft.com/office/drawing/2014/main" id="{CCAF19D5-30E4-43F8-A42A-B83ED674BD2A}"/>
              </a:ext>
            </a:extLst>
          </p:cNvPr>
          <p:cNvSpPr>
            <a:spLocks xmlns:a="http://schemas.openxmlformats.org/drawingml/2006/main" noGrp="1"/>
          </p:cNvSpPr>
          <p:nvPr/>
        </p:nvSpPr>
        <p:spPr>
          <a:xfrm xmlns:a="http://schemas.openxmlformats.org/drawingml/2006/main">
            <a:off x="685800" y="2324100"/>
            <a:ext cx="366712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400" b="1">
                <a:solidFill>
                  <a:srgbClr val="BE573C"/>
                </a:solidFill>
                <a:latin typeface="Helvetica Neue"/>
                <a:ea typeface="Helvetica Neue"/>
                <a:cs typeface="Helvetica Neue"/>
              </a:defRPr>
            </a:pPr>
            <a:r>
              <a:rPr sz="2400" b="1">
                <a:solidFill>
                  <a:srgbClr val="BE573C"/>
                </a:solidFill>
                <a:latin typeface="Helvetica Neue"/>
                <a:ea typeface="Helvetica Neue"/>
                <a:cs typeface="Helvetica Neue"/>
              </a:rPr>
              <a:t>Lincoln Center</a:t>
            </a:r>
          </a:p>
        </p:txBody>
      </p:sp>
      <p:sp>
        <p:nvSpPr>
          <p:cNvPr id="5" name="About and resident organizations">
            <a:extLst xmlns:a="http://schemas.openxmlformats.org/drawingml/2006/main">
              <a:ext uri="{FF2B5EF4-FFF2-40B4-BE49-F238E27FC236}">
                <a16:creationId xmlns:a16="http://schemas.microsoft.com/office/drawing/2014/main" id="{A3BD8BB5-7ABD-406C-883E-F3CE86823BD5}"/>
              </a:ext>
            </a:extLst>
          </p:cNvPr>
          <p:cNvSpPr>
            <a:spLocks xmlns:a="http://schemas.openxmlformats.org/drawingml/2006/main" noGrp="1"/>
          </p:cNvSpPr>
          <p:nvPr/>
        </p:nvSpPr>
        <p:spPr>
          <a:xfrm xmlns:a="http://schemas.openxmlformats.org/drawingml/2006/main">
            <a:off x="4667250" y="2324100"/>
            <a:ext cx="95250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025" b="1">
                <a:solidFill>
                  <a:srgbClr val="173D35"/>
                </a:solidFill>
                <a:latin typeface="Helvetica Neue"/>
                <a:ea typeface="Helvetica Neue"/>
                <a:cs typeface="Helvetica Neue"/>
              </a:defRPr>
            </a:pPr>
            <a:r>
              <a:rPr sz="2025" b="1">
                <a:solidFill>
                  <a:srgbClr val="173D35"/>
                </a:solidFill>
                <a:latin typeface="Helvetica Neue"/>
                <a:ea typeface="Helvetica Neue"/>
                <a:cs typeface="Helvetica Neue"/>
                <a:hlinkClick xmlns:r="http://schemas.openxmlformats.org/officeDocument/2006/relationships" r:id="R70f35f7eca4241b0"/>
              </a:rPr>
              <a:t>About and resident organizations</a:t>
            </a:r>
          </a:p>
        </p:txBody>
      </p:sp>
      <p:sp>
        <p:nvSpPr>
          <p:cNvPr id="6" name="2025 audited accounts, note 2(l)">
            <a:extLst xmlns:a="http://schemas.openxmlformats.org/drawingml/2006/main">
              <a:ext uri="{FF2B5EF4-FFF2-40B4-BE49-F238E27FC236}">
                <a16:creationId xmlns:a16="http://schemas.microsoft.com/office/drawing/2014/main" id="{33565FFF-88EB-4271-85C4-3F75DBADE3D5}"/>
              </a:ext>
            </a:extLst>
          </p:cNvPr>
          <p:cNvSpPr>
            <a:spLocks xmlns:a="http://schemas.openxmlformats.org/drawingml/2006/main" noGrp="1"/>
          </p:cNvSpPr>
          <p:nvPr/>
        </p:nvSpPr>
        <p:spPr>
          <a:xfrm xmlns:a="http://schemas.openxmlformats.org/drawingml/2006/main">
            <a:off x="4667250" y="2828925"/>
            <a:ext cx="95250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025" b="1">
                <a:solidFill>
                  <a:srgbClr val="173D35"/>
                </a:solidFill>
                <a:latin typeface="Helvetica Neue"/>
                <a:ea typeface="Helvetica Neue"/>
                <a:cs typeface="Helvetica Neue"/>
              </a:defRPr>
            </a:pPr>
            <a:r>
              <a:rPr sz="2025" b="1">
                <a:solidFill>
                  <a:srgbClr val="173D35"/>
                </a:solidFill>
                <a:latin typeface="Helvetica Neue"/>
                <a:ea typeface="Helvetica Neue"/>
                <a:cs typeface="Helvetica Neue"/>
                <a:hlinkClick xmlns:r="http://schemas.openxmlformats.org/officeDocument/2006/relationships" r:id="R0607981b9c264120"/>
              </a:rPr>
              <a:t>2025 audited accounts, note 2(l)</a:t>
            </a:r>
          </a:p>
        </p:txBody>
      </p:sp>
      <p:sp>
        <p:nvSpPr>
          <p:cNvPr id="7" name="Summer for the City calendar">
            <a:extLst xmlns:a="http://schemas.openxmlformats.org/drawingml/2006/main">
              <a:ext uri="{FF2B5EF4-FFF2-40B4-BE49-F238E27FC236}">
                <a16:creationId xmlns:a16="http://schemas.microsoft.com/office/drawing/2014/main" id="{EB35B6C3-BAD0-4658-A84E-8D434F9BFBAC}"/>
              </a:ext>
            </a:extLst>
          </p:cNvPr>
          <p:cNvSpPr>
            <a:spLocks xmlns:a="http://schemas.openxmlformats.org/drawingml/2006/main" noGrp="1"/>
          </p:cNvSpPr>
          <p:nvPr/>
        </p:nvSpPr>
        <p:spPr>
          <a:xfrm xmlns:a="http://schemas.openxmlformats.org/drawingml/2006/main">
            <a:off x="4667250" y="3333750"/>
            <a:ext cx="95250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025" b="1">
                <a:solidFill>
                  <a:srgbClr val="173D35"/>
                </a:solidFill>
                <a:latin typeface="Helvetica Neue"/>
                <a:ea typeface="Helvetica Neue"/>
                <a:cs typeface="Helvetica Neue"/>
              </a:defRPr>
            </a:pPr>
            <a:r>
              <a:rPr sz="2025" b="1">
                <a:solidFill>
                  <a:srgbClr val="173D35"/>
                </a:solidFill>
                <a:latin typeface="Helvetica Neue"/>
                <a:ea typeface="Helvetica Neue"/>
                <a:cs typeface="Helvetica Neue"/>
                <a:hlinkClick xmlns:r="http://schemas.openxmlformats.org/officeDocument/2006/relationships" r:id="R196407d049a542f9"/>
              </a:rPr>
              <a:t>Summer for the City calendar</a:t>
            </a:r>
          </a:p>
        </p:txBody>
      </p:sp>
      <p:sp>
        <p:nvSpPr>
          <p:cNvPr id="8" name="MuseumsQuartier">
            <a:extLst xmlns:a="http://schemas.openxmlformats.org/drawingml/2006/main">
              <a:ext uri="{FF2B5EF4-FFF2-40B4-BE49-F238E27FC236}">
                <a16:creationId xmlns:a16="http://schemas.microsoft.com/office/drawing/2014/main" id="{8F22C9B6-8B03-4345-AEC4-B9AA06492739}"/>
              </a:ext>
            </a:extLst>
          </p:cNvPr>
          <p:cNvSpPr>
            <a:spLocks xmlns:a="http://schemas.openxmlformats.org/drawingml/2006/main" noGrp="1"/>
          </p:cNvSpPr>
          <p:nvPr/>
        </p:nvSpPr>
        <p:spPr>
          <a:xfrm xmlns:a="http://schemas.openxmlformats.org/drawingml/2006/main">
            <a:off x="685800" y="4057650"/>
            <a:ext cx="366712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400" b="1">
                <a:solidFill>
                  <a:srgbClr val="BE573C"/>
                </a:solidFill>
                <a:latin typeface="Helvetica Neue"/>
                <a:ea typeface="Helvetica Neue"/>
                <a:cs typeface="Helvetica Neue"/>
              </a:defRPr>
            </a:pPr>
            <a:r>
              <a:rPr sz="2400" b="1">
                <a:solidFill>
                  <a:srgbClr val="BE573C"/>
                </a:solidFill>
                <a:latin typeface="Helvetica Neue"/>
                <a:ea typeface="Helvetica Neue"/>
                <a:cs typeface="Helvetica Neue"/>
              </a:rPr>
              <a:t>MuseumsQuartier</a:t>
            </a:r>
          </a:p>
        </p:txBody>
      </p:sp>
      <p:sp>
        <p:nvSpPr>
          <p:cNvPr id="9" name="Ownership and operator mandate">
            <a:extLst xmlns:a="http://schemas.openxmlformats.org/drawingml/2006/main">
              <a:ext uri="{FF2B5EF4-FFF2-40B4-BE49-F238E27FC236}">
                <a16:creationId xmlns:a16="http://schemas.microsoft.com/office/drawing/2014/main" id="{C86EF207-7276-4066-92EC-FA8D6602F7D6}"/>
              </a:ext>
            </a:extLst>
          </p:cNvPr>
          <p:cNvSpPr>
            <a:spLocks xmlns:a="http://schemas.openxmlformats.org/drawingml/2006/main" noGrp="1"/>
          </p:cNvSpPr>
          <p:nvPr/>
        </p:nvSpPr>
        <p:spPr>
          <a:xfrm xmlns:a="http://schemas.openxmlformats.org/drawingml/2006/main">
            <a:off x="4667250" y="4057650"/>
            <a:ext cx="95250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025" b="1">
                <a:solidFill>
                  <a:srgbClr val="173D35"/>
                </a:solidFill>
                <a:latin typeface="Helvetica Neue"/>
                <a:ea typeface="Helvetica Neue"/>
                <a:cs typeface="Helvetica Neue"/>
              </a:defRPr>
            </a:pPr>
            <a:r>
              <a:rPr sz="2025" b="1">
                <a:solidFill>
                  <a:srgbClr val="173D35"/>
                </a:solidFill>
                <a:latin typeface="Helvetica Neue"/>
                <a:ea typeface="Helvetica Neue"/>
                <a:cs typeface="Helvetica Neue"/>
                <a:hlinkClick xmlns:r="http://schemas.openxmlformats.org/officeDocument/2006/relationships" r:id="Rcc59f59dce3a4485"/>
              </a:rPr>
              <a:t>Ownership and operator mandate</a:t>
            </a:r>
          </a:p>
        </p:txBody>
      </p:sp>
      <p:sp>
        <p:nvSpPr>
          <p:cNvPr id="10" name="Event rentals and service team">
            <a:extLst xmlns:a="http://schemas.openxmlformats.org/drawingml/2006/main">
              <a:ext uri="{FF2B5EF4-FFF2-40B4-BE49-F238E27FC236}">
                <a16:creationId xmlns:a16="http://schemas.microsoft.com/office/drawing/2014/main" id="{FB669222-AB91-4D86-B04F-BBFD7E958DB7}"/>
              </a:ext>
            </a:extLst>
          </p:cNvPr>
          <p:cNvSpPr>
            <a:spLocks xmlns:a="http://schemas.openxmlformats.org/drawingml/2006/main" noGrp="1"/>
          </p:cNvSpPr>
          <p:nvPr/>
        </p:nvSpPr>
        <p:spPr>
          <a:xfrm xmlns:a="http://schemas.openxmlformats.org/drawingml/2006/main">
            <a:off x="4667250" y="4562475"/>
            <a:ext cx="95250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025" b="1">
                <a:solidFill>
                  <a:srgbClr val="173D35"/>
                </a:solidFill>
                <a:latin typeface="Helvetica Neue"/>
                <a:ea typeface="Helvetica Neue"/>
                <a:cs typeface="Helvetica Neue"/>
              </a:defRPr>
            </a:pPr>
            <a:r>
              <a:rPr sz="2025" b="1">
                <a:solidFill>
                  <a:srgbClr val="173D35"/>
                </a:solidFill>
                <a:latin typeface="Helvetica Neue"/>
                <a:ea typeface="Helvetica Neue"/>
                <a:cs typeface="Helvetica Neue"/>
                <a:hlinkClick xmlns:r="http://schemas.openxmlformats.org/officeDocument/2006/relationships" r:id="Rf8964b0bd0964f23"/>
              </a:rPr>
              <a:t>Event rentals and service team</a:t>
            </a:r>
          </a:p>
        </p:txBody>
      </p:sp>
      <p:sp>
        <p:nvSpPr>
          <p:cNvPr id="11" name="Federal operating support">
            <a:extLst xmlns:a="http://schemas.openxmlformats.org/drawingml/2006/main">
              <a:ext uri="{FF2B5EF4-FFF2-40B4-BE49-F238E27FC236}">
                <a16:creationId xmlns:a16="http://schemas.microsoft.com/office/drawing/2014/main" id="{6D781662-F9EC-4511-977E-B46D93C0ACC8}"/>
              </a:ext>
            </a:extLst>
          </p:cNvPr>
          <p:cNvSpPr>
            <a:spLocks xmlns:a="http://schemas.openxmlformats.org/drawingml/2006/main" noGrp="1"/>
          </p:cNvSpPr>
          <p:nvPr/>
        </p:nvSpPr>
        <p:spPr>
          <a:xfrm xmlns:a="http://schemas.openxmlformats.org/drawingml/2006/main">
            <a:off x="4667250" y="5067300"/>
            <a:ext cx="95250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025" b="1">
                <a:solidFill>
                  <a:srgbClr val="173D35"/>
                </a:solidFill>
                <a:latin typeface="Helvetica Neue"/>
                <a:ea typeface="Helvetica Neue"/>
                <a:cs typeface="Helvetica Neue"/>
              </a:defRPr>
            </a:pPr>
            <a:r>
              <a:rPr sz="2025" b="1">
                <a:solidFill>
                  <a:srgbClr val="173D35"/>
                </a:solidFill>
                <a:latin typeface="Helvetica Neue"/>
                <a:ea typeface="Helvetica Neue"/>
                <a:cs typeface="Helvetica Neue"/>
                <a:hlinkClick xmlns:r="http://schemas.openxmlformats.org/officeDocument/2006/relationships" r:id="R2054fdddbaf64992"/>
              </a:rPr>
              <a:t>Federal operating support</a:t>
            </a:r>
          </a:p>
        </p:txBody>
      </p:sp>
      <p:sp>
        <p:nvSpPr>
          <p:cNvPr id="12" name="South Bank">
            <a:extLst xmlns:a="http://schemas.openxmlformats.org/drawingml/2006/main">
              <a:ext uri="{FF2B5EF4-FFF2-40B4-BE49-F238E27FC236}">
                <a16:creationId xmlns:a16="http://schemas.microsoft.com/office/drawing/2014/main" id="{2AB85FD6-2317-4E74-BA68-2D4611F5173C}"/>
              </a:ext>
            </a:extLst>
          </p:cNvPr>
          <p:cNvSpPr>
            <a:spLocks xmlns:a="http://schemas.openxmlformats.org/drawingml/2006/main" noGrp="1"/>
          </p:cNvSpPr>
          <p:nvPr/>
        </p:nvSpPr>
        <p:spPr>
          <a:xfrm xmlns:a="http://schemas.openxmlformats.org/drawingml/2006/main">
            <a:off x="685800" y="5791200"/>
            <a:ext cx="366712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400" b="1">
                <a:solidFill>
                  <a:srgbClr val="BE573C"/>
                </a:solidFill>
                <a:latin typeface="Helvetica Neue"/>
                <a:ea typeface="Helvetica Neue"/>
                <a:cs typeface="Helvetica Neue"/>
              </a:defRPr>
            </a:pPr>
            <a:r>
              <a:rPr sz="2400" b="1">
                <a:solidFill>
                  <a:srgbClr val="BE573C"/>
                </a:solidFill>
                <a:latin typeface="Helvetica Neue"/>
                <a:ea typeface="Helvetica Neue"/>
                <a:cs typeface="Helvetica Neue"/>
              </a:rPr>
              <a:t>South Bank</a:t>
            </a:r>
          </a:p>
        </p:txBody>
      </p:sp>
      <p:sp>
        <p:nvSpPr>
          <p:cNvPr id="13" name="BID governance and funding">
            <a:extLst xmlns:a="http://schemas.openxmlformats.org/drawingml/2006/main">
              <a:ext uri="{FF2B5EF4-FFF2-40B4-BE49-F238E27FC236}">
                <a16:creationId xmlns:a16="http://schemas.microsoft.com/office/drawing/2014/main" id="{A065AF3C-7255-4B9A-95E3-E1B0785CCD09}"/>
              </a:ext>
            </a:extLst>
          </p:cNvPr>
          <p:cNvSpPr>
            <a:spLocks xmlns:a="http://schemas.openxmlformats.org/drawingml/2006/main" noGrp="1"/>
          </p:cNvSpPr>
          <p:nvPr/>
        </p:nvSpPr>
        <p:spPr>
          <a:xfrm xmlns:a="http://schemas.openxmlformats.org/drawingml/2006/main">
            <a:off x="4667250" y="5791200"/>
            <a:ext cx="95250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025" b="1">
                <a:solidFill>
                  <a:srgbClr val="173D35"/>
                </a:solidFill>
                <a:latin typeface="Helvetica Neue"/>
                <a:ea typeface="Helvetica Neue"/>
                <a:cs typeface="Helvetica Neue"/>
              </a:defRPr>
            </a:pPr>
            <a:r>
              <a:rPr sz="2025" b="1">
                <a:solidFill>
                  <a:srgbClr val="173D35"/>
                </a:solidFill>
                <a:latin typeface="Helvetica Neue"/>
                <a:ea typeface="Helvetica Neue"/>
                <a:cs typeface="Helvetica Neue"/>
                <a:hlinkClick xmlns:r="http://schemas.openxmlformats.org/officeDocument/2006/relationships" r:id="R78381229eb9047c3"/>
              </a:rPr>
              <a:t>BID governance and funding</a:t>
            </a:r>
          </a:p>
        </p:txBody>
      </p:sp>
      <p:sp>
        <p:nvSpPr>
          <p:cNvPr id="14" name="2024–2029 business plan">
            <a:extLst xmlns:a="http://schemas.openxmlformats.org/drawingml/2006/main">
              <a:ext uri="{FF2B5EF4-FFF2-40B4-BE49-F238E27FC236}">
                <a16:creationId xmlns:a16="http://schemas.microsoft.com/office/drawing/2014/main" id="{CAD36D1C-D786-4BC9-B544-446C46BB7A97}"/>
              </a:ext>
            </a:extLst>
          </p:cNvPr>
          <p:cNvSpPr>
            <a:spLocks xmlns:a="http://schemas.openxmlformats.org/drawingml/2006/main" noGrp="1"/>
          </p:cNvSpPr>
          <p:nvPr/>
        </p:nvSpPr>
        <p:spPr>
          <a:xfrm xmlns:a="http://schemas.openxmlformats.org/drawingml/2006/main">
            <a:off x="4667250" y="6296025"/>
            <a:ext cx="95250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025" b="1">
                <a:solidFill>
                  <a:srgbClr val="173D35"/>
                </a:solidFill>
                <a:latin typeface="Helvetica Neue"/>
                <a:ea typeface="Helvetica Neue"/>
                <a:cs typeface="Helvetica Neue"/>
              </a:defRPr>
            </a:pPr>
            <a:r>
              <a:rPr sz="2025" b="1">
                <a:solidFill>
                  <a:srgbClr val="173D35"/>
                </a:solidFill>
                <a:latin typeface="Helvetica Neue"/>
                <a:ea typeface="Helvetica Neue"/>
                <a:cs typeface="Helvetica Neue"/>
                <a:hlinkClick xmlns:r="http://schemas.openxmlformats.org/officeDocument/2006/relationships" r:id="Rc5d2428b00c04dd6"/>
              </a:rPr>
              <a:t>2024–2029 business plan</a:t>
            </a:r>
          </a:p>
        </p:txBody>
      </p:sp>
      <p:sp>
        <p:nvSpPr>
          <p:cNvPr id="15" name="Public destination calendar">
            <a:extLst xmlns:a="http://schemas.openxmlformats.org/drawingml/2006/main">
              <a:ext uri="{FF2B5EF4-FFF2-40B4-BE49-F238E27FC236}">
                <a16:creationId xmlns:a16="http://schemas.microsoft.com/office/drawing/2014/main" id="{E6038C0F-5091-4E68-8E1D-1E5EA98CB2CB}"/>
              </a:ext>
            </a:extLst>
          </p:cNvPr>
          <p:cNvSpPr>
            <a:spLocks xmlns:a="http://schemas.openxmlformats.org/drawingml/2006/main" noGrp="1"/>
          </p:cNvSpPr>
          <p:nvPr/>
        </p:nvSpPr>
        <p:spPr>
          <a:xfrm xmlns:a="http://schemas.openxmlformats.org/drawingml/2006/main">
            <a:off x="4667250" y="6800850"/>
            <a:ext cx="95250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025" b="1">
                <a:solidFill>
                  <a:srgbClr val="173D35"/>
                </a:solidFill>
                <a:latin typeface="Helvetica Neue"/>
                <a:ea typeface="Helvetica Neue"/>
                <a:cs typeface="Helvetica Neue"/>
              </a:defRPr>
            </a:pPr>
            <a:r>
              <a:rPr sz="2025" b="1">
                <a:solidFill>
                  <a:srgbClr val="173D35"/>
                </a:solidFill>
                <a:latin typeface="Helvetica Neue"/>
                <a:ea typeface="Helvetica Neue"/>
                <a:cs typeface="Helvetica Neue"/>
                <a:hlinkClick xmlns:r="http://schemas.openxmlformats.org/officeDocument/2006/relationships" r:id="R15326560cd3e4f86"/>
              </a:rPr>
              <a:t>Public destination calendar</a:t>
            </a:r>
          </a:p>
        </p:txBody>
      </p:sp>
      <p:sp>
        <p:nvSpPr>
          <p:cNvPr id="16" name="Links are clickable. Detailed claim and photo">
            <a:extLst xmlns:a="http://schemas.openxmlformats.org/drawingml/2006/main">
              <a:ext uri="{FF2B5EF4-FFF2-40B4-BE49-F238E27FC236}">
                <a16:creationId xmlns:a16="http://schemas.microsoft.com/office/drawing/2014/main" id="{4AB3C11E-83DE-4B15-A13B-E2C99FD64F50}"/>
              </a:ext>
            </a:extLst>
          </p:cNvPr>
          <p:cNvSpPr>
            <a:spLocks xmlns:a="http://schemas.openxmlformats.org/drawingml/2006/main" noGrp="1"/>
          </p:cNvSpPr>
          <p:nvPr/>
        </p:nvSpPr>
        <p:spPr>
          <a:xfrm xmlns:a="http://schemas.openxmlformats.org/drawingml/2006/main">
            <a:off x="685800" y="8077200"/>
            <a:ext cx="130968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200" b="0">
                <a:solidFill>
                  <a:srgbClr val="61716B"/>
                </a:solidFill>
                <a:latin typeface="Helvetica Neue"/>
                <a:ea typeface="Helvetica Neue"/>
                <a:cs typeface="Helvetica Neue"/>
              </a:defRPr>
            </a:pPr>
            <a:r>
              <a:rPr sz="1200" b="0">
                <a:solidFill>
                  <a:srgbClr val="61716B"/>
                </a:solidFill>
                <a:latin typeface="Helvetica Neue"/>
                <a:ea typeface="Helvetica Neue"/>
                <a:cs typeface="Helvetica Neue"/>
              </a:rPr>
              <a:t>Links are clickable. Detailed claim and photo sources appear in the notes of the relevant slides. Checked 6 October 2026.</a:t>
            </a:r>
          </a:p>
        </p:txBody>
      </p:sp>
    </p:spTree>
    <p:extLst>
      <p:ext uri="{BB962C8B-B14F-4D97-AF65-F5344CB8AC3E}">
        <p14:creationId xmlns:p14="http://schemas.microsoft.com/office/powerpoint/2010/main" val="791194413"/>
      </p:ext>
    </p:extLst>
  </p:cSld>
</p:sld>
</file>

<file path=ppt/slides/slide70.xml><?xml version="1.0" encoding="utf-8"?>
<p:sld xmlns:p="http://schemas.openxmlformats.org/presentationml/2006/main">
  <p:cSld>
    <p:bg>
      <p:bgPr>
        <a:solidFill xmlns:a="http://schemas.openxmlformats.org/drawingml/2006/main">
          <a:srgbClr val="F5F3ED"/>
        </a:solidFill>
      </p:bgPr>
    </p:bg>
    <p:spTree>
      <p:nvGrpSpPr>
        <p:cNvPr id="1" name=""/>
        <p:cNvGrpSpPr/>
        <p:nvPr/>
      </p:nvGrpSpPr>
      <p:grpSpPr>
        <a:xfrm xmlns:a="http://schemas.openxmlformats.org/drawingml/2006/main"/>
      </p:grpSpPr>
      <p:sp>
        <p:nvSpPr>
          <p:cNvPr id="17" name="SOURCE REGISTER">
            <a:extLst xmlns:a="http://schemas.openxmlformats.org/drawingml/2006/main">
              <a:ext uri="{FF2B5EF4-FFF2-40B4-BE49-F238E27FC236}">
                <a16:creationId xmlns:a16="http://schemas.microsoft.com/office/drawing/2014/main" id="{72A4F454-3CFB-488A-8635-A0F8751C1310}"/>
              </a:ext>
            </a:extLst>
          </p:cNvPr>
          <p:cNvSpPr>
            <a:spLocks xmlns:a="http://schemas.openxmlformats.org/drawingml/2006/main" noGrp="1"/>
          </p:cNvSpPr>
          <p:nvPr/>
        </p:nvSpPr>
        <p:spPr>
          <a:xfrm xmlns:a="http://schemas.openxmlformats.org/drawingml/2006/main">
            <a:off x="685800" y="400050"/>
            <a:ext cx="13335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50" b="1">
                <a:solidFill>
                  <a:srgbClr val="61716B"/>
                </a:solidFill>
                <a:latin typeface="Helvetica Neue"/>
                <a:ea typeface="Helvetica Neue"/>
                <a:cs typeface="Helvetica Neue"/>
              </a:defRPr>
            </a:pPr>
            <a:r>
              <a:rPr sz="1350" b="1">
                <a:solidFill>
                  <a:srgbClr val="61716B"/>
                </a:solidFill>
                <a:latin typeface="Helvetica Neue"/>
                <a:ea typeface="Helvetica Neue"/>
                <a:cs typeface="Helvetica Neue"/>
              </a:rPr>
              <a:t>SOURCE REGISTER</a:t>
            </a:r>
          </a:p>
        </p:txBody>
      </p:sp>
      <p:sp>
        <p:nvSpPr>
          <p:cNvPr id="2" name="Primary sources: operations and local foundat">
            <a:extLst xmlns:a="http://schemas.openxmlformats.org/drawingml/2006/main">
              <a:ext uri="{FF2B5EF4-FFF2-40B4-BE49-F238E27FC236}">
                <a16:creationId xmlns:a16="http://schemas.microsoft.com/office/drawing/2014/main" id="{05BEE4DD-130D-4DDB-AEE8-A9B5F0AA9028}"/>
              </a:ext>
            </a:extLst>
          </p:cNvPr>
          <p:cNvSpPr>
            <a:spLocks xmlns:a="http://schemas.openxmlformats.org/drawingml/2006/main" noGrp="1"/>
          </p:cNvSpPr>
          <p:nvPr/>
        </p:nvSpPr>
        <p:spPr>
          <a:xfrm xmlns:a="http://schemas.openxmlformats.org/drawingml/2006/main">
            <a:off x="685800" y="914400"/>
            <a:ext cx="13868400"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900" b="1">
                <a:solidFill>
                  <a:srgbClr val="173D35"/>
                </a:solidFill>
                <a:latin typeface="Helvetica Neue"/>
                <a:ea typeface="Helvetica Neue"/>
                <a:cs typeface="Helvetica Neue"/>
              </a:defRPr>
            </a:pPr>
            <a:r>
              <a:rPr sz="3900" b="1">
                <a:solidFill>
                  <a:srgbClr val="173D35"/>
                </a:solidFill>
                <a:latin typeface="Helvetica Neue"/>
                <a:ea typeface="Helvetica Neue"/>
                <a:cs typeface="Helvetica Neue"/>
              </a:rPr>
              <a:t>Primary sources: operations and local foundations</a:t>
            </a:r>
          </a:p>
        </p:txBody>
      </p:sp>
      <p:sp>
        <p:nvSpPr>
          <p:cNvPr id="3" name="59">
            <a:extLst xmlns:a="http://schemas.openxmlformats.org/drawingml/2006/main">
              <a:ext uri="{FF2B5EF4-FFF2-40B4-BE49-F238E27FC236}">
                <a16:creationId xmlns:a16="http://schemas.microsoft.com/office/drawing/2014/main" id="{34524194-1FE0-41B1-B458-B4CDEE90B8F6}"/>
              </a:ext>
            </a:extLst>
          </p:cNvPr>
          <p:cNvSpPr>
            <a:spLocks xmlns:a="http://schemas.openxmlformats.org/drawingml/2006/main" noGrp="1"/>
          </p:cNvSpPr>
          <p:nvPr/>
        </p:nvSpPr>
        <p:spPr>
          <a:xfrm xmlns:a="http://schemas.openxmlformats.org/drawingml/2006/main">
            <a:off x="14097000" y="8105775"/>
            <a:ext cx="457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275" b="0">
                <a:solidFill>
                  <a:srgbClr val="61716B"/>
                </a:solidFill>
                <a:latin typeface="Helvetica Neue"/>
                <a:ea typeface="Helvetica Neue"/>
                <a:cs typeface="Helvetica Neue"/>
              </a:defRPr>
            </a:pPr>
            <a:r>
              <a:rPr sz="1275" b="0">
                <a:solidFill>
                  <a:srgbClr val="61716B"/>
                </a:solidFill>
                <a:latin typeface="Helvetica Neue"/>
                <a:ea typeface="Helvetica Neue"/>
                <a:cs typeface="Helvetica Neue"/>
              </a:rPr>
              <a:t>70</a:t>
            </a:r>
          </a:p>
        </p:txBody>
      </p:sp>
      <p:sp>
        <p:nvSpPr>
          <p:cNvPr id="4" name="Fed Square">
            <a:extLst xmlns:a="http://schemas.openxmlformats.org/drawingml/2006/main">
              <a:ext uri="{FF2B5EF4-FFF2-40B4-BE49-F238E27FC236}">
                <a16:creationId xmlns:a16="http://schemas.microsoft.com/office/drawing/2014/main" id="{42D88875-A7E6-4BFA-9697-A0DB679809C6}"/>
              </a:ext>
            </a:extLst>
          </p:cNvPr>
          <p:cNvSpPr>
            <a:spLocks xmlns:a="http://schemas.openxmlformats.org/drawingml/2006/main" noGrp="1"/>
          </p:cNvSpPr>
          <p:nvPr/>
        </p:nvSpPr>
        <p:spPr>
          <a:xfrm xmlns:a="http://schemas.openxmlformats.org/drawingml/2006/main">
            <a:off x="685800" y="2324100"/>
            <a:ext cx="38100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400" b="1">
                <a:solidFill>
                  <a:srgbClr val="BE573C"/>
                </a:solidFill>
                <a:latin typeface="Helvetica Neue"/>
                <a:ea typeface="Helvetica Neue"/>
                <a:cs typeface="Helvetica Neue"/>
              </a:defRPr>
            </a:pPr>
            <a:r>
              <a:rPr sz="2400" b="1">
                <a:solidFill>
                  <a:srgbClr val="BE573C"/>
                </a:solidFill>
                <a:latin typeface="Helvetica Neue"/>
                <a:ea typeface="Helvetica Neue"/>
                <a:cs typeface="Helvetica Neue"/>
              </a:rPr>
              <a:t>Fed Square</a:t>
            </a:r>
          </a:p>
        </p:txBody>
      </p:sp>
      <p:sp>
        <p:nvSpPr>
          <p:cNvPr id="5" name="Event planning and partner venues">
            <a:extLst xmlns:a="http://schemas.openxmlformats.org/drawingml/2006/main">
              <a:ext uri="{FF2B5EF4-FFF2-40B4-BE49-F238E27FC236}">
                <a16:creationId xmlns:a16="http://schemas.microsoft.com/office/drawing/2014/main" id="{4B6AA693-4271-4E90-8230-D3275BD31673}"/>
              </a:ext>
            </a:extLst>
          </p:cNvPr>
          <p:cNvSpPr>
            <a:spLocks xmlns:a="http://schemas.openxmlformats.org/drawingml/2006/main" noGrp="1"/>
          </p:cNvSpPr>
          <p:nvPr/>
        </p:nvSpPr>
        <p:spPr>
          <a:xfrm xmlns:a="http://schemas.openxmlformats.org/drawingml/2006/main">
            <a:off x="4857750" y="2324100"/>
            <a:ext cx="94297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025" b="1">
                <a:solidFill>
                  <a:srgbClr val="173D35"/>
                </a:solidFill>
                <a:latin typeface="Helvetica Neue"/>
                <a:ea typeface="Helvetica Neue"/>
                <a:cs typeface="Helvetica Neue"/>
              </a:defRPr>
            </a:pPr>
            <a:r>
              <a:rPr sz="2025" b="1">
                <a:solidFill>
                  <a:srgbClr val="173D35"/>
                </a:solidFill>
                <a:latin typeface="Helvetica Neue"/>
                <a:ea typeface="Helvetica Neue"/>
                <a:cs typeface="Helvetica Neue"/>
                <a:hlinkClick xmlns:r="http://schemas.openxmlformats.org/officeDocument/2006/relationships" r:id="R54574834515842bc"/>
              </a:rPr>
              <a:t>Event planning and partner venues</a:t>
            </a:r>
          </a:p>
        </p:txBody>
      </p:sp>
      <p:sp>
        <p:nvSpPr>
          <p:cNvPr id="6" name="Contractor induction and Linksafe">
            <a:extLst xmlns:a="http://schemas.openxmlformats.org/drawingml/2006/main">
              <a:ext uri="{FF2B5EF4-FFF2-40B4-BE49-F238E27FC236}">
                <a16:creationId xmlns:a16="http://schemas.microsoft.com/office/drawing/2014/main" id="{6FAC326E-E1CB-488A-A97E-720B983D0F3E}"/>
              </a:ext>
            </a:extLst>
          </p:cNvPr>
          <p:cNvSpPr>
            <a:spLocks xmlns:a="http://schemas.openxmlformats.org/drawingml/2006/main" noGrp="1"/>
          </p:cNvSpPr>
          <p:nvPr/>
        </p:nvSpPr>
        <p:spPr>
          <a:xfrm xmlns:a="http://schemas.openxmlformats.org/drawingml/2006/main">
            <a:off x="4857750" y="2828925"/>
            <a:ext cx="94297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025" b="1">
                <a:solidFill>
                  <a:srgbClr val="173D35"/>
                </a:solidFill>
                <a:latin typeface="Helvetica Neue"/>
                <a:ea typeface="Helvetica Neue"/>
                <a:cs typeface="Helvetica Neue"/>
              </a:defRPr>
            </a:pPr>
            <a:r>
              <a:rPr sz="2025" b="1">
                <a:solidFill>
                  <a:srgbClr val="173D35"/>
                </a:solidFill>
                <a:latin typeface="Helvetica Neue"/>
                <a:ea typeface="Helvetica Neue"/>
                <a:cs typeface="Helvetica Neue"/>
                <a:hlinkClick xmlns:r="http://schemas.openxmlformats.org/officeDocument/2006/relationships" r:id="Rb63c485b98e34823"/>
              </a:rPr>
              <a:t>Contractor induction and Linksafe</a:t>
            </a:r>
          </a:p>
        </p:txBody>
      </p:sp>
      <p:sp>
        <p:nvSpPr>
          <p:cNvPr id="7" name="Annual reporting and governance">
            <a:extLst xmlns:a="http://schemas.openxmlformats.org/drawingml/2006/main">
              <a:ext uri="{FF2B5EF4-FFF2-40B4-BE49-F238E27FC236}">
                <a16:creationId xmlns:a16="http://schemas.microsoft.com/office/drawing/2014/main" id="{86452C42-CE0E-49F8-AB72-76FBA0DFDDC0}"/>
              </a:ext>
            </a:extLst>
          </p:cNvPr>
          <p:cNvSpPr>
            <a:spLocks xmlns:a="http://schemas.openxmlformats.org/drawingml/2006/main" noGrp="1"/>
          </p:cNvSpPr>
          <p:nvPr/>
        </p:nvSpPr>
        <p:spPr>
          <a:xfrm xmlns:a="http://schemas.openxmlformats.org/drawingml/2006/main">
            <a:off x="4857750" y="3333750"/>
            <a:ext cx="94297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025" b="1">
                <a:solidFill>
                  <a:srgbClr val="173D35"/>
                </a:solidFill>
                <a:latin typeface="Helvetica Neue"/>
                <a:ea typeface="Helvetica Neue"/>
                <a:cs typeface="Helvetica Neue"/>
              </a:defRPr>
            </a:pPr>
            <a:r>
              <a:rPr sz="2025" b="1">
                <a:solidFill>
                  <a:srgbClr val="173D35"/>
                </a:solidFill>
                <a:latin typeface="Helvetica Neue"/>
                <a:ea typeface="Helvetica Neue"/>
                <a:cs typeface="Helvetica Neue"/>
                <a:hlinkClick xmlns:r="http://schemas.openxmlformats.org/officeDocument/2006/relationships" r:id="R4973335543494d83"/>
              </a:rPr>
              <a:t>Annual reporting and governance</a:t>
            </a:r>
          </a:p>
        </p:txBody>
      </p:sp>
      <p:sp>
        <p:nvSpPr>
          <p:cNvPr id="8" name="Forest Park">
            <a:extLst xmlns:a="http://schemas.openxmlformats.org/drawingml/2006/main">
              <a:ext uri="{FF2B5EF4-FFF2-40B4-BE49-F238E27FC236}">
                <a16:creationId xmlns:a16="http://schemas.microsoft.com/office/drawing/2014/main" id="{8B03D9D7-3920-4672-9CBC-CF6C16B5F7A3}"/>
              </a:ext>
            </a:extLst>
          </p:cNvPr>
          <p:cNvSpPr>
            <a:spLocks xmlns:a="http://schemas.openxmlformats.org/drawingml/2006/main" noGrp="1"/>
          </p:cNvSpPr>
          <p:nvPr/>
        </p:nvSpPr>
        <p:spPr>
          <a:xfrm xmlns:a="http://schemas.openxmlformats.org/drawingml/2006/main">
            <a:off x="685800" y="4057650"/>
            <a:ext cx="38100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400" b="1">
                <a:solidFill>
                  <a:srgbClr val="BE573C"/>
                </a:solidFill>
                <a:latin typeface="Helvetica Neue"/>
                <a:ea typeface="Helvetica Neue"/>
                <a:cs typeface="Helvetica Neue"/>
              </a:defRPr>
            </a:pPr>
            <a:r>
              <a:rPr sz="2400" b="1">
                <a:solidFill>
                  <a:srgbClr val="BE573C"/>
                </a:solidFill>
                <a:latin typeface="Helvetica Neue"/>
                <a:ea typeface="Helvetica Neue"/>
                <a:cs typeface="Helvetica Neue"/>
              </a:rPr>
              <a:t>Forest Park</a:t>
            </a:r>
          </a:p>
        </p:txBody>
      </p:sp>
      <p:sp>
        <p:nvSpPr>
          <p:cNvPr id="9" name="2024 City–conservancy agreement">
            <a:extLst xmlns:a="http://schemas.openxmlformats.org/drawingml/2006/main">
              <a:ext uri="{FF2B5EF4-FFF2-40B4-BE49-F238E27FC236}">
                <a16:creationId xmlns:a16="http://schemas.microsoft.com/office/drawing/2014/main" id="{AF576441-40A9-4C22-898D-36498826B43F}"/>
              </a:ext>
            </a:extLst>
          </p:cNvPr>
          <p:cNvSpPr>
            <a:spLocks xmlns:a="http://schemas.openxmlformats.org/drawingml/2006/main" noGrp="1"/>
          </p:cNvSpPr>
          <p:nvPr/>
        </p:nvSpPr>
        <p:spPr>
          <a:xfrm xmlns:a="http://schemas.openxmlformats.org/drawingml/2006/main">
            <a:off x="4857750" y="4057650"/>
            <a:ext cx="94297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025" b="1">
                <a:solidFill>
                  <a:srgbClr val="173D35"/>
                </a:solidFill>
                <a:latin typeface="Helvetica Neue"/>
                <a:ea typeface="Helvetica Neue"/>
                <a:cs typeface="Helvetica Neue"/>
              </a:defRPr>
            </a:pPr>
            <a:r>
              <a:rPr sz="2025" b="1">
                <a:solidFill>
                  <a:srgbClr val="173D35"/>
                </a:solidFill>
                <a:latin typeface="Helvetica Neue"/>
                <a:ea typeface="Helvetica Neue"/>
                <a:cs typeface="Helvetica Neue"/>
                <a:hlinkClick xmlns:r="http://schemas.openxmlformats.org/officeDocument/2006/relationships" r:id="R09c24a5a79d1456e"/>
              </a:rPr>
              <a:t>2024 City–conservancy agreement</a:t>
            </a:r>
          </a:p>
        </p:txBody>
      </p:sp>
      <p:sp>
        <p:nvSpPr>
          <p:cNvPr id="10" name="Distributed rentals and permit routing">
            <a:extLst xmlns:a="http://schemas.openxmlformats.org/drawingml/2006/main">
              <a:ext uri="{FF2B5EF4-FFF2-40B4-BE49-F238E27FC236}">
                <a16:creationId xmlns:a16="http://schemas.microsoft.com/office/drawing/2014/main" id="{0C0A496D-2CE6-4DEB-9B74-4776589AECE9}"/>
              </a:ext>
            </a:extLst>
          </p:cNvPr>
          <p:cNvSpPr>
            <a:spLocks xmlns:a="http://schemas.openxmlformats.org/drawingml/2006/main" noGrp="1"/>
          </p:cNvSpPr>
          <p:nvPr/>
        </p:nvSpPr>
        <p:spPr>
          <a:xfrm xmlns:a="http://schemas.openxmlformats.org/drawingml/2006/main">
            <a:off x="4857750" y="4562475"/>
            <a:ext cx="94297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025" b="1">
                <a:solidFill>
                  <a:srgbClr val="173D35"/>
                </a:solidFill>
                <a:latin typeface="Helvetica Neue"/>
                <a:ea typeface="Helvetica Neue"/>
                <a:cs typeface="Helvetica Neue"/>
              </a:defRPr>
            </a:pPr>
            <a:r>
              <a:rPr sz="2025" b="1">
                <a:solidFill>
                  <a:srgbClr val="173D35"/>
                </a:solidFill>
                <a:latin typeface="Helvetica Neue"/>
                <a:ea typeface="Helvetica Neue"/>
                <a:cs typeface="Helvetica Neue"/>
                <a:hlinkClick xmlns:r="http://schemas.openxmlformats.org/officeDocument/2006/relationships" r:id="R1072da3063bc47da"/>
              </a:rPr>
              <a:t>Distributed rentals and permit routing</a:t>
            </a:r>
          </a:p>
        </p:txBody>
      </p:sp>
      <p:sp>
        <p:nvSpPr>
          <p:cNvPr id="11" name="Public calendar">
            <a:extLst xmlns:a="http://schemas.openxmlformats.org/drawingml/2006/main">
              <a:ext uri="{FF2B5EF4-FFF2-40B4-BE49-F238E27FC236}">
                <a16:creationId xmlns:a16="http://schemas.microsoft.com/office/drawing/2014/main" id="{3D543EB2-2EA3-432B-8EA3-91E3F32C2D6C}"/>
              </a:ext>
            </a:extLst>
          </p:cNvPr>
          <p:cNvSpPr>
            <a:spLocks xmlns:a="http://schemas.openxmlformats.org/drawingml/2006/main" noGrp="1"/>
          </p:cNvSpPr>
          <p:nvPr/>
        </p:nvSpPr>
        <p:spPr>
          <a:xfrm xmlns:a="http://schemas.openxmlformats.org/drawingml/2006/main">
            <a:off x="4857750" y="5067300"/>
            <a:ext cx="94297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025" b="1">
                <a:solidFill>
                  <a:srgbClr val="173D35"/>
                </a:solidFill>
                <a:latin typeface="Helvetica Neue"/>
                <a:ea typeface="Helvetica Neue"/>
                <a:cs typeface="Helvetica Neue"/>
              </a:defRPr>
            </a:pPr>
            <a:r>
              <a:rPr sz="2025" b="1">
                <a:solidFill>
                  <a:srgbClr val="173D35"/>
                </a:solidFill>
                <a:latin typeface="Helvetica Neue"/>
                <a:ea typeface="Helvetica Neue"/>
                <a:cs typeface="Helvetica Neue"/>
                <a:hlinkClick xmlns:r="http://schemas.openxmlformats.org/officeDocument/2006/relationships" r:id="R498b5b2490634789"/>
              </a:rPr>
              <a:t>Public calendar</a:t>
            </a:r>
          </a:p>
        </p:txBody>
      </p:sp>
      <p:sp>
        <p:nvSpPr>
          <p:cNvPr id="12" name="Balboa and platforms">
            <a:extLst xmlns:a="http://schemas.openxmlformats.org/drawingml/2006/main">
              <a:ext uri="{FF2B5EF4-FFF2-40B4-BE49-F238E27FC236}">
                <a16:creationId xmlns:a16="http://schemas.microsoft.com/office/drawing/2014/main" id="{D1C99328-F2E9-4E23-BE6A-B17E85C48604}"/>
              </a:ext>
            </a:extLst>
          </p:cNvPr>
          <p:cNvSpPr>
            <a:spLocks xmlns:a="http://schemas.openxmlformats.org/drawingml/2006/main" noGrp="1"/>
          </p:cNvSpPr>
          <p:nvPr/>
        </p:nvSpPr>
        <p:spPr>
          <a:xfrm xmlns:a="http://schemas.openxmlformats.org/drawingml/2006/main">
            <a:off x="685800" y="5791200"/>
            <a:ext cx="38100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400" b="1">
                <a:solidFill>
                  <a:srgbClr val="BE573C"/>
                </a:solidFill>
                <a:latin typeface="Helvetica Neue"/>
                <a:ea typeface="Helvetica Neue"/>
                <a:cs typeface="Helvetica Neue"/>
              </a:defRPr>
            </a:pPr>
            <a:r>
              <a:rPr sz="2400" b="1">
                <a:solidFill>
                  <a:srgbClr val="BE573C"/>
                </a:solidFill>
                <a:latin typeface="Helvetica Neue"/>
                <a:ea typeface="Helvetica Neue"/>
                <a:cs typeface="Helvetica Neue"/>
              </a:rPr>
              <a:t>Balboa and platforms</a:t>
            </a:r>
          </a:p>
        </p:txBody>
      </p:sp>
      <p:sp>
        <p:nvSpPr>
          <p:cNvPr id="13" name="Forever Balboa Park rentals">
            <a:extLst xmlns:a="http://schemas.openxmlformats.org/drawingml/2006/main">
              <a:ext uri="{FF2B5EF4-FFF2-40B4-BE49-F238E27FC236}">
                <a16:creationId xmlns:a16="http://schemas.microsoft.com/office/drawing/2014/main" id="{34E59DD5-096D-4292-A21A-2AB3CEF388F1}"/>
              </a:ext>
            </a:extLst>
          </p:cNvPr>
          <p:cNvSpPr>
            <a:spLocks xmlns:a="http://schemas.openxmlformats.org/drawingml/2006/main" noGrp="1"/>
          </p:cNvSpPr>
          <p:nvPr/>
        </p:nvSpPr>
        <p:spPr>
          <a:xfrm xmlns:a="http://schemas.openxmlformats.org/drawingml/2006/main">
            <a:off x="4857750" y="5791200"/>
            <a:ext cx="94297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025" b="1">
                <a:solidFill>
                  <a:srgbClr val="173D35"/>
                </a:solidFill>
                <a:latin typeface="Helvetica Neue"/>
                <a:ea typeface="Helvetica Neue"/>
                <a:cs typeface="Helvetica Neue"/>
              </a:defRPr>
            </a:pPr>
            <a:r>
              <a:rPr sz="2025" b="1">
                <a:solidFill>
                  <a:srgbClr val="173D35"/>
                </a:solidFill>
                <a:latin typeface="Helvetica Neue"/>
                <a:ea typeface="Helvetica Neue"/>
                <a:cs typeface="Helvetica Neue"/>
                <a:hlinkClick xmlns:r="http://schemas.openxmlformats.org/officeDocument/2006/relationships" r:id="Ra33c6809e4964e11"/>
              </a:rPr>
              <a:t>Forever Balboa Park rentals</a:t>
            </a:r>
          </a:p>
        </p:txBody>
      </p:sp>
      <p:sp>
        <p:nvSpPr>
          <p:cNvPr id="14" name="Existing Balboa Park event submission">
            <a:extLst xmlns:a="http://schemas.openxmlformats.org/drawingml/2006/main">
              <a:ext uri="{FF2B5EF4-FFF2-40B4-BE49-F238E27FC236}">
                <a16:creationId xmlns:a16="http://schemas.microsoft.com/office/drawing/2014/main" id="{C1DFD9D1-0132-4CF9-96B0-EDF1A5008DB3}"/>
              </a:ext>
            </a:extLst>
          </p:cNvPr>
          <p:cNvSpPr>
            <a:spLocks xmlns:a="http://schemas.openxmlformats.org/drawingml/2006/main" noGrp="1"/>
          </p:cNvSpPr>
          <p:nvPr/>
        </p:nvSpPr>
        <p:spPr>
          <a:xfrm xmlns:a="http://schemas.openxmlformats.org/drawingml/2006/main">
            <a:off x="4857750" y="6296025"/>
            <a:ext cx="94297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025" b="1">
                <a:solidFill>
                  <a:srgbClr val="173D35"/>
                </a:solidFill>
                <a:latin typeface="Helvetica Neue"/>
                <a:ea typeface="Helvetica Neue"/>
                <a:cs typeface="Helvetica Neue"/>
              </a:defRPr>
            </a:pPr>
            <a:r>
              <a:rPr sz="2025" b="1">
                <a:solidFill>
                  <a:srgbClr val="173D35"/>
                </a:solidFill>
                <a:latin typeface="Helvetica Neue"/>
                <a:ea typeface="Helvetica Neue"/>
                <a:cs typeface="Helvetica Neue"/>
                <a:hlinkClick xmlns:r="http://schemas.openxmlformats.org/officeDocument/2006/relationships" r:id="R6cda493f38674f90"/>
              </a:rPr>
              <a:t>Existing Balboa Park event submission</a:t>
            </a:r>
          </a:p>
        </p:txBody>
      </p:sp>
      <p:sp>
        <p:nvSpPr>
          <p:cNvPr id="15" name="Microsoft Lists calendar view">
            <a:extLst xmlns:a="http://schemas.openxmlformats.org/drawingml/2006/main">
              <a:ext uri="{FF2B5EF4-FFF2-40B4-BE49-F238E27FC236}">
                <a16:creationId xmlns:a16="http://schemas.microsoft.com/office/drawing/2014/main" id="{771CF01D-BB60-460D-9B87-493C1F1A0D34}"/>
              </a:ext>
            </a:extLst>
          </p:cNvPr>
          <p:cNvSpPr>
            <a:spLocks xmlns:a="http://schemas.openxmlformats.org/drawingml/2006/main" noGrp="1"/>
          </p:cNvSpPr>
          <p:nvPr/>
        </p:nvSpPr>
        <p:spPr>
          <a:xfrm xmlns:a="http://schemas.openxmlformats.org/drawingml/2006/main">
            <a:off x="4857750" y="6800850"/>
            <a:ext cx="94297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025" b="1">
                <a:solidFill>
                  <a:srgbClr val="173D35"/>
                </a:solidFill>
                <a:latin typeface="Helvetica Neue"/>
                <a:ea typeface="Helvetica Neue"/>
                <a:cs typeface="Helvetica Neue"/>
              </a:defRPr>
            </a:pPr>
            <a:r>
              <a:rPr sz="2025" b="1">
                <a:solidFill>
                  <a:srgbClr val="173D35"/>
                </a:solidFill>
                <a:latin typeface="Helvetica Neue"/>
                <a:ea typeface="Helvetica Neue"/>
                <a:cs typeface="Helvetica Neue"/>
                <a:hlinkClick xmlns:r="http://schemas.openxmlformats.org/officeDocument/2006/relationships" r:id="Rb4ea1949dc284ea5"/>
              </a:rPr>
              <a:t>Microsoft Lists calendar view</a:t>
            </a:r>
          </a:p>
        </p:txBody>
      </p:sp>
      <p:sp>
        <p:nvSpPr>
          <p:cNvPr id="16" name="Historical Fed Square revenue categories: FY2">
            <a:extLst xmlns:a="http://schemas.openxmlformats.org/drawingml/2006/main">
              <a:ext uri="{FF2B5EF4-FFF2-40B4-BE49-F238E27FC236}">
                <a16:creationId xmlns:a16="http://schemas.microsoft.com/office/drawing/2014/main" id="{74CC5668-EE14-4EC2-B834-0BA1D7AF2D7D}"/>
              </a:ext>
            </a:extLst>
          </p:cNvPr>
          <p:cNvSpPr>
            <a:spLocks xmlns:a="http://schemas.openxmlformats.org/drawingml/2006/main" noGrp="1"/>
          </p:cNvSpPr>
          <p:nvPr/>
        </p:nvSpPr>
        <p:spPr>
          <a:xfrm xmlns:a="http://schemas.openxmlformats.org/drawingml/2006/main">
            <a:off x="685800" y="8077200"/>
            <a:ext cx="130968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200" b="0">
                <a:solidFill>
                  <a:srgbClr val="61716B"/>
                </a:solidFill>
                <a:latin typeface="Helvetica Neue"/>
                <a:ea typeface="Helvetica Neue"/>
                <a:cs typeface="Helvetica Neue"/>
              </a:defRPr>
            </a:pPr>
            <a:r>
              <a:rPr sz="1200" b="0">
                <a:solidFill>
                  <a:srgbClr val="61716B"/>
                </a:solidFill>
                <a:latin typeface="Helvetica Neue"/>
                <a:ea typeface="Helvetica Neue"/>
                <a:cs typeface="Helvetica Neue"/>
              </a:rPr>
              <a:t>Historical Fed Square revenue categories: FY2022–23 report. Latest report reviewed: FY2024–25. Platform sources are vendor documentation.</a:t>
            </a:r>
          </a:p>
        </p:txBody>
      </p:sp>
    </p:spTree>
    <p:extLst>
      <p:ext uri="{BB962C8B-B14F-4D97-AF65-F5344CB8AC3E}">
        <p14:creationId xmlns:p14="http://schemas.microsoft.com/office/powerpoint/2010/main" val="1507245181"/>
      </p:ext>
    </p:extLst>
  </p:cSld>
</p:sld>
</file>

<file path=ppt/slides/slide71.xml><?xml version="1.0" encoding="utf-8"?>
<p:sld xmlns:p="http://schemas.openxmlformats.org/presentationml/2006/main">
  <p:cSld>
    <p:bg>
      <p:bgPr>
        <a:solidFill xmlns:a="http://schemas.openxmlformats.org/drawingml/2006/main">
          <a:srgbClr val="F5F3ED"/>
        </a:solidFill>
      </p:bgPr>
    </p:bg>
    <p:spTree>
      <p:nvGrpSpPr>
        <p:cNvPr id="1" name=""/>
        <p:cNvGrpSpPr/>
        <p:nvPr/>
      </p:nvGrpSpPr>
      <p:grpSpPr>
        <a:xfrm xmlns:a="http://schemas.openxmlformats.org/drawingml/2006/main"/>
      </p:grpSpPr>
      <p:sp>
        <p:nvSpPr>
          <p:cNvPr id="6" name="BUSINESS-CASE APPENDIX / ANNUAL STEADY STATE">
            <a:extLst xmlns:a="http://schemas.openxmlformats.org/drawingml/2006/main">
              <a:ext uri="{FF2B5EF4-FFF2-40B4-BE49-F238E27FC236}">
                <a16:creationId xmlns:a16="http://schemas.microsoft.com/office/drawing/2014/main" id="{4E811199-48A2-4C27-B524-2D6A51974657}"/>
              </a:ext>
            </a:extLst>
          </p:cNvPr>
          <p:cNvSpPr>
            <a:spLocks xmlns:a="http://schemas.openxmlformats.org/drawingml/2006/main" noGrp="1"/>
          </p:cNvSpPr>
          <p:nvPr/>
        </p:nvSpPr>
        <p:spPr>
          <a:xfrm xmlns:a="http://schemas.openxmlformats.org/drawingml/2006/main">
            <a:off x="685800" y="400050"/>
            <a:ext cx="13335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50" b="1">
                <a:solidFill>
                  <a:srgbClr val="61716B"/>
                </a:solidFill>
                <a:latin typeface="Helvetica Neue"/>
                <a:ea typeface="Helvetica Neue"/>
                <a:cs typeface="Helvetica Neue"/>
              </a:defRPr>
            </a:pPr>
            <a:r>
              <a:rPr sz="1350" b="1">
                <a:solidFill>
                  <a:srgbClr val="61716B"/>
                </a:solidFill>
                <a:latin typeface="Helvetica Neue"/>
                <a:ea typeface="Helvetica Neue"/>
                <a:cs typeface="Helvetica Neue"/>
              </a:rPr>
              <a:t>BUSINESS-CASE APPENDIX / ANNUAL STEADY STATE</a:t>
            </a:r>
          </a:p>
        </p:txBody>
      </p:sp>
      <p:sp>
        <p:nvSpPr>
          <p:cNvPr id="2" name="Scenario assumptions are transparent and repl">
            <a:extLst xmlns:a="http://schemas.openxmlformats.org/drawingml/2006/main">
              <a:ext uri="{FF2B5EF4-FFF2-40B4-BE49-F238E27FC236}">
                <a16:creationId xmlns:a16="http://schemas.microsoft.com/office/drawing/2014/main" id="{DAF66C54-CDDA-45FD-9117-CD47DB4ADD3D}"/>
              </a:ext>
            </a:extLst>
          </p:cNvPr>
          <p:cNvSpPr>
            <a:spLocks xmlns:a="http://schemas.openxmlformats.org/drawingml/2006/main" noGrp="1"/>
          </p:cNvSpPr>
          <p:nvPr/>
        </p:nvSpPr>
        <p:spPr>
          <a:xfrm xmlns:a="http://schemas.openxmlformats.org/drawingml/2006/main">
            <a:off x="685800" y="914400"/>
            <a:ext cx="13868400"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900" b="1">
                <a:solidFill>
                  <a:srgbClr val="173D35"/>
                </a:solidFill>
                <a:latin typeface="Helvetica Neue"/>
                <a:ea typeface="Helvetica Neue"/>
                <a:cs typeface="Helvetica Neue"/>
              </a:defRPr>
            </a:pPr>
            <a:r>
              <a:rPr sz="3900" b="1">
                <a:solidFill>
                  <a:srgbClr val="173D35"/>
                </a:solidFill>
                <a:latin typeface="Helvetica Neue"/>
                <a:ea typeface="Helvetica Neue"/>
                <a:cs typeface="Helvetica Neue"/>
              </a:rPr>
              <a:t>Scenario assumptions are transparent and replaceable</a:t>
            </a:r>
          </a:p>
        </p:txBody>
      </p:sp>
      <p:sp>
        <p:nvSpPr>
          <p:cNvPr id="3" name="60">
            <a:extLst xmlns:a="http://schemas.openxmlformats.org/drawingml/2006/main">
              <a:ext uri="{FF2B5EF4-FFF2-40B4-BE49-F238E27FC236}">
                <a16:creationId xmlns:a16="http://schemas.microsoft.com/office/drawing/2014/main" id="{7E7FB2CB-791E-4A79-B709-B570496AB145}"/>
              </a:ext>
            </a:extLst>
          </p:cNvPr>
          <p:cNvSpPr>
            <a:spLocks xmlns:a="http://schemas.openxmlformats.org/drawingml/2006/main" noGrp="1"/>
          </p:cNvSpPr>
          <p:nvPr/>
        </p:nvSpPr>
        <p:spPr>
          <a:xfrm xmlns:a="http://schemas.openxmlformats.org/drawingml/2006/main">
            <a:off x="14097000" y="8105775"/>
            <a:ext cx="457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275" b="0">
                <a:solidFill>
                  <a:srgbClr val="61716B"/>
                </a:solidFill>
                <a:latin typeface="Helvetica Neue"/>
                <a:ea typeface="Helvetica Neue"/>
                <a:cs typeface="Helvetica Neue"/>
              </a:defRPr>
            </a:pPr>
            <a:r>
              <a:rPr sz="1275" b="0">
                <a:solidFill>
                  <a:srgbClr val="61716B"/>
                </a:solidFill>
                <a:latin typeface="Helvetica Neue"/>
                <a:ea typeface="Helvetica Neue"/>
                <a:cs typeface="Helvetica Neue"/>
              </a:rPr>
              <a:t>71</a:t>
            </a:r>
          </a:p>
        </p:txBody>
      </p:sp>
      <p:graphicFrame>
        <p:nvGraphicFramePr>
          <p:cNvPr id="9" name="">
            <a:extLst xmlns:a="http://schemas.openxmlformats.org/drawingml/2006/main">
              <a:ext uri="{FF2B5EF4-FFF2-40B4-BE49-F238E27FC236}">
                <a16:creationId xmlns:a16="http://schemas.microsoft.com/office/drawing/2014/main" id="{24E95634-47E4-4F5C-9C6B-8AB978C5F075}"/>
              </a:ext>
            </a:extLst>
          </p:cNvPr>
          <p:cNvGraphicFramePr/>
          <p:nvPr/>
        </p:nvGraphicFramePr>
        <p:xfrm>
          <a:off xmlns:a="http://schemas.openxmlformats.org/drawingml/2006/main" x="685800" y="2247900"/>
          <a:ext xmlns:a="http://schemas.openxmlformats.org/drawingml/2006/main" cx="13868400" cy="5219700"/>
        </p:xfrm>
        <a:graphic xmlns:a="http://schemas.openxmlformats.org/drawingml/2006/main">
          <a:graphicData uri="http://schemas.openxmlformats.org/drawingml/2006/table">
            <a:tbl>
              <a:tblPr/>
              <a:tblGrid>
                <a:gridCol w="6096000"/>
                <a:gridCol w="2590800"/>
                <a:gridCol w="2590800"/>
                <a:gridCol w="2590800"/>
              </a:tblGrid>
              <a:tr h="652463">
                <a:tc>
                  <a:txBody>
                    <a:bodyPr/>
                    <a:lstStyle/>
                    <a:p>
                      <a:r>
                        <a:rPr sz="1725" b="1">
                          <a:solidFill>
                            <a:srgbClr val="FFFFFF"/>
                          </a:solidFill>
                          <a:latin typeface="Helvetica Neue"/>
                          <a:ea typeface="Helvetica Neue"/>
                          <a:cs typeface="Helvetica Neue"/>
                        </a:rPr>
                        <a:t>Input</a:t>
                      </a:r>
                    </a:p>
                  </a:txBody>
                  <a:tcPr marL="171450" marR="133350" marT="114300" marB="95250" anchor="ctr">
                    <a:solidFill>
                      <a:srgbClr val="173D35"/>
                    </a:solidFill>
                  </a:tcPr>
                </a:tc>
                <a:tc>
                  <a:txBody>
                    <a:bodyPr/>
                    <a:lstStyle/>
                    <a:p>
                      <a:r>
                        <a:rPr sz="1725" b="1">
                          <a:solidFill>
                            <a:srgbClr val="FFFFFF"/>
                          </a:solidFill>
                          <a:latin typeface="Helvetica Neue"/>
                          <a:ea typeface="Helvetica Neue"/>
                          <a:cs typeface="Helvetica Neue"/>
                        </a:rPr>
                        <a:t>Cautious</a:t>
                      </a:r>
                    </a:p>
                  </a:txBody>
                  <a:tcPr marL="171450" marR="133350" marT="114300" marB="95250" anchor="ctr">
                    <a:solidFill>
                      <a:srgbClr val="173D35"/>
                    </a:solidFill>
                  </a:tcPr>
                </a:tc>
                <a:tc>
                  <a:txBody>
                    <a:bodyPr/>
                    <a:lstStyle/>
                    <a:p>
                      <a:r>
                        <a:rPr sz="1725" b="1">
                          <a:solidFill>
                            <a:srgbClr val="FFFFFF"/>
                          </a:solidFill>
                          <a:latin typeface="Helvetica Neue"/>
                          <a:ea typeface="Helvetica Neue"/>
                          <a:cs typeface="Helvetica Neue"/>
                        </a:rPr>
                        <a:t>Base</a:t>
                      </a:r>
                    </a:p>
                  </a:txBody>
                  <a:tcPr marL="171450" marR="133350" marT="114300" marB="95250" anchor="ctr">
                    <a:solidFill>
                      <a:srgbClr val="173D35"/>
                    </a:solidFill>
                  </a:tcPr>
                </a:tc>
                <a:tc>
                  <a:txBody>
                    <a:bodyPr/>
                    <a:lstStyle/>
                    <a:p>
                      <a:r>
                        <a:rPr sz="1725" b="1">
                          <a:solidFill>
                            <a:srgbClr val="FFFFFF"/>
                          </a:solidFill>
                          <a:latin typeface="Helvetica Neue"/>
                          <a:ea typeface="Helvetica Neue"/>
                          <a:cs typeface="Helvetica Neue"/>
                        </a:rPr>
                        <a:t>Stretch</a:t>
                      </a:r>
                    </a:p>
                  </a:txBody>
                  <a:tcPr marL="171450" marR="133350" marT="114300" marB="95250" anchor="ctr">
                    <a:solidFill>
                      <a:srgbClr val="173D35"/>
                    </a:solidFill>
                  </a:tcPr>
                </a:tc>
              </a:tr>
              <a:tr h="652463">
                <a:tc>
                  <a:txBody>
                    <a:bodyPr/>
                    <a:lstStyle/>
                    <a:p>
                      <a:r>
                        <a:rPr sz="1725">
                          <a:solidFill>
                            <a:srgbClr val="173D35"/>
                          </a:solidFill>
                          <a:latin typeface="Helvetica Neue"/>
                          <a:ea typeface="Helvetica Neue"/>
                          <a:cs typeface="Helvetica Neue"/>
                        </a:rPr>
                        <a:t>Paid service bookings</a:t>
                      </a:r>
                    </a:p>
                  </a:txBody>
                  <a:tcPr marL="171450" marR="133350" marT="114300" marB="95250" anchor="ctr">
                    <a:solidFill>
                      <a:srgbClr val="FFFFFF"/>
                    </a:solidFill>
                  </a:tcPr>
                </a:tc>
                <a:tc>
                  <a:txBody>
                    <a:bodyPr/>
                    <a:lstStyle/>
                    <a:p>
                      <a:r>
                        <a:rPr sz="1725">
                          <a:solidFill>
                            <a:srgbClr val="173D35"/>
                          </a:solidFill>
                          <a:latin typeface="Helvetica Neue"/>
                          <a:ea typeface="Helvetica Neue"/>
                          <a:cs typeface="Helvetica Neue"/>
                        </a:rPr>
                        <a:t>30</a:t>
                      </a:r>
                    </a:p>
                  </a:txBody>
                  <a:tcPr marL="171450" marR="133350" marT="114300" marB="95250" anchor="ctr">
                    <a:solidFill>
                      <a:srgbClr val="FFFFFF"/>
                    </a:solidFill>
                  </a:tcPr>
                </a:tc>
                <a:tc>
                  <a:txBody>
                    <a:bodyPr/>
                    <a:lstStyle/>
                    <a:p>
                      <a:r>
                        <a:rPr sz="1725">
                          <a:solidFill>
                            <a:srgbClr val="173D35"/>
                          </a:solidFill>
                          <a:latin typeface="Helvetica Neue"/>
                          <a:ea typeface="Helvetica Neue"/>
                          <a:cs typeface="Helvetica Neue"/>
                        </a:rPr>
                        <a:t>80</a:t>
                      </a:r>
                    </a:p>
                  </a:txBody>
                  <a:tcPr marL="171450" marR="133350" marT="114300" marB="95250" anchor="ctr">
                    <a:solidFill>
                      <a:srgbClr val="FFFFFF"/>
                    </a:solidFill>
                  </a:tcPr>
                </a:tc>
                <a:tc>
                  <a:txBody>
                    <a:bodyPr/>
                    <a:lstStyle/>
                    <a:p>
                      <a:r>
                        <a:rPr sz="1725">
                          <a:solidFill>
                            <a:srgbClr val="173D35"/>
                          </a:solidFill>
                          <a:latin typeface="Helvetica Neue"/>
                          <a:ea typeface="Helvetica Neue"/>
                          <a:cs typeface="Helvetica Neue"/>
                        </a:rPr>
                        <a:t>160</a:t>
                      </a:r>
                    </a:p>
                  </a:txBody>
                  <a:tcPr marL="171450" marR="133350" marT="114300" marB="95250" anchor="ctr">
                    <a:solidFill>
                      <a:srgbClr val="FFFFFF"/>
                    </a:solidFill>
                  </a:tcPr>
                </a:tc>
              </a:tr>
              <a:tr h="652463">
                <a:tc>
                  <a:txBody>
                    <a:bodyPr/>
                    <a:lstStyle/>
                    <a:p>
                      <a:r>
                        <a:rPr sz="1725">
                          <a:solidFill>
                            <a:srgbClr val="173D35"/>
                          </a:solidFill>
                          <a:latin typeface="Helvetica Neue"/>
                          <a:ea typeface="Helvetica Neue"/>
                          <a:cs typeface="Helvetica Neue"/>
                        </a:rPr>
                        <a:t>Fee per booking / direct cost</a:t>
                      </a:r>
                    </a:p>
                  </a:txBody>
                  <a:tcPr marL="171450" marR="133350" marT="114300" marB="95250" anchor="ctr">
                    <a:solidFill>
                      <a:srgbClr val="F5F3ED"/>
                    </a:solidFill>
                  </a:tcPr>
                </a:tc>
                <a:tc>
                  <a:txBody>
                    <a:bodyPr/>
                    <a:lstStyle/>
                    <a:p>
                      <a:r>
                        <a:rPr sz="1725">
                          <a:solidFill>
                            <a:srgbClr val="173D35"/>
                          </a:solidFill>
                          <a:latin typeface="Helvetica Neue"/>
                          <a:ea typeface="Helvetica Neue"/>
                          <a:cs typeface="Helvetica Neue"/>
                        </a:rPr>
                        <a:t>$3,000 / $1,000</a:t>
                      </a:r>
                    </a:p>
                  </a:txBody>
                  <a:tcPr marL="171450" marR="133350" marT="114300" marB="95250" anchor="ctr">
                    <a:solidFill>
                      <a:srgbClr val="F5F3ED"/>
                    </a:solidFill>
                  </a:tcPr>
                </a:tc>
                <a:tc>
                  <a:txBody>
                    <a:bodyPr/>
                    <a:lstStyle/>
                    <a:p>
                      <a:r>
                        <a:rPr sz="1725">
                          <a:solidFill>
                            <a:srgbClr val="173D35"/>
                          </a:solidFill>
                          <a:latin typeface="Helvetica Neue"/>
                          <a:ea typeface="Helvetica Neue"/>
                          <a:cs typeface="Helvetica Neue"/>
                        </a:rPr>
                        <a:t>$4,500 / $1,500</a:t>
                      </a:r>
                    </a:p>
                  </a:txBody>
                  <a:tcPr marL="171450" marR="133350" marT="114300" marB="95250" anchor="ctr">
                    <a:solidFill>
                      <a:srgbClr val="F5F3ED"/>
                    </a:solidFill>
                  </a:tcPr>
                </a:tc>
                <a:tc>
                  <a:txBody>
                    <a:bodyPr/>
                    <a:lstStyle/>
                    <a:p>
                      <a:r>
                        <a:rPr sz="1725">
                          <a:solidFill>
                            <a:srgbClr val="173D35"/>
                          </a:solidFill>
                          <a:latin typeface="Helvetica Neue"/>
                          <a:ea typeface="Helvetica Neue"/>
                          <a:cs typeface="Helvetica Neue"/>
                        </a:rPr>
                        <a:t>$6,000 / $2,000</a:t>
                      </a:r>
                    </a:p>
                  </a:txBody>
                  <a:tcPr marL="171450" marR="133350" marT="114300" marB="95250" anchor="ctr">
                    <a:solidFill>
                      <a:srgbClr val="F5F3ED"/>
                    </a:solidFill>
                  </a:tcPr>
                </a:tc>
              </a:tr>
              <a:tr h="652463">
                <a:tc>
                  <a:txBody>
                    <a:bodyPr/>
                    <a:lstStyle/>
                    <a:p>
                      <a:r>
                        <a:rPr sz="1725">
                          <a:solidFill>
                            <a:srgbClr val="173D35"/>
                          </a:solidFill>
                          <a:latin typeface="Helvetica Neue"/>
                          <a:ea typeface="Helvetica Neue"/>
                          <a:cs typeface="Helvetica Neue"/>
                        </a:rPr>
                        <a:t>Sponsor packages × annual price</a:t>
                      </a:r>
                    </a:p>
                  </a:txBody>
                  <a:tcPr marL="171450" marR="133350" marT="114300" marB="95250" anchor="ctr">
                    <a:solidFill>
                      <a:srgbClr val="FFFFFF"/>
                    </a:solidFill>
                  </a:tcPr>
                </a:tc>
                <a:tc>
                  <a:txBody>
                    <a:bodyPr/>
                    <a:lstStyle/>
                    <a:p>
                      <a:r>
                        <a:rPr sz="1725">
                          <a:solidFill>
                            <a:srgbClr val="173D35"/>
                          </a:solidFill>
                          <a:latin typeface="Helvetica Neue"/>
                          <a:ea typeface="Helvetica Neue"/>
                          <a:cs typeface="Helvetica Neue"/>
                        </a:rPr>
                        <a:t>2 × $25k</a:t>
                      </a:r>
                    </a:p>
                  </a:txBody>
                  <a:tcPr marL="171450" marR="133350" marT="114300" marB="95250" anchor="ctr">
                    <a:solidFill>
                      <a:srgbClr val="FFFFFF"/>
                    </a:solidFill>
                  </a:tcPr>
                </a:tc>
                <a:tc>
                  <a:txBody>
                    <a:bodyPr/>
                    <a:lstStyle/>
                    <a:p>
                      <a:r>
                        <a:rPr sz="1725">
                          <a:solidFill>
                            <a:srgbClr val="173D35"/>
                          </a:solidFill>
                          <a:latin typeface="Helvetica Neue"/>
                          <a:ea typeface="Helvetica Neue"/>
                          <a:cs typeface="Helvetica Neue"/>
                        </a:rPr>
                        <a:t>4 × $50k</a:t>
                      </a:r>
                    </a:p>
                  </a:txBody>
                  <a:tcPr marL="171450" marR="133350" marT="114300" marB="95250" anchor="ctr">
                    <a:solidFill>
                      <a:srgbClr val="FFFFFF"/>
                    </a:solidFill>
                  </a:tcPr>
                </a:tc>
                <a:tc>
                  <a:txBody>
                    <a:bodyPr/>
                    <a:lstStyle/>
                    <a:p>
                      <a:r>
                        <a:rPr sz="1725">
                          <a:solidFill>
                            <a:srgbClr val="173D35"/>
                          </a:solidFill>
                          <a:latin typeface="Helvetica Neue"/>
                          <a:ea typeface="Helvetica Neue"/>
                          <a:cs typeface="Helvetica Neue"/>
                        </a:rPr>
                        <a:t>6 × $75k</a:t>
                      </a:r>
                    </a:p>
                  </a:txBody>
                  <a:tcPr marL="171450" marR="133350" marT="114300" marB="95250" anchor="ctr">
                    <a:solidFill>
                      <a:srgbClr val="FFFFFF"/>
                    </a:solidFill>
                  </a:tcPr>
                </a:tc>
              </a:tr>
              <a:tr h="652463">
                <a:tc>
                  <a:txBody>
                    <a:bodyPr/>
                    <a:lstStyle/>
                    <a:p>
                      <a:r>
                        <a:rPr sz="1725">
                          <a:solidFill>
                            <a:srgbClr val="173D35"/>
                          </a:solidFill>
                          <a:latin typeface="Helvetica Neue"/>
                          <a:ea typeface="Helvetica Neue"/>
                          <a:cs typeface="Helvetica Neue"/>
                        </a:rPr>
                        <a:t>Sponsor fulfilment cost</a:t>
                      </a:r>
                    </a:p>
                  </a:txBody>
                  <a:tcPr marL="171450" marR="133350" marT="114300" marB="95250" anchor="ctr">
                    <a:solidFill>
                      <a:srgbClr val="F5F3ED"/>
                    </a:solidFill>
                  </a:tcPr>
                </a:tc>
                <a:tc>
                  <a:txBody>
                    <a:bodyPr/>
                    <a:lstStyle/>
                    <a:p>
                      <a:r>
                        <a:rPr sz="1725">
                          <a:solidFill>
                            <a:srgbClr val="173D35"/>
                          </a:solidFill>
                          <a:latin typeface="Helvetica Neue"/>
                          <a:ea typeface="Helvetica Neue"/>
                          <a:cs typeface="Helvetica Neue"/>
                        </a:rPr>
                        <a:t>20%</a:t>
                      </a:r>
                    </a:p>
                  </a:txBody>
                  <a:tcPr marL="171450" marR="133350" marT="114300" marB="95250" anchor="ctr">
                    <a:solidFill>
                      <a:srgbClr val="F5F3ED"/>
                    </a:solidFill>
                  </a:tcPr>
                </a:tc>
                <a:tc>
                  <a:txBody>
                    <a:bodyPr/>
                    <a:lstStyle/>
                    <a:p>
                      <a:r>
                        <a:rPr sz="1725">
                          <a:solidFill>
                            <a:srgbClr val="173D35"/>
                          </a:solidFill>
                          <a:latin typeface="Helvetica Neue"/>
                          <a:ea typeface="Helvetica Neue"/>
                          <a:cs typeface="Helvetica Neue"/>
                        </a:rPr>
                        <a:t>20%</a:t>
                      </a:r>
                    </a:p>
                  </a:txBody>
                  <a:tcPr marL="171450" marR="133350" marT="114300" marB="95250" anchor="ctr">
                    <a:solidFill>
                      <a:srgbClr val="F5F3ED"/>
                    </a:solidFill>
                  </a:tcPr>
                </a:tc>
                <a:tc>
                  <a:txBody>
                    <a:bodyPr/>
                    <a:lstStyle/>
                    <a:p>
                      <a:r>
                        <a:rPr sz="1725">
                          <a:solidFill>
                            <a:srgbClr val="173D35"/>
                          </a:solidFill>
                          <a:latin typeface="Helvetica Neue"/>
                          <a:ea typeface="Helvetica Neue"/>
                          <a:cs typeface="Helvetica Neue"/>
                        </a:rPr>
                        <a:t>20%</a:t>
                      </a:r>
                    </a:p>
                  </a:txBody>
                  <a:tcPr marL="171450" marR="133350" marT="114300" marB="95250" anchor="ctr">
                    <a:solidFill>
                      <a:srgbClr val="F5F3ED"/>
                    </a:solidFill>
                  </a:tcPr>
                </a:tc>
              </a:tr>
              <a:tr h="652463">
                <a:tc>
                  <a:txBody>
                    <a:bodyPr/>
                    <a:lstStyle/>
                    <a:p>
                      <a:r>
                        <a:rPr sz="1725">
                          <a:solidFill>
                            <a:srgbClr val="173D35"/>
                          </a:solidFill>
                          <a:latin typeface="Helvetica Neue"/>
                          <a:ea typeface="Helvetica Neue"/>
                          <a:cs typeface="Helvetica Neue"/>
                        </a:rPr>
                        <a:t>Ticket / pass transactions × net income</a:t>
                      </a:r>
                    </a:p>
                  </a:txBody>
                  <a:tcPr marL="171450" marR="133350" marT="114300" marB="95250" anchor="ctr">
                    <a:solidFill>
                      <a:srgbClr val="FFFFFF"/>
                    </a:solidFill>
                  </a:tcPr>
                </a:tc>
                <a:tc>
                  <a:txBody>
                    <a:bodyPr/>
                    <a:lstStyle/>
                    <a:p>
                      <a:r>
                        <a:rPr sz="1725">
                          <a:solidFill>
                            <a:srgbClr val="173D35"/>
                          </a:solidFill>
                          <a:latin typeface="Helvetica Neue"/>
                          <a:ea typeface="Helvetica Neue"/>
                          <a:cs typeface="Helvetica Neue"/>
                        </a:rPr>
                        <a:t>1,000 × $4</a:t>
                      </a:r>
                    </a:p>
                  </a:txBody>
                  <a:tcPr marL="171450" marR="133350" marT="114300" marB="95250" anchor="ctr">
                    <a:solidFill>
                      <a:srgbClr val="FFFFFF"/>
                    </a:solidFill>
                  </a:tcPr>
                </a:tc>
                <a:tc>
                  <a:txBody>
                    <a:bodyPr/>
                    <a:lstStyle/>
                    <a:p>
                      <a:r>
                        <a:rPr sz="1725">
                          <a:solidFill>
                            <a:srgbClr val="173D35"/>
                          </a:solidFill>
                          <a:latin typeface="Helvetica Neue"/>
                          <a:ea typeface="Helvetica Neue"/>
                          <a:cs typeface="Helvetica Neue"/>
                        </a:rPr>
                        <a:t>4,000 × $4</a:t>
                      </a:r>
                    </a:p>
                  </a:txBody>
                  <a:tcPr marL="171450" marR="133350" marT="114300" marB="95250" anchor="ctr">
                    <a:solidFill>
                      <a:srgbClr val="FFFFFF"/>
                    </a:solidFill>
                  </a:tcPr>
                </a:tc>
                <a:tc>
                  <a:txBody>
                    <a:bodyPr/>
                    <a:lstStyle/>
                    <a:p>
                      <a:r>
                        <a:rPr sz="1725">
                          <a:solidFill>
                            <a:srgbClr val="173D35"/>
                          </a:solidFill>
                          <a:latin typeface="Helvetica Neue"/>
                          <a:ea typeface="Helvetica Neue"/>
                          <a:cs typeface="Helvetica Neue"/>
                        </a:rPr>
                        <a:t>10,000 × $4</a:t>
                      </a:r>
                    </a:p>
                  </a:txBody>
                  <a:tcPr marL="171450" marR="133350" marT="114300" marB="95250" anchor="ctr">
                    <a:solidFill>
                      <a:srgbClr val="FFFFFF"/>
                    </a:solidFill>
                  </a:tcPr>
                </a:tc>
              </a:tr>
              <a:tr h="652463">
                <a:tc>
                  <a:txBody>
                    <a:bodyPr/>
                    <a:lstStyle/>
                    <a:p>
                      <a:r>
                        <a:rPr sz="1725">
                          <a:solidFill>
                            <a:srgbClr val="173D35"/>
                          </a:solidFill>
                          <a:latin typeface="Helvetica Neue"/>
                          <a:ea typeface="Helvetica Neue"/>
                          <a:cs typeface="Helvetica Neue"/>
                        </a:rPr>
                        <a:t>New unrestricted support / acquisition cost</a:t>
                      </a:r>
                    </a:p>
                  </a:txBody>
                  <a:tcPr marL="171450" marR="133350" marT="114300" marB="95250" anchor="ctr">
                    <a:solidFill>
                      <a:srgbClr val="F5F3ED"/>
                    </a:solidFill>
                  </a:tcPr>
                </a:tc>
                <a:tc>
                  <a:txBody>
                    <a:bodyPr/>
                    <a:lstStyle/>
                    <a:p>
                      <a:r>
                        <a:rPr sz="1725">
                          <a:solidFill>
                            <a:srgbClr val="173D35"/>
                          </a:solidFill>
                          <a:latin typeface="Helvetica Neue"/>
                          <a:ea typeface="Helvetica Neue"/>
                          <a:cs typeface="Helvetica Neue"/>
                        </a:rPr>
                        <a:t>$30k / 20%</a:t>
                      </a:r>
                    </a:p>
                  </a:txBody>
                  <a:tcPr marL="171450" marR="133350" marT="114300" marB="95250" anchor="ctr">
                    <a:solidFill>
                      <a:srgbClr val="F5F3ED"/>
                    </a:solidFill>
                  </a:tcPr>
                </a:tc>
                <a:tc>
                  <a:txBody>
                    <a:bodyPr/>
                    <a:lstStyle/>
                    <a:p>
                      <a:r>
                        <a:rPr sz="1725">
                          <a:solidFill>
                            <a:srgbClr val="173D35"/>
                          </a:solidFill>
                          <a:latin typeface="Helvetica Neue"/>
                          <a:ea typeface="Helvetica Neue"/>
                          <a:cs typeface="Helvetica Neue"/>
                        </a:rPr>
                        <a:t>$100k / 20%</a:t>
                      </a:r>
                    </a:p>
                  </a:txBody>
                  <a:tcPr marL="171450" marR="133350" marT="114300" marB="95250" anchor="ctr">
                    <a:solidFill>
                      <a:srgbClr val="F5F3ED"/>
                    </a:solidFill>
                  </a:tcPr>
                </a:tc>
                <a:tc>
                  <a:txBody>
                    <a:bodyPr/>
                    <a:lstStyle/>
                    <a:p>
                      <a:r>
                        <a:rPr sz="1725">
                          <a:solidFill>
                            <a:srgbClr val="173D35"/>
                          </a:solidFill>
                          <a:latin typeface="Helvetica Neue"/>
                          <a:ea typeface="Helvetica Neue"/>
                          <a:cs typeface="Helvetica Neue"/>
                        </a:rPr>
                        <a:t>$250k / 20%</a:t>
                      </a:r>
                    </a:p>
                  </a:txBody>
                  <a:tcPr marL="171450" marR="133350" marT="114300" marB="95250" anchor="ctr">
                    <a:solidFill>
                      <a:srgbClr val="F5F3ED"/>
                    </a:solidFill>
                  </a:tcPr>
                </a:tc>
              </a:tr>
              <a:tr h="652463">
                <a:tc>
                  <a:txBody>
                    <a:bodyPr/>
                    <a:lstStyle/>
                    <a:p>
                      <a:r>
                        <a:rPr sz="1725">
                          <a:solidFill>
                            <a:srgbClr val="173D35"/>
                          </a:solidFill>
                          <a:latin typeface="Helvetica Neue"/>
                          <a:ea typeface="Helvetica Neue"/>
                          <a:cs typeface="Helvetica Neue"/>
                        </a:rPr>
                        <a:t>Central annual cost</a:t>
                      </a:r>
                    </a:p>
                  </a:txBody>
                  <a:tcPr marL="171450" marR="133350" marT="114300" marB="95250" anchor="ctr">
                    <a:solidFill>
                      <a:srgbClr val="FFFFFF"/>
                    </a:solidFill>
                  </a:tcPr>
                </a:tc>
                <a:tc>
                  <a:txBody>
                    <a:bodyPr/>
                    <a:lstStyle/>
                    <a:p>
                      <a:r>
                        <a:rPr sz="1725">
                          <a:solidFill>
                            <a:srgbClr val="173D35"/>
                          </a:solidFill>
                          <a:latin typeface="Helvetica Neue"/>
                          <a:ea typeface="Helvetica Neue"/>
                          <a:cs typeface="Helvetica Neue"/>
                        </a:rPr>
                        <a:t>$220k</a:t>
                      </a:r>
                    </a:p>
                  </a:txBody>
                  <a:tcPr marL="171450" marR="133350" marT="114300" marB="95250" anchor="ctr">
                    <a:solidFill>
                      <a:srgbClr val="FFFFFF"/>
                    </a:solidFill>
                  </a:tcPr>
                </a:tc>
                <a:tc>
                  <a:txBody>
                    <a:bodyPr/>
                    <a:lstStyle/>
                    <a:p>
                      <a:r>
                        <a:rPr sz="1725">
                          <a:solidFill>
                            <a:srgbClr val="173D35"/>
                          </a:solidFill>
                          <a:latin typeface="Helvetica Neue"/>
                          <a:ea typeface="Helvetica Neue"/>
                          <a:cs typeface="Helvetica Neue"/>
                        </a:rPr>
                        <a:t>$300k</a:t>
                      </a:r>
                    </a:p>
                  </a:txBody>
                  <a:tcPr marL="171450" marR="133350" marT="114300" marB="95250" anchor="ctr">
                    <a:solidFill>
                      <a:srgbClr val="FFFFFF"/>
                    </a:solidFill>
                  </a:tcPr>
                </a:tc>
                <a:tc>
                  <a:txBody>
                    <a:bodyPr/>
                    <a:lstStyle/>
                    <a:p>
                      <a:r>
                        <a:rPr sz="1725">
                          <a:solidFill>
                            <a:srgbClr val="173D35"/>
                          </a:solidFill>
                          <a:latin typeface="Helvetica Neue"/>
                          <a:ea typeface="Helvetica Neue"/>
                          <a:cs typeface="Helvetica Neue"/>
                        </a:rPr>
                        <a:t>$450k</a:t>
                      </a:r>
                    </a:p>
                  </a:txBody>
                  <a:tcPr marL="171450" marR="133350" marT="114300" marB="95250" anchor="ctr">
                    <a:solidFill>
                      <a:srgbClr val="FFFFFF"/>
                    </a:solidFill>
                  </a:tcPr>
                </a:tc>
              </a:tr>
            </a:tbl>
          </a:graphicData>
        </a:graphic>
      </p:graphicFrame>
      <p:sp>
        <p:nvSpPr>
          <p:cNvPr id="5" name="Every input is an assumption. Revenue entitle">
            <a:extLst xmlns:a="http://schemas.openxmlformats.org/drawingml/2006/main">
              <a:ext uri="{FF2B5EF4-FFF2-40B4-BE49-F238E27FC236}">
                <a16:creationId xmlns:a16="http://schemas.microsoft.com/office/drawing/2014/main" id="{633FF456-8189-4737-AF62-89F681CC8D9E}"/>
              </a:ext>
            </a:extLst>
          </p:cNvPr>
          <p:cNvSpPr>
            <a:spLocks xmlns:a="http://schemas.openxmlformats.org/drawingml/2006/main" noGrp="1"/>
          </p:cNvSpPr>
          <p:nvPr/>
        </p:nvSpPr>
        <p:spPr>
          <a:xfrm xmlns:a="http://schemas.openxmlformats.org/drawingml/2006/main">
            <a:off x="685800" y="8077200"/>
            <a:ext cx="130968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200" b="0">
                <a:solidFill>
                  <a:srgbClr val="61716B"/>
                </a:solidFill>
                <a:latin typeface="Helvetica Neue"/>
                <a:ea typeface="Helvetica Neue"/>
                <a:cs typeface="Helvetica Neue"/>
              </a:defRPr>
            </a:pPr>
            <a:r>
              <a:rPr sz="1200" b="0">
                <a:solidFill>
                  <a:srgbClr val="61716B"/>
                </a:solidFill>
                <a:latin typeface="Helvetica Neue"/>
                <a:ea typeface="Helvetica Neue"/>
                <a:cs typeface="Helvetica Neue"/>
              </a:rPr>
              <a:t>Every input is an assumption. Revenue entitlement, demand, fulfilment costs and incremental attribution need validation.</a:t>
            </a:r>
          </a:p>
        </p:txBody>
      </p:sp>
    </p:spTree>
    <p:extLst>
      <p:ext uri="{BB962C8B-B14F-4D97-AF65-F5344CB8AC3E}">
        <p14:creationId xmlns:p14="http://schemas.microsoft.com/office/powerpoint/2010/main" val="1912386061"/>
      </p:ext>
    </p:extLst>
  </p:cSld>
</p:sld>
</file>

<file path=ppt/slides/slide72.xml><?xml version="1.0" encoding="utf-8"?>
<p:sld xmlns:p="http://schemas.openxmlformats.org/presentationml/2006/main">
  <p:cSld>
    <p:bg>
      <p:bgPr>
        <a:solidFill xmlns:a="http://schemas.openxmlformats.org/drawingml/2006/main">
          <a:srgbClr val="F5F3ED"/>
        </a:solidFill>
      </p:bgPr>
    </p:bg>
    <p:spTree>
      <p:nvGrpSpPr>
        <p:cNvPr id="1" name=""/>
        <p:cNvGrpSpPr/>
        <p:nvPr/>
      </p:nvGrpSpPr>
      <p:grpSpPr>
        <a:xfrm xmlns:a="http://schemas.openxmlformats.org/drawingml/2006/main"/>
      </p:grpSpPr>
      <p:sp>
        <p:nvSpPr>
          <p:cNvPr id="14" name="ADDITIONAL SOURCE REGISTER">
            <a:extLst xmlns:a="http://schemas.openxmlformats.org/drawingml/2006/main">
              <a:ext uri="{FF2B5EF4-FFF2-40B4-BE49-F238E27FC236}">
                <a16:creationId xmlns:a16="http://schemas.microsoft.com/office/drawing/2014/main" id="{7781AA34-4206-466F-87CE-C1634178A163}"/>
              </a:ext>
            </a:extLst>
          </p:cNvPr>
          <p:cNvSpPr>
            <a:spLocks xmlns:a="http://schemas.openxmlformats.org/drawingml/2006/main" noGrp="1"/>
          </p:cNvSpPr>
          <p:nvPr/>
        </p:nvSpPr>
        <p:spPr>
          <a:xfrm xmlns:a="http://schemas.openxmlformats.org/drawingml/2006/main">
            <a:off x="685800" y="400050"/>
            <a:ext cx="13335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50" b="1">
                <a:solidFill>
                  <a:srgbClr val="61716B"/>
                </a:solidFill>
                <a:latin typeface="Helvetica Neue"/>
                <a:ea typeface="Helvetica Neue"/>
                <a:cs typeface="Helvetica Neue"/>
              </a:defRPr>
            </a:pPr>
            <a:r>
              <a:rPr sz="1350" b="1">
                <a:solidFill>
                  <a:srgbClr val="61716B"/>
                </a:solidFill>
                <a:latin typeface="Helvetica Neue"/>
                <a:ea typeface="Helvetica Neue"/>
                <a:cs typeface="Helvetica Neue"/>
              </a:rPr>
              <a:t>ADDITIONAL SOURCE REGISTER</a:t>
            </a:r>
          </a:p>
        </p:txBody>
      </p:sp>
      <p:sp>
        <p:nvSpPr>
          <p:cNvPr id="2" name="Sources for demand, channels and commercial e">
            <a:extLst xmlns:a="http://schemas.openxmlformats.org/drawingml/2006/main">
              <a:ext uri="{FF2B5EF4-FFF2-40B4-BE49-F238E27FC236}">
                <a16:creationId xmlns:a16="http://schemas.microsoft.com/office/drawing/2014/main" id="{293AE511-8407-4821-A9C7-ED348BA0E864}"/>
              </a:ext>
            </a:extLst>
          </p:cNvPr>
          <p:cNvSpPr>
            <a:spLocks xmlns:a="http://schemas.openxmlformats.org/drawingml/2006/main" noGrp="1"/>
          </p:cNvSpPr>
          <p:nvPr/>
        </p:nvSpPr>
        <p:spPr>
          <a:xfrm xmlns:a="http://schemas.openxmlformats.org/drawingml/2006/main">
            <a:off x="685800" y="914400"/>
            <a:ext cx="13868400"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900" b="1">
                <a:solidFill>
                  <a:srgbClr val="173D35"/>
                </a:solidFill>
                <a:latin typeface="Helvetica Neue"/>
                <a:ea typeface="Helvetica Neue"/>
                <a:cs typeface="Helvetica Neue"/>
              </a:defRPr>
            </a:pPr>
            <a:r>
              <a:rPr sz="3900" b="1">
                <a:solidFill>
                  <a:srgbClr val="173D35"/>
                </a:solidFill>
                <a:latin typeface="Helvetica Neue"/>
                <a:ea typeface="Helvetica Neue"/>
                <a:cs typeface="Helvetica Neue"/>
              </a:rPr>
              <a:t>Sources for demand, channels and commercial evidence</a:t>
            </a:r>
          </a:p>
        </p:txBody>
      </p:sp>
      <p:sp>
        <p:nvSpPr>
          <p:cNvPr id="3" name="61">
            <a:extLst xmlns:a="http://schemas.openxmlformats.org/drawingml/2006/main">
              <a:ext uri="{FF2B5EF4-FFF2-40B4-BE49-F238E27FC236}">
                <a16:creationId xmlns:a16="http://schemas.microsoft.com/office/drawing/2014/main" id="{695A7FE2-1580-4116-B98E-1A00FF703B0C}"/>
              </a:ext>
            </a:extLst>
          </p:cNvPr>
          <p:cNvSpPr>
            <a:spLocks xmlns:a="http://schemas.openxmlformats.org/drawingml/2006/main" noGrp="1"/>
          </p:cNvSpPr>
          <p:nvPr/>
        </p:nvSpPr>
        <p:spPr>
          <a:xfrm xmlns:a="http://schemas.openxmlformats.org/drawingml/2006/main">
            <a:off x="14097000" y="8105775"/>
            <a:ext cx="457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275" b="0">
                <a:solidFill>
                  <a:srgbClr val="61716B"/>
                </a:solidFill>
                <a:latin typeface="Helvetica Neue"/>
                <a:ea typeface="Helvetica Neue"/>
                <a:cs typeface="Helvetica Neue"/>
              </a:defRPr>
            </a:pPr>
            <a:r>
              <a:rPr sz="1275" b="0">
                <a:solidFill>
                  <a:srgbClr val="61716B"/>
                </a:solidFill>
                <a:latin typeface="Helvetica Neue"/>
                <a:ea typeface="Helvetica Neue"/>
                <a:cs typeface="Helvetica Neue"/>
              </a:rPr>
              <a:t>72</a:t>
            </a:r>
          </a:p>
        </p:txBody>
      </p:sp>
      <p:sp>
        <p:nvSpPr>
          <p:cNvPr id="4" name="Search demand">
            <a:extLst xmlns:a="http://schemas.openxmlformats.org/drawingml/2006/main">
              <a:ext uri="{FF2B5EF4-FFF2-40B4-BE49-F238E27FC236}">
                <a16:creationId xmlns:a16="http://schemas.microsoft.com/office/drawing/2014/main" id="{63671F7A-C523-4F01-B0D0-D830E5CAAAAA}"/>
              </a:ext>
            </a:extLst>
          </p:cNvPr>
          <p:cNvSpPr>
            <a:spLocks xmlns:a="http://schemas.openxmlformats.org/drawingml/2006/main" noGrp="1"/>
          </p:cNvSpPr>
          <p:nvPr/>
        </p:nvSpPr>
        <p:spPr>
          <a:xfrm xmlns:a="http://schemas.openxmlformats.org/drawingml/2006/main">
            <a:off x="685800" y="2381250"/>
            <a:ext cx="40005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250" b="1">
                <a:solidFill>
                  <a:srgbClr val="BE573C"/>
                </a:solidFill>
                <a:latin typeface="Helvetica Neue"/>
                <a:ea typeface="Helvetica Neue"/>
                <a:cs typeface="Helvetica Neue"/>
              </a:defRPr>
            </a:pPr>
            <a:r>
              <a:rPr sz="2250" b="1">
                <a:solidFill>
                  <a:srgbClr val="BE573C"/>
                </a:solidFill>
                <a:latin typeface="Helvetica Neue"/>
                <a:ea typeface="Helvetica Neue"/>
                <a:cs typeface="Helvetica Neue"/>
              </a:rPr>
              <a:t>Search demand</a:t>
            </a:r>
          </a:p>
        </p:txBody>
      </p:sp>
      <p:sp>
        <p:nvSpPr>
          <p:cNvPr id="5" name="Semrush U.S. keyword volumes and site traffic">
            <a:extLst xmlns:a="http://schemas.openxmlformats.org/drawingml/2006/main">
              <a:ext uri="{FF2B5EF4-FFF2-40B4-BE49-F238E27FC236}">
                <a16:creationId xmlns:a16="http://schemas.microsoft.com/office/drawing/2014/main" id="{B9A2DFAF-590C-4EAF-A6F3-AD224FEF56CE}"/>
              </a:ext>
            </a:extLst>
          </p:cNvPr>
          <p:cNvSpPr>
            <a:spLocks xmlns:a="http://schemas.openxmlformats.org/drawingml/2006/main" noGrp="1"/>
          </p:cNvSpPr>
          <p:nvPr/>
        </p:nvSpPr>
        <p:spPr>
          <a:xfrm xmlns:a="http://schemas.openxmlformats.org/drawingml/2006/main">
            <a:off x="5000625" y="2381250"/>
            <a:ext cx="923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025" b="1">
                <a:solidFill>
                  <a:srgbClr val="173D35"/>
                </a:solidFill>
                <a:latin typeface="Helvetica Neue"/>
                <a:ea typeface="Helvetica Neue"/>
                <a:cs typeface="Helvetica Neue"/>
              </a:defRPr>
            </a:pPr>
            <a:r>
              <a:rPr sz="2025" b="1">
                <a:solidFill>
                  <a:srgbClr val="173D35"/>
                </a:solidFill>
                <a:latin typeface="Helvetica Neue"/>
                <a:ea typeface="Helvetica Neue"/>
                <a:cs typeface="Helvetica Neue"/>
                <a:hlinkClick xmlns:r="http://schemas.openxmlformats.org/officeDocument/2006/relationships" r:id="Rdc7f2e71882d42e1"/>
              </a:rPr>
              <a:t>Semrush U.S. keyword volumes and site traffic</a:t>
            </a:r>
          </a:p>
        </p:txBody>
      </p:sp>
      <p:sp>
        <p:nvSpPr>
          <p:cNvPr id="6" name="Google Keyword Planner methodology and settin">
            <a:extLst xmlns:a="http://schemas.openxmlformats.org/drawingml/2006/main">
              <a:ext uri="{FF2B5EF4-FFF2-40B4-BE49-F238E27FC236}">
                <a16:creationId xmlns:a16="http://schemas.microsoft.com/office/drawing/2014/main" id="{96F2EDA6-9174-4BE0-B45C-0A996134E07B}"/>
              </a:ext>
            </a:extLst>
          </p:cNvPr>
          <p:cNvSpPr>
            <a:spLocks xmlns:a="http://schemas.openxmlformats.org/drawingml/2006/main" noGrp="1"/>
          </p:cNvSpPr>
          <p:nvPr/>
        </p:nvSpPr>
        <p:spPr>
          <a:xfrm xmlns:a="http://schemas.openxmlformats.org/drawingml/2006/main">
            <a:off x="5000625" y="3009900"/>
            <a:ext cx="923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025" b="1">
                <a:solidFill>
                  <a:srgbClr val="173D35"/>
                </a:solidFill>
                <a:latin typeface="Helvetica Neue"/>
                <a:ea typeface="Helvetica Neue"/>
                <a:cs typeface="Helvetica Neue"/>
              </a:defRPr>
            </a:pPr>
            <a:r>
              <a:rPr sz="2025" b="1">
                <a:solidFill>
                  <a:srgbClr val="173D35"/>
                </a:solidFill>
                <a:latin typeface="Helvetica Neue"/>
                <a:ea typeface="Helvetica Neue"/>
                <a:cs typeface="Helvetica Neue"/>
                <a:hlinkClick xmlns:r="http://schemas.openxmlformats.org/officeDocument/2006/relationships" r:id="Ra42766b13e354393"/>
              </a:rPr>
              <a:t>Google Keyword Planner methodology and settings</a:t>
            </a:r>
          </a:p>
        </p:txBody>
      </p:sp>
      <p:sp>
        <p:nvSpPr>
          <p:cNvPr id="7" name="Existing channels">
            <a:extLst xmlns:a="http://schemas.openxmlformats.org/drawingml/2006/main">
              <a:ext uri="{FF2B5EF4-FFF2-40B4-BE49-F238E27FC236}">
                <a16:creationId xmlns:a16="http://schemas.microsoft.com/office/drawing/2014/main" id="{84EACE72-AFA9-4BC5-AAF3-3759B909B70F}"/>
              </a:ext>
            </a:extLst>
          </p:cNvPr>
          <p:cNvSpPr>
            <a:spLocks xmlns:a="http://schemas.openxmlformats.org/drawingml/2006/main" noGrp="1"/>
          </p:cNvSpPr>
          <p:nvPr/>
        </p:nvSpPr>
        <p:spPr>
          <a:xfrm xmlns:a="http://schemas.openxmlformats.org/drawingml/2006/main">
            <a:off x="685800" y="4048125"/>
            <a:ext cx="40005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250" b="1">
                <a:solidFill>
                  <a:srgbClr val="BE573C"/>
                </a:solidFill>
                <a:latin typeface="Helvetica Neue"/>
                <a:ea typeface="Helvetica Neue"/>
                <a:cs typeface="Helvetica Neue"/>
              </a:defRPr>
            </a:pPr>
            <a:r>
              <a:rPr sz="2250" b="1">
                <a:solidFill>
                  <a:srgbClr val="BE573C"/>
                </a:solidFill>
                <a:latin typeface="Helvetica Neue"/>
                <a:ea typeface="Helvetica Neue"/>
                <a:cs typeface="Helvetica Neue"/>
              </a:rPr>
              <a:t>Existing channels</a:t>
            </a:r>
          </a:p>
        </p:txBody>
      </p:sp>
      <p:sp>
        <p:nvSpPr>
          <p:cNvPr id="8" name="Balboa Park events, tickets and newsletter">
            <a:extLst xmlns:a="http://schemas.openxmlformats.org/drawingml/2006/main">
              <a:ext uri="{FF2B5EF4-FFF2-40B4-BE49-F238E27FC236}">
                <a16:creationId xmlns:a16="http://schemas.microsoft.com/office/drawing/2014/main" id="{AC17A7EF-7E06-4F21-BA1B-24F733E17FA5}"/>
              </a:ext>
            </a:extLst>
          </p:cNvPr>
          <p:cNvSpPr>
            <a:spLocks xmlns:a="http://schemas.openxmlformats.org/drawingml/2006/main" noGrp="1"/>
          </p:cNvSpPr>
          <p:nvPr/>
        </p:nvSpPr>
        <p:spPr>
          <a:xfrm xmlns:a="http://schemas.openxmlformats.org/drawingml/2006/main">
            <a:off x="5000625" y="4048125"/>
            <a:ext cx="923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025" b="1">
                <a:solidFill>
                  <a:srgbClr val="173D35"/>
                </a:solidFill>
                <a:latin typeface="Helvetica Neue"/>
                <a:ea typeface="Helvetica Neue"/>
                <a:cs typeface="Helvetica Neue"/>
              </a:defRPr>
            </a:pPr>
            <a:r>
              <a:rPr sz="2025" b="1">
                <a:solidFill>
                  <a:srgbClr val="173D35"/>
                </a:solidFill>
                <a:latin typeface="Helvetica Neue"/>
                <a:ea typeface="Helvetica Neue"/>
                <a:cs typeface="Helvetica Neue"/>
                <a:hlinkClick xmlns:r="http://schemas.openxmlformats.org/officeDocument/2006/relationships" r:id="Re104c63f26c040a1"/>
              </a:rPr>
              <a:t>Balboa Park events, tickets and newsletter</a:t>
            </a:r>
          </a:p>
        </p:txBody>
      </p:sp>
      <p:sp>
        <p:nvSpPr>
          <p:cNvPr id="9" name="Advertising and sponsorship enquiries">
            <a:extLst xmlns:a="http://schemas.openxmlformats.org/drawingml/2006/main">
              <a:ext uri="{FF2B5EF4-FFF2-40B4-BE49-F238E27FC236}">
                <a16:creationId xmlns:a16="http://schemas.microsoft.com/office/drawing/2014/main" id="{42C04A33-4DE1-4AFB-9794-7F3CD0727E47}"/>
              </a:ext>
            </a:extLst>
          </p:cNvPr>
          <p:cNvSpPr>
            <a:spLocks xmlns:a="http://schemas.openxmlformats.org/drawingml/2006/main" noGrp="1"/>
          </p:cNvSpPr>
          <p:nvPr/>
        </p:nvSpPr>
        <p:spPr>
          <a:xfrm xmlns:a="http://schemas.openxmlformats.org/drawingml/2006/main">
            <a:off x="5000625" y="4676775"/>
            <a:ext cx="923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025" b="1">
                <a:solidFill>
                  <a:srgbClr val="173D35"/>
                </a:solidFill>
                <a:latin typeface="Helvetica Neue"/>
                <a:ea typeface="Helvetica Neue"/>
                <a:cs typeface="Helvetica Neue"/>
              </a:defRPr>
            </a:pPr>
            <a:r>
              <a:rPr sz="2025" b="1">
                <a:solidFill>
                  <a:srgbClr val="173D35"/>
                </a:solidFill>
                <a:latin typeface="Helvetica Neue"/>
                <a:ea typeface="Helvetica Neue"/>
                <a:cs typeface="Helvetica Neue"/>
                <a:hlinkClick xmlns:r="http://schemas.openxmlformats.org/officeDocument/2006/relationships" r:id="R000ea2ff7f474229"/>
              </a:rPr>
              <a:t>Advertising and sponsorship enquiries</a:t>
            </a:r>
          </a:p>
        </p:txBody>
      </p:sp>
      <p:sp>
        <p:nvSpPr>
          <p:cNvPr id="10" name="Commercial benchmarks">
            <a:extLst xmlns:a="http://schemas.openxmlformats.org/drawingml/2006/main">
              <a:ext uri="{FF2B5EF4-FFF2-40B4-BE49-F238E27FC236}">
                <a16:creationId xmlns:a16="http://schemas.microsoft.com/office/drawing/2014/main" id="{2CA0FD7A-20F7-498A-B068-0D2D144AA29E}"/>
              </a:ext>
            </a:extLst>
          </p:cNvPr>
          <p:cNvSpPr>
            <a:spLocks xmlns:a="http://schemas.openxmlformats.org/drawingml/2006/main" noGrp="1"/>
          </p:cNvSpPr>
          <p:nvPr/>
        </p:nvSpPr>
        <p:spPr>
          <a:xfrm xmlns:a="http://schemas.openxmlformats.org/drawingml/2006/main">
            <a:off x="685800" y="5715000"/>
            <a:ext cx="40005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250" b="1">
                <a:solidFill>
                  <a:srgbClr val="BE573C"/>
                </a:solidFill>
                <a:latin typeface="Helvetica Neue"/>
                <a:ea typeface="Helvetica Neue"/>
                <a:cs typeface="Helvetica Neue"/>
              </a:defRPr>
            </a:pPr>
            <a:r>
              <a:rPr sz="2250" b="1">
                <a:solidFill>
                  <a:srgbClr val="BE573C"/>
                </a:solidFill>
                <a:latin typeface="Helvetica Neue"/>
                <a:ea typeface="Helvetica Neue"/>
                <a:cs typeface="Helvetica Neue"/>
              </a:rPr>
              <a:t>Commercial benchmarks</a:t>
            </a:r>
          </a:p>
        </p:txBody>
      </p:sp>
      <p:sp>
        <p:nvSpPr>
          <p:cNvPr id="11" name="MAP Co FY2024–25, pp. 158–159 and 196–197">
            <a:extLst xmlns:a="http://schemas.openxmlformats.org/drawingml/2006/main">
              <a:ext uri="{FF2B5EF4-FFF2-40B4-BE49-F238E27FC236}">
                <a16:creationId xmlns:a16="http://schemas.microsoft.com/office/drawing/2014/main" id="{0E509006-5AD5-49F0-9190-8F80E2FF7440}"/>
              </a:ext>
            </a:extLst>
          </p:cNvPr>
          <p:cNvSpPr>
            <a:spLocks xmlns:a="http://schemas.openxmlformats.org/drawingml/2006/main" noGrp="1"/>
          </p:cNvSpPr>
          <p:nvPr/>
        </p:nvSpPr>
        <p:spPr>
          <a:xfrm xmlns:a="http://schemas.openxmlformats.org/drawingml/2006/main">
            <a:off x="5000625" y="5715000"/>
            <a:ext cx="923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025" b="1">
                <a:solidFill>
                  <a:srgbClr val="173D35"/>
                </a:solidFill>
                <a:latin typeface="Helvetica Neue"/>
                <a:ea typeface="Helvetica Neue"/>
                <a:cs typeface="Helvetica Neue"/>
              </a:defRPr>
            </a:pPr>
            <a:r>
              <a:rPr sz="2025" b="1">
                <a:solidFill>
                  <a:srgbClr val="173D35"/>
                </a:solidFill>
                <a:latin typeface="Helvetica Neue"/>
                <a:ea typeface="Helvetica Neue"/>
                <a:cs typeface="Helvetica Neue"/>
                <a:hlinkClick xmlns:r="http://schemas.openxmlformats.org/officeDocument/2006/relationships" r:id="R343f7749ca1a40c7"/>
              </a:rPr>
              <a:t>MAP Co FY2024–25, pp. 158–159 and 196–197</a:t>
            </a:r>
          </a:p>
        </p:txBody>
      </p:sp>
      <p:sp>
        <p:nvSpPr>
          <p:cNvPr id="12" name="Google event discovery documentation">
            <a:extLst xmlns:a="http://schemas.openxmlformats.org/drawingml/2006/main">
              <a:ext uri="{FF2B5EF4-FFF2-40B4-BE49-F238E27FC236}">
                <a16:creationId xmlns:a16="http://schemas.microsoft.com/office/drawing/2014/main" id="{0930CDDC-8AEC-4885-AAEB-E7BCD68C6B73}"/>
              </a:ext>
            </a:extLst>
          </p:cNvPr>
          <p:cNvSpPr>
            <a:spLocks xmlns:a="http://schemas.openxmlformats.org/drawingml/2006/main" noGrp="1"/>
          </p:cNvSpPr>
          <p:nvPr/>
        </p:nvSpPr>
        <p:spPr>
          <a:xfrm xmlns:a="http://schemas.openxmlformats.org/drawingml/2006/main">
            <a:off x="5000625" y="6343650"/>
            <a:ext cx="923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025" b="1">
                <a:solidFill>
                  <a:srgbClr val="173D35"/>
                </a:solidFill>
                <a:latin typeface="Helvetica Neue"/>
                <a:ea typeface="Helvetica Neue"/>
                <a:cs typeface="Helvetica Neue"/>
              </a:defRPr>
            </a:pPr>
            <a:r>
              <a:rPr sz="2025" b="1">
                <a:solidFill>
                  <a:srgbClr val="173D35"/>
                </a:solidFill>
                <a:latin typeface="Helvetica Neue"/>
                <a:ea typeface="Helvetica Neue"/>
                <a:cs typeface="Helvetica Neue"/>
                <a:hlinkClick xmlns:r="http://schemas.openxmlformats.org/officeDocument/2006/relationships" r:id="Rbc36bf3e839f427b"/>
              </a:rPr>
              <a:t>Google event discovery documentation</a:t>
            </a:r>
          </a:p>
        </p:txBody>
      </p:sp>
      <p:sp>
        <p:nvSpPr>
          <p:cNvPr id="13" name="Checked 6 October 2026. Semrush provides thir">
            <a:extLst xmlns:a="http://schemas.openxmlformats.org/drawingml/2006/main">
              <a:ext uri="{FF2B5EF4-FFF2-40B4-BE49-F238E27FC236}">
                <a16:creationId xmlns:a16="http://schemas.microsoft.com/office/drawing/2014/main" id="{184D99FC-A28D-45CD-9A81-FA3AD1DC0CC6}"/>
              </a:ext>
            </a:extLst>
          </p:cNvPr>
          <p:cNvSpPr>
            <a:spLocks xmlns:a="http://schemas.openxmlformats.org/drawingml/2006/main" noGrp="1"/>
          </p:cNvSpPr>
          <p:nvPr/>
        </p:nvSpPr>
        <p:spPr>
          <a:xfrm xmlns:a="http://schemas.openxmlformats.org/drawingml/2006/main">
            <a:off x="685800" y="8077200"/>
            <a:ext cx="130968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200" b="0">
                <a:solidFill>
                  <a:srgbClr val="61716B"/>
                </a:solidFill>
                <a:latin typeface="Helvetica Neue"/>
                <a:ea typeface="Helvetica Neue"/>
                <a:cs typeface="Helvetica Neue"/>
              </a:defRPr>
            </a:pPr>
            <a:r>
              <a:rPr sz="1200" b="0">
                <a:solidFill>
                  <a:srgbClr val="61716B"/>
                </a:solidFill>
                <a:latin typeface="Helvetica Neue"/>
                <a:ea typeface="Helvetica Neue"/>
                <a:cs typeface="Helvetica Neue"/>
              </a:rPr>
              <a:t>Checked 6 October 2026. Semrush provides third-party estimates. Business-case inputs are assumptions, not sourced market prices.</a:t>
            </a:r>
          </a:p>
        </p:txBody>
      </p:sp>
    </p:spTree>
    <p:extLst>
      <p:ext uri="{BB962C8B-B14F-4D97-AF65-F5344CB8AC3E}">
        <p14:creationId xmlns:p14="http://schemas.microsoft.com/office/powerpoint/2010/main" val="107365212"/>
      </p:ext>
    </p:extLst>
  </p:cSld>
</p:sld>
</file>

<file path=ppt/slides/slide73.xml><?xml version="1.0" encoding="utf-8"?>
<p:sld xmlns:p="http://schemas.openxmlformats.org/presentationml/2006/main">
  <p:cSld>
    <p:bg>
      <p:bgPr>
        <a:solidFill xmlns:a="http://schemas.openxmlformats.org/drawingml/2006/main">
          <a:srgbClr val="F5F3ED"/>
        </a:solidFill>
      </p:bgPr>
    </p:bg>
    <p:spTree>
      <p:nvGrpSpPr>
        <p:cNvPr id="1" name=""/>
        <p:cNvGrpSpPr/>
        <p:nvPr/>
      </p:nvGrpSpPr>
      <p:grpSpPr>
        <a:xfrm xmlns:a="http://schemas.openxmlformats.org/drawingml/2006/main"/>
      </p:grpSpPr>
      <p:sp>
        <p:nvSpPr>
          <p:cNvPr id="14" name="ADDITIONAL SOURCE REGISTER">
            <a:extLst xmlns:a="http://schemas.openxmlformats.org/drawingml/2006/main">
              <a:ext uri="{FF2B5EF4-FFF2-40B4-BE49-F238E27FC236}">
                <a16:creationId xmlns:a16="http://schemas.microsoft.com/office/drawing/2014/main" id="{39CA2743-4860-4A2B-BE40-1E6927752A33}"/>
              </a:ext>
            </a:extLst>
          </p:cNvPr>
          <p:cNvSpPr>
            <a:spLocks xmlns:a="http://schemas.openxmlformats.org/drawingml/2006/main" noGrp="1"/>
          </p:cNvSpPr>
          <p:nvPr/>
        </p:nvSpPr>
        <p:spPr>
          <a:xfrm xmlns:a="http://schemas.openxmlformats.org/drawingml/2006/main">
            <a:off x="685800" y="400050"/>
            <a:ext cx="13335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50" b="1">
                <a:solidFill>
                  <a:srgbClr val="61716B"/>
                </a:solidFill>
                <a:latin typeface="Helvetica Neue"/>
                <a:ea typeface="Helvetica Neue"/>
                <a:cs typeface="Helvetica Neue"/>
              </a:defRPr>
            </a:pPr>
            <a:r>
              <a:rPr sz="1350" b="1">
                <a:solidFill>
                  <a:srgbClr val="61716B"/>
                </a:solidFill>
                <a:latin typeface="Helvetica Neue"/>
                <a:ea typeface="Helvetica Neue"/>
                <a:cs typeface="Helvetica Neue"/>
              </a:rPr>
              <a:t>ADDITIONAL SOURCE REGISTER</a:t>
            </a:r>
          </a:p>
        </p:txBody>
      </p:sp>
      <p:sp>
        <p:nvSpPr>
          <p:cNvPr id="2" name="Sources for the funding baseline">
            <a:extLst xmlns:a="http://schemas.openxmlformats.org/drawingml/2006/main">
              <a:ext uri="{FF2B5EF4-FFF2-40B4-BE49-F238E27FC236}">
                <a16:creationId xmlns:a16="http://schemas.microsoft.com/office/drawing/2014/main" id="{F2F95E80-737F-4D44-B503-0FE29543838A}"/>
              </a:ext>
            </a:extLst>
          </p:cNvPr>
          <p:cNvSpPr>
            <a:spLocks xmlns:a="http://schemas.openxmlformats.org/drawingml/2006/main" noGrp="1"/>
          </p:cNvSpPr>
          <p:nvPr/>
        </p:nvSpPr>
        <p:spPr>
          <a:xfrm xmlns:a="http://schemas.openxmlformats.org/drawingml/2006/main">
            <a:off x="685800" y="914400"/>
            <a:ext cx="13868400"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900" b="1">
                <a:solidFill>
                  <a:srgbClr val="173D35"/>
                </a:solidFill>
                <a:latin typeface="Helvetica Neue"/>
                <a:ea typeface="Helvetica Neue"/>
                <a:cs typeface="Helvetica Neue"/>
              </a:defRPr>
            </a:pPr>
            <a:r>
              <a:rPr sz="3900" b="1">
                <a:solidFill>
                  <a:srgbClr val="173D35"/>
                </a:solidFill>
                <a:latin typeface="Helvetica Neue"/>
                <a:ea typeface="Helvetica Neue"/>
                <a:cs typeface="Helvetica Neue"/>
              </a:rPr>
              <a:t>Sources for the funding baseline</a:t>
            </a:r>
          </a:p>
        </p:txBody>
      </p:sp>
      <p:sp>
        <p:nvSpPr>
          <p:cNvPr id="3" name="62">
            <a:extLst xmlns:a="http://schemas.openxmlformats.org/drawingml/2006/main">
              <a:ext uri="{FF2B5EF4-FFF2-40B4-BE49-F238E27FC236}">
                <a16:creationId xmlns:a16="http://schemas.microsoft.com/office/drawing/2014/main" id="{4BFA7027-5546-45DE-B0A2-1EB282FF159C}"/>
              </a:ext>
            </a:extLst>
          </p:cNvPr>
          <p:cNvSpPr>
            <a:spLocks xmlns:a="http://schemas.openxmlformats.org/drawingml/2006/main" noGrp="1"/>
          </p:cNvSpPr>
          <p:nvPr/>
        </p:nvSpPr>
        <p:spPr>
          <a:xfrm xmlns:a="http://schemas.openxmlformats.org/drawingml/2006/main">
            <a:off x="14097000" y="8105775"/>
            <a:ext cx="457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275" b="0">
                <a:solidFill>
                  <a:srgbClr val="61716B"/>
                </a:solidFill>
                <a:latin typeface="Helvetica Neue"/>
                <a:ea typeface="Helvetica Neue"/>
                <a:cs typeface="Helvetica Neue"/>
              </a:defRPr>
            </a:pPr>
            <a:r>
              <a:rPr sz="1275" b="0">
                <a:solidFill>
                  <a:srgbClr val="61716B"/>
                </a:solidFill>
                <a:latin typeface="Helvetica Neue"/>
                <a:ea typeface="Helvetica Neue"/>
                <a:cs typeface="Helvetica Neue"/>
              </a:rPr>
              <a:t>73</a:t>
            </a:r>
          </a:p>
        </p:txBody>
      </p:sp>
      <p:sp>
        <p:nvSpPr>
          <p:cNvPr id="4" name="City of San Diego">
            <a:extLst xmlns:a="http://schemas.openxmlformats.org/drawingml/2006/main">
              <a:ext uri="{FF2B5EF4-FFF2-40B4-BE49-F238E27FC236}">
                <a16:creationId xmlns:a16="http://schemas.microsoft.com/office/drawing/2014/main" id="{0F2883FD-3B66-4FAF-8168-C3550E9251D3}"/>
              </a:ext>
            </a:extLst>
          </p:cNvPr>
          <p:cNvSpPr>
            <a:spLocks xmlns:a="http://schemas.openxmlformats.org/drawingml/2006/main" noGrp="1"/>
          </p:cNvSpPr>
          <p:nvPr/>
        </p:nvSpPr>
        <p:spPr>
          <a:xfrm xmlns:a="http://schemas.openxmlformats.org/drawingml/2006/main">
            <a:off x="685800" y="2381250"/>
            <a:ext cx="40005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250" b="1">
                <a:solidFill>
                  <a:srgbClr val="BE573C"/>
                </a:solidFill>
                <a:latin typeface="Helvetica Neue"/>
                <a:ea typeface="Helvetica Neue"/>
                <a:cs typeface="Helvetica Neue"/>
              </a:defRPr>
            </a:pPr>
            <a:r>
              <a:rPr sz="2250" b="1">
                <a:solidFill>
                  <a:srgbClr val="BE573C"/>
                </a:solidFill>
                <a:latin typeface="Helvetica Neue"/>
                <a:ea typeface="Helvetica Neue"/>
                <a:cs typeface="Helvetica Neue"/>
              </a:rPr>
              <a:t>City of San Diego</a:t>
            </a:r>
          </a:p>
        </p:txBody>
      </p:sp>
      <p:sp>
        <p:nvSpPr>
          <p:cNvPr id="5" name="FY2027 Parks and Recreation budget, p. 388">
            <a:extLst xmlns:a="http://schemas.openxmlformats.org/drawingml/2006/main">
              <a:ext uri="{FF2B5EF4-FFF2-40B4-BE49-F238E27FC236}">
                <a16:creationId xmlns:a16="http://schemas.microsoft.com/office/drawing/2014/main" id="{1B8C0527-A929-40AC-A899-90BD0674D6A3}"/>
              </a:ext>
            </a:extLst>
          </p:cNvPr>
          <p:cNvSpPr>
            <a:spLocks xmlns:a="http://schemas.openxmlformats.org/drawingml/2006/main" noGrp="1"/>
          </p:cNvSpPr>
          <p:nvPr/>
        </p:nvSpPr>
        <p:spPr>
          <a:xfrm xmlns:a="http://schemas.openxmlformats.org/drawingml/2006/main">
            <a:off x="5000625" y="2381250"/>
            <a:ext cx="923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025" b="1">
                <a:solidFill>
                  <a:srgbClr val="173D35"/>
                </a:solidFill>
                <a:latin typeface="Helvetica Neue"/>
                <a:ea typeface="Helvetica Neue"/>
                <a:cs typeface="Helvetica Neue"/>
              </a:defRPr>
            </a:pPr>
            <a:r>
              <a:rPr sz="2025" b="1">
                <a:solidFill>
                  <a:srgbClr val="173D35"/>
                </a:solidFill>
                <a:latin typeface="Helvetica Neue"/>
                <a:ea typeface="Helvetica Neue"/>
                <a:cs typeface="Helvetica Neue"/>
                <a:hlinkClick xmlns:r="http://schemas.openxmlformats.org/officeDocument/2006/relationships" r:id="R9d760c9a73d344f3"/>
              </a:rPr>
              <a:t>FY2027 Parks and Recreation budget, p. 388</a:t>
            </a:r>
          </a:p>
        </p:txBody>
      </p:sp>
      <p:sp>
        <p:nvSpPr>
          <p:cNvPr id="6" name="FY2027 Special Promotional Programs, p. 528">
            <a:extLst xmlns:a="http://schemas.openxmlformats.org/drawingml/2006/main">
              <a:ext uri="{FF2B5EF4-FFF2-40B4-BE49-F238E27FC236}">
                <a16:creationId xmlns:a16="http://schemas.microsoft.com/office/drawing/2014/main" id="{F4AB2093-B2C9-4F90-88B3-10DD4894EEED}"/>
              </a:ext>
            </a:extLst>
          </p:cNvPr>
          <p:cNvSpPr>
            <a:spLocks xmlns:a="http://schemas.openxmlformats.org/drawingml/2006/main" noGrp="1"/>
          </p:cNvSpPr>
          <p:nvPr/>
        </p:nvSpPr>
        <p:spPr>
          <a:xfrm xmlns:a="http://schemas.openxmlformats.org/drawingml/2006/main">
            <a:off x="5000625" y="3009900"/>
            <a:ext cx="923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025" b="1">
                <a:solidFill>
                  <a:srgbClr val="173D35"/>
                </a:solidFill>
                <a:latin typeface="Helvetica Neue"/>
                <a:ea typeface="Helvetica Neue"/>
                <a:cs typeface="Helvetica Neue"/>
              </a:defRPr>
            </a:pPr>
            <a:r>
              <a:rPr sz="2025" b="1">
                <a:solidFill>
                  <a:srgbClr val="173D35"/>
                </a:solidFill>
                <a:latin typeface="Helvetica Neue"/>
                <a:ea typeface="Helvetica Neue"/>
                <a:cs typeface="Helvetica Neue"/>
                <a:hlinkClick xmlns:r="http://schemas.openxmlformats.org/officeDocument/2006/relationships" r:id="R43829ec439e24ffe"/>
              </a:rPr>
              <a:t>FY2027 Special Promotional Programs, p. 528</a:t>
            </a:r>
          </a:p>
        </p:txBody>
      </p:sp>
      <p:sp>
        <p:nvSpPr>
          <p:cNvPr id="7" name="Forever Balboa Park">
            <a:extLst xmlns:a="http://schemas.openxmlformats.org/drawingml/2006/main">
              <a:ext uri="{FF2B5EF4-FFF2-40B4-BE49-F238E27FC236}">
                <a16:creationId xmlns:a16="http://schemas.microsoft.com/office/drawing/2014/main" id="{9E7E0888-363C-42EB-81C9-B83497915852}"/>
              </a:ext>
            </a:extLst>
          </p:cNvPr>
          <p:cNvSpPr>
            <a:spLocks xmlns:a="http://schemas.openxmlformats.org/drawingml/2006/main" noGrp="1"/>
          </p:cNvSpPr>
          <p:nvPr/>
        </p:nvSpPr>
        <p:spPr>
          <a:xfrm xmlns:a="http://schemas.openxmlformats.org/drawingml/2006/main">
            <a:off x="685800" y="4048125"/>
            <a:ext cx="40005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250" b="1">
                <a:solidFill>
                  <a:srgbClr val="BE573C"/>
                </a:solidFill>
                <a:latin typeface="Helvetica Neue"/>
                <a:ea typeface="Helvetica Neue"/>
                <a:cs typeface="Helvetica Neue"/>
              </a:defRPr>
            </a:pPr>
            <a:r>
              <a:rPr sz="2250" b="1">
                <a:solidFill>
                  <a:srgbClr val="BE573C"/>
                </a:solidFill>
                <a:latin typeface="Helvetica Neue"/>
                <a:ea typeface="Helvetica Neue"/>
                <a:cs typeface="Helvetica Neue"/>
              </a:rPr>
              <a:t>Forever Balboa Park</a:t>
            </a:r>
          </a:p>
        </p:txBody>
      </p:sp>
      <p:sp>
        <p:nvSpPr>
          <p:cNvPr id="8" name="FY2025 annual report financial summary">
            <a:extLst xmlns:a="http://schemas.openxmlformats.org/drawingml/2006/main">
              <a:ext uri="{FF2B5EF4-FFF2-40B4-BE49-F238E27FC236}">
                <a16:creationId xmlns:a16="http://schemas.microsoft.com/office/drawing/2014/main" id="{F7B3555C-3D71-43FC-9977-FF21782855C3}"/>
              </a:ext>
            </a:extLst>
          </p:cNvPr>
          <p:cNvSpPr>
            <a:spLocks xmlns:a="http://schemas.openxmlformats.org/drawingml/2006/main" noGrp="1"/>
          </p:cNvSpPr>
          <p:nvPr/>
        </p:nvSpPr>
        <p:spPr>
          <a:xfrm xmlns:a="http://schemas.openxmlformats.org/drawingml/2006/main">
            <a:off x="5000625" y="4048125"/>
            <a:ext cx="923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025" b="1">
                <a:solidFill>
                  <a:srgbClr val="173D35"/>
                </a:solidFill>
                <a:latin typeface="Helvetica Neue"/>
                <a:ea typeface="Helvetica Neue"/>
                <a:cs typeface="Helvetica Neue"/>
              </a:defRPr>
            </a:pPr>
            <a:r>
              <a:rPr sz="2025" b="1">
                <a:solidFill>
                  <a:srgbClr val="173D35"/>
                </a:solidFill>
                <a:latin typeface="Helvetica Neue"/>
                <a:ea typeface="Helvetica Neue"/>
                <a:cs typeface="Helvetica Neue"/>
                <a:hlinkClick xmlns:r="http://schemas.openxmlformats.org/officeDocument/2006/relationships" r:id="R6a5de2f31c554fb7"/>
              </a:rPr>
              <a:t>FY2025 annual report financial summary</a:t>
            </a:r>
          </a:p>
        </p:txBody>
      </p:sp>
      <p:sp>
        <p:nvSpPr>
          <p:cNvPr id="9" name="FY2024 audited statement of activities">
            <a:extLst xmlns:a="http://schemas.openxmlformats.org/drawingml/2006/main">
              <a:ext uri="{FF2B5EF4-FFF2-40B4-BE49-F238E27FC236}">
                <a16:creationId xmlns:a16="http://schemas.microsoft.com/office/drawing/2014/main" id="{AD350E7C-767A-436F-B4BD-C9F9C460E242}"/>
              </a:ext>
            </a:extLst>
          </p:cNvPr>
          <p:cNvSpPr>
            <a:spLocks xmlns:a="http://schemas.openxmlformats.org/drawingml/2006/main" noGrp="1"/>
          </p:cNvSpPr>
          <p:nvPr/>
        </p:nvSpPr>
        <p:spPr>
          <a:xfrm xmlns:a="http://schemas.openxmlformats.org/drawingml/2006/main">
            <a:off x="5000625" y="4676775"/>
            <a:ext cx="923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025" b="1">
                <a:solidFill>
                  <a:srgbClr val="173D35"/>
                </a:solidFill>
                <a:latin typeface="Helvetica Neue"/>
                <a:ea typeface="Helvetica Neue"/>
                <a:cs typeface="Helvetica Neue"/>
              </a:defRPr>
            </a:pPr>
            <a:r>
              <a:rPr sz="2025" b="1">
                <a:solidFill>
                  <a:srgbClr val="173D35"/>
                </a:solidFill>
                <a:latin typeface="Helvetica Neue"/>
                <a:ea typeface="Helvetica Neue"/>
                <a:cs typeface="Helvetica Neue"/>
                <a:hlinkClick xmlns:r="http://schemas.openxmlformats.org/officeDocument/2006/relationships" r:id="Rfa17335cbec944a6"/>
              </a:rPr>
              <a:t>FY2024 audited statement of activities</a:t>
            </a:r>
          </a:p>
        </p:txBody>
      </p:sp>
      <p:sp>
        <p:nvSpPr>
          <p:cNvPr id="10" name="Further context">
            <a:extLst xmlns:a="http://schemas.openxmlformats.org/drawingml/2006/main">
              <a:ext uri="{FF2B5EF4-FFF2-40B4-BE49-F238E27FC236}">
                <a16:creationId xmlns:a16="http://schemas.microsoft.com/office/drawing/2014/main" id="{179DB1AD-8934-4AE5-A334-BCD0FC4489C6}"/>
              </a:ext>
            </a:extLst>
          </p:cNvPr>
          <p:cNvSpPr>
            <a:spLocks xmlns:a="http://schemas.openxmlformats.org/drawingml/2006/main" noGrp="1"/>
          </p:cNvSpPr>
          <p:nvPr/>
        </p:nvSpPr>
        <p:spPr>
          <a:xfrm xmlns:a="http://schemas.openxmlformats.org/drawingml/2006/main">
            <a:off x="685800" y="5715000"/>
            <a:ext cx="40005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250" b="1">
                <a:solidFill>
                  <a:srgbClr val="BE573C"/>
                </a:solidFill>
                <a:latin typeface="Helvetica Neue"/>
                <a:ea typeface="Helvetica Neue"/>
                <a:cs typeface="Helvetica Neue"/>
              </a:defRPr>
            </a:pPr>
            <a:r>
              <a:rPr sz="2250" b="1">
                <a:solidFill>
                  <a:srgbClr val="BE573C"/>
                </a:solidFill>
                <a:latin typeface="Helvetica Neue"/>
                <a:ea typeface="Helvetica Neue"/>
                <a:cs typeface="Helvetica Neue"/>
              </a:rPr>
              <a:t>Further context</a:t>
            </a:r>
          </a:p>
        </p:txBody>
      </p:sp>
      <p:sp>
        <p:nvSpPr>
          <p:cNvPr id="11" name="City update on the end of paid parking">
            <a:extLst xmlns:a="http://schemas.openxmlformats.org/drawingml/2006/main">
              <a:ext uri="{FF2B5EF4-FFF2-40B4-BE49-F238E27FC236}">
                <a16:creationId xmlns:a16="http://schemas.microsoft.com/office/drawing/2014/main" id="{020B9358-111C-4F21-9F45-C81A8C5DC7BC}"/>
              </a:ext>
            </a:extLst>
          </p:cNvPr>
          <p:cNvSpPr>
            <a:spLocks xmlns:a="http://schemas.openxmlformats.org/drawingml/2006/main" noGrp="1"/>
          </p:cNvSpPr>
          <p:nvPr/>
        </p:nvSpPr>
        <p:spPr>
          <a:xfrm xmlns:a="http://schemas.openxmlformats.org/drawingml/2006/main">
            <a:off x="5000625" y="5715000"/>
            <a:ext cx="923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025" b="1">
                <a:solidFill>
                  <a:srgbClr val="173D35"/>
                </a:solidFill>
                <a:latin typeface="Helvetica Neue"/>
                <a:ea typeface="Helvetica Neue"/>
                <a:cs typeface="Helvetica Neue"/>
              </a:defRPr>
            </a:pPr>
            <a:r>
              <a:rPr sz="2025" b="1">
                <a:solidFill>
                  <a:srgbClr val="173D35"/>
                </a:solidFill>
                <a:latin typeface="Helvetica Neue"/>
                <a:ea typeface="Helvetica Neue"/>
                <a:cs typeface="Helvetica Neue"/>
                <a:hlinkClick xmlns:r="http://schemas.openxmlformats.org/officeDocument/2006/relationships" r:id="R8cca3ad1ed4b4c2c"/>
              </a:rPr>
              <a:t>City update on the end of paid parking</a:t>
            </a:r>
          </a:p>
        </p:txBody>
      </p:sp>
      <p:sp>
        <p:nvSpPr>
          <p:cNvPr id="12" name="Forest Park Imagine the Glade campaign">
            <a:extLst xmlns:a="http://schemas.openxmlformats.org/drawingml/2006/main">
              <a:ext uri="{FF2B5EF4-FFF2-40B4-BE49-F238E27FC236}">
                <a16:creationId xmlns:a16="http://schemas.microsoft.com/office/drawing/2014/main" id="{18373834-CC3C-4394-A93A-8A926AFC722F}"/>
              </a:ext>
            </a:extLst>
          </p:cNvPr>
          <p:cNvSpPr>
            <a:spLocks xmlns:a="http://schemas.openxmlformats.org/drawingml/2006/main" noGrp="1"/>
          </p:cNvSpPr>
          <p:nvPr/>
        </p:nvSpPr>
        <p:spPr>
          <a:xfrm xmlns:a="http://schemas.openxmlformats.org/drawingml/2006/main">
            <a:off x="5000625" y="6343650"/>
            <a:ext cx="923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025" b="1">
                <a:solidFill>
                  <a:srgbClr val="173D35"/>
                </a:solidFill>
                <a:latin typeface="Helvetica Neue"/>
                <a:ea typeface="Helvetica Neue"/>
                <a:cs typeface="Helvetica Neue"/>
              </a:defRPr>
            </a:pPr>
            <a:r>
              <a:rPr sz="2025" b="1">
                <a:solidFill>
                  <a:srgbClr val="173D35"/>
                </a:solidFill>
                <a:latin typeface="Helvetica Neue"/>
                <a:ea typeface="Helvetica Neue"/>
                <a:cs typeface="Helvetica Neue"/>
                <a:hlinkClick xmlns:r="http://schemas.openxmlformats.org/officeDocument/2006/relationships" r:id="R0a7bc0c503a142c6"/>
              </a:rPr>
              <a:t>Forest Park Imagine the Glade campaign</a:t>
            </a:r>
          </a:p>
        </p:txBody>
      </p:sp>
      <p:sp>
        <p:nvSpPr>
          <p:cNvPr id="13" name="A recipient-level Balboa grant reconciliation">
            <a:extLst xmlns:a="http://schemas.openxmlformats.org/drawingml/2006/main">
              <a:ext uri="{FF2B5EF4-FFF2-40B4-BE49-F238E27FC236}">
                <a16:creationId xmlns:a16="http://schemas.microsoft.com/office/drawing/2014/main" id="{ED28282B-D9BD-44B0-A959-E5EB0B5ECFCE}"/>
              </a:ext>
            </a:extLst>
          </p:cNvPr>
          <p:cNvSpPr>
            <a:spLocks xmlns:a="http://schemas.openxmlformats.org/drawingml/2006/main" noGrp="1"/>
          </p:cNvSpPr>
          <p:nvPr/>
        </p:nvSpPr>
        <p:spPr>
          <a:xfrm xmlns:a="http://schemas.openxmlformats.org/drawingml/2006/main">
            <a:off x="685800" y="8077200"/>
            <a:ext cx="130968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200" b="0">
                <a:solidFill>
                  <a:srgbClr val="61716B"/>
                </a:solidFill>
                <a:latin typeface="Helvetica Neue"/>
                <a:ea typeface="Helvetica Neue"/>
                <a:cs typeface="Helvetica Neue"/>
              </a:defRPr>
            </a:pPr>
            <a:r>
              <a:rPr sz="1200" b="0">
                <a:solidFill>
                  <a:srgbClr val="61716B"/>
                </a:solidFill>
                <a:latin typeface="Helvetica Neue"/>
                <a:ea typeface="Helvetica Neue"/>
                <a:cs typeface="Helvetica Neue"/>
              </a:rPr>
              <a:t>A recipient-level Balboa grant reconciliation and an agreed operating-services baseline remain necessary to set a replacement target.</a:t>
            </a:r>
          </a:p>
        </p:txBody>
      </p:sp>
    </p:spTree>
    <p:extLst>
      <p:ext uri="{BB962C8B-B14F-4D97-AF65-F5344CB8AC3E}">
        <p14:creationId xmlns:p14="http://schemas.microsoft.com/office/powerpoint/2010/main" val="1209254526"/>
      </p:ext>
    </p:extLst>
  </p:cSld>
</p:sld>
</file>

<file path=ppt/slides/slide74.xml><?xml version="1.0" encoding="utf-8"?>
<p:sld xmlns:p="http://schemas.openxmlformats.org/presentationml/2006/main">
  <p:cSld>
    <p:bg>
      <p:bgPr>
        <a:solidFill xmlns:a="http://schemas.openxmlformats.org/drawingml/2006/main">
          <a:srgbClr val="F5F3ED"/>
        </a:solidFill>
      </p:bgPr>
    </p:bg>
    <p:spTree>
      <p:nvGrpSpPr>
        <p:cNvPr id="1" name=""/>
        <p:cNvGrpSpPr/>
        <p:nvPr/>
      </p:nvGrpSpPr>
      <p:grpSpPr>
        <a:xfrm xmlns:a="http://schemas.openxmlformats.org/drawingml/2006/main"/>
      </p:grpSpPr>
      <p:sp>
        <p:nvSpPr>
          <p:cNvPr id="6" name="CLOSING COMPARISON">
            <a:extLst xmlns:a="http://schemas.openxmlformats.org/drawingml/2006/main">
              <a:ext uri="{FF2B5EF4-FFF2-40B4-BE49-F238E27FC236}">
                <a16:creationId xmlns:a16="http://schemas.microsoft.com/office/drawing/2014/main" id="{A26D61E8-E492-4809-856E-73AF2D999A08}"/>
              </a:ext>
            </a:extLst>
          </p:cNvPr>
          <p:cNvSpPr>
            <a:spLocks xmlns:a="http://schemas.openxmlformats.org/drawingml/2006/main" noGrp="1"/>
          </p:cNvSpPr>
          <p:nvPr/>
        </p:nvSpPr>
        <p:spPr>
          <a:xfrm xmlns:a="http://schemas.openxmlformats.org/drawingml/2006/main">
            <a:off x="685800" y="400050"/>
            <a:ext cx="13335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50" b="1">
                <a:solidFill>
                  <a:srgbClr val="61716B"/>
                </a:solidFill>
                <a:latin typeface="Helvetica Neue"/>
                <a:ea typeface="Helvetica Neue"/>
                <a:cs typeface="Helvetica Neue"/>
              </a:defRPr>
            </a:pPr>
            <a:r>
              <a:rPr sz="1350" b="1">
                <a:solidFill>
                  <a:srgbClr val="61716B"/>
                </a:solidFill>
                <a:latin typeface="Helvetica Neue"/>
                <a:ea typeface="Helvetica Neue"/>
                <a:cs typeface="Helvetica Neue"/>
              </a:rPr>
              <a:t>CLOSING COMPARISON</a:t>
            </a:r>
          </a:p>
        </p:txBody>
      </p:sp>
      <p:sp>
        <p:nvSpPr>
          <p:cNvPr id="2" name="Benchmark recap: geography, scale and visitat">
            <a:extLst xmlns:a="http://schemas.openxmlformats.org/drawingml/2006/main">
              <a:ext uri="{FF2B5EF4-FFF2-40B4-BE49-F238E27FC236}">
                <a16:creationId xmlns:a16="http://schemas.microsoft.com/office/drawing/2014/main" id="{CC0AB7F9-086C-4F8B-BB9D-52E1A136A2C9}"/>
              </a:ext>
            </a:extLst>
          </p:cNvPr>
          <p:cNvSpPr>
            <a:spLocks xmlns:a="http://schemas.openxmlformats.org/drawingml/2006/main" noGrp="1"/>
          </p:cNvSpPr>
          <p:nvPr/>
        </p:nvSpPr>
        <p:spPr>
          <a:xfrm xmlns:a="http://schemas.openxmlformats.org/drawingml/2006/main">
            <a:off x="685800" y="914400"/>
            <a:ext cx="13868400"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900" b="1">
                <a:solidFill>
                  <a:srgbClr val="173D35"/>
                </a:solidFill>
                <a:latin typeface="Helvetica Neue"/>
                <a:ea typeface="Helvetica Neue"/>
                <a:cs typeface="Helvetica Neue"/>
              </a:defRPr>
            </a:pPr>
            <a:r>
              <a:rPr sz="3900" b="1">
                <a:solidFill>
                  <a:srgbClr val="173D35"/>
                </a:solidFill>
                <a:latin typeface="Helvetica Neue"/>
                <a:ea typeface="Helvetica Neue"/>
                <a:cs typeface="Helvetica Neue"/>
              </a:rPr>
              <a:t>Benchmark recap: geography, scale and visitation</a:t>
            </a:r>
          </a:p>
        </p:txBody>
      </p:sp>
      <p:sp>
        <p:nvSpPr>
          <p:cNvPr id="3" name="63">
            <a:extLst xmlns:a="http://schemas.openxmlformats.org/drawingml/2006/main">
              <a:ext uri="{FF2B5EF4-FFF2-40B4-BE49-F238E27FC236}">
                <a16:creationId xmlns:a16="http://schemas.microsoft.com/office/drawing/2014/main" id="{51EB99F7-2FAA-42FE-9FA6-3C13CE751948}"/>
              </a:ext>
            </a:extLst>
          </p:cNvPr>
          <p:cNvSpPr>
            <a:spLocks xmlns:a="http://schemas.openxmlformats.org/drawingml/2006/main" noGrp="1"/>
          </p:cNvSpPr>
          <p:nvPr/>
        </p:nvSpPr>
        <p:spPr>
          <a:xfrm xmlns:a="http://schemas.openxmlformats.org/drawingml/2006/main">
            <a:off x="14097000" y="8105775"/>
            <a:ext cx="457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275" b="0">
                <a:solidFill>
                  <a:srgbClr val="61716B"/>
                </a:solidFill>
                <a:latin typeface="Helvetica Neue"/>
                <a:ea typeface="Helvetica Neue"/>
                <a:cs typeface="Helvetica Neue"/>
              </a:defRPr>
            </a:pPr>
            <a:r>
              <a:rPr sz="1275" b="0">
                <a:solidFill>
                  <a:srgbClr val="61716B"/>
                </a:solidFill>
                <a:latin typeface="Helvetica Neue"/>
                <a:ea typeface="Helvetica Neue"/>
                <a:cs typeface="Helvetica Neue"/>
              </a:rPr>
              <a:t>74</a:t>
            </a:r>
          </a:p>
        </p:txBody>
      </p:sp>
      <p:graphicFrame>
        <p:nvGraphicFramePr>
          <p:cNvPr id="9" name="">
            <a:extLst xmlns:a="http://schemas.openxmlformats.org/drawingml/2006/main">
              <a:ext uri="{FF2B5EF4-FFF2-40B4-BE49-F238E27FC236}">
                <a16:creationId xmlns:a16="http://schemas.microsoft.com/office/drawing/2014/main" id="{BF0AE92B-D2EB-4881-A9AD-ADAC62B103BD}"/>
              </a:ext>
            </a:extLst>
          </p:cNvPr>
          <p:cNvGraphicFramePr/>
          <p:nvPr/>
        </p:nvGraphicFramePr>
        <p:xfrm>
          <a:off xmlns:a="http://schemas.openxmlformats.org/drawingml/2006/main" x="685800" y="2238375"/>
          <a:ext xmlns:a="http://schemas.openxmlformats.org/drawingml/2006/main" cx="13868400" cy="5600700"/>
        </p:xfrm>
        <a:graphic xmlns:a="http://schemas.openxmlformats.org/drawingml/2006/main">
          <a:graphicData uri="http://schemas.openxmlformats.org/drawingml/2006/table">
            <a:tbl>
              <a:tblPr/>
              <a:tblGrid>
                <a:gridCol w="4343400"/>
                <a:gridCol w="4657725"/>
                <a:gridCol w="4867275"/>
              </a:tblGrid>
              <a:tr h="700088">
                <a:tc>
                  <a:txBody>
                    <a:bodyPr/>
                    <a:lstStyle/>
                    <a:p>
                      <a:r>
                        <a:rPr sz="1650" b="1">
                          <a:solidFill>
                            <a:srgbClr val="FFFFFF"/>
                          </a:solidFill>
                          <a:latin typeface="Helvetica Neue"/>
                          <a:ea typeface="Helvetica Neue"/>
                          <a:cs typeface="Helvetica Neue"/>
                        </a:rPr>
                        <a:t>Place / city / country</a:t>
                      </a:r>
                    </a:p>
                  </a:txBody>
                  <a:tcPr marL="171450" marR="133350" marT="114300" marB="95250" anchor="ctr">
                    <a:solidFill>
                      <a:srgbClr val="173D35"/>
                    </a:solidFill>
                  </a:tcPr>
                </a:tc>
                <a:tc>
                  <a:txBody>
                    <a:bodyPr/>
                    <a:lstStyle/>
                    <a:p>
                      <a:r>
                        <a:rPr sz="1650" b="1">
                          <a:solidFill>
                            <a:srgbClr val="FFFFFF"/>
                          </a:solidFill>
                          <a:latin typeface="Helvetica Neue"/>
                          <a:ea typeface="Helvetica Neue"/>
                          <a:cs typeface="Helvetica Neue"/>
                        </a:rPr>
                        <a:t>Size and boundary</a:t>
                      </a:r>
                    </a:p>
                  </a:txBody>
                  <a:tcPr marL="171450" marR="133350" marT="114300" marB="95250" anchor="ctr">
                    <a:solidFill>
                      <a:srgbClr val="173D35"/>
                    </a:solidFill>
                  </a:tcPr>
                </a:tc>
                <a:tc>
                  <a:txBody>
                    <a:bodyPr/>
                    <a:lstStyle/>
                    <a:p>
                      <a:r>
                        <a:rPr sz="1650" b="1">
                          <a:solidFill>
                            <a:srgbClr val="FFFFFF"/>
                          </a:solidFill>
                          <a:latin typeface="Helvetica Neue"/>
                          <a:ea typeface="Helvetica Neue"/>
                          <a:cs typeface="Helvetica Neue"/>
                        </a:rPr>
                        <a:t>Annual visitation evidence</a:t>
                      </a:r>
                    </a:p>
                  </a:txBody>
                  <a:tcPr marL="171450" marR="133350" marT="114300" marB="95250" anchor="ctr">
                    <a:solidFill>
                      <a:srgbClr val="173D35"/>
                    </a:solidFill>
                  </a:tcPr>
                </a:tc>
              </a:tr>
              <a:tr h="700088">
                <a:tc>
                  <a:txBody>
                    <a:bodyPr/>
                    <a:lstStyle/>
                    <a:p>
                      <a:r>
                        <a:rPr sz="1650">
                          <a:solidFill>
                            <a:srgbClr val="173D35"/>
                          </a:solidFill>
                          <a:latin typeface="Helvetica Neue"/>
                          <a:ea typeface="Helvetica Neue"/>
                          <a:cs typeface="Helvetica Neue"/>
                        </a:rPr>
                        <a:t>Balboa Park · San Diego · USA</a:t>
                      </a:r>
                    </a:p>
                  </a:txBody>
                  <a:tcPr marL="171450" marR="133350" marT="114300" marB="95250" anchor="ctr">
                    <a:solidFill>
                      <a:srgbClr val="FFFFFF"/>
                    </a:solidFill>
                  </a:tcPr>
                </a:tc>
                <a:tc>
                  <a:txBody>
                    <a:bodyPr/>
                    <a:lstStyle/>
                    <a:p>
                      <a:r>
                        <a:rPr sz="1650">
                          <a:solidFill>
                            <a:srgbClr val="173D35"/>
                          </a:solidFill>
                          <a:latin typeface="Helvetica Neue"/>
                          <a:ea typeface="Helvetica Neue"/>
                          <a:cs typeface="Helvetica Neue"/>
                        </a:rPr>
                        <a:t>1,200 acres / about 486 ha</a:t>
                      </a:r>
                    </a:p>
                    <a:p>
                      <a:r>
                        <a:rPr sz="1650">
                          <a:solidFill>
                            <a:srgbClr val="173D35"/>
                          </a:solidFill>
                          <a:latin typeface="Helvetica Neue"/>
                          <a:ea typeface="Helvetica Neue"/>
                          <a:cs typeface="Helvetica Neue"/>
                        </a:rPr>
                        <a:t>Entire park</a:t>
                      </a:r>
                    </a:p>
                  </a:txBody>
                  <a:tcPr marL="171450" marR="133350" marT="114300" marB="95250" anchor="ctr">
                    <a:solidFill>
                      <a:srgbClr val="FFFFFF"/>
                    </a:solidFill>
                  </a:tcPr>
                </a:tc>
                <a:tc>
                  <a:txBody>
                    <a:bodyPr/>
                    <a:lstStyle/>
                    <a:p>
                      <a:r>
                        <a:rPr sz="1650">
                          <a:solidFill>
                            <a:srgbClr val="173D35"/>
                          </a:solidFill>
                          <a:latin typeface="Helvetica Neue"/>
                          <a:ea typeface="Helvetica Neue"/>
                          <a:cs typeface="Helvetica Neue"/>
                        </a:rPr>
                        <a:t>Comparable recent annual park total not verified in this review</a:t>
                      </a:r>
                    </a:p>
                  </a:txBody>
                  <a:tcPr marL="171450" marR="133350" marT="114300" marB="95250" anchor="ctr">
                    <a:solidFill>
                      <a:srgbClr val="FFFFFF"/>
                    </a:solidFill>
                  </a:tcPr>
                </a:tc>
              </a:tr>
              <a:tr h="700088">
                <a:tc>
                  <a:txBody>
                    <a:bodyPr/>
                    <a:lstStyle/>
                    <a:p>
                      <a:r>
                        <a:rPr sz="1650">
                          <a:solidFill>
                            <a:srgbClr val="173D35"/>
                          </a:solidFill>
                          <a:latin typeface="Helvetica Neue"/>
                          <a:ea typeface="Helvetica Neue"/>
                          <a:cs typeface="Helvetica Neue"/>
                        </a:rPr>
                        <a:t>Lincoln Park · Chicago · USA</a:t>
                      </a:r>
                    </a:p>
                  </a:txBody>
                  <a:tcPr marL="171450" marR="133350" marT="114300" marB="95250" anchor="ctr">
                    <a:solidFill>
                      <a:srgbClr val="F5F3ED"/>
                    </a:solidFill>
                  </a:tcPr>
                </a:tc>
                <a:tc>
                  <a:txBody>
                    <a:bodyPr/>
                    <a:lstStyle/>
                    <a:p>
                      <a:r>
                        <a:rPr sz="1650">
                          <a:solidFill>
                            <a:srgbClr val="173D35"/>
                          </a:solidFill>
                          <a:latin typeface="Helvetica Neue"/>
                          <a:ea typeface="Helvetica Neue"/>
                          <a:cs typeface="Helvetica Neue"/>
                        </a:rPr>
                        <a:t>About 1,200 acres / 486 ha</a:t>
                      </a:r>
                    </a:p>
                    <a:p>
                      <a:r>
                        <a:rPr sz="1650">
                          <a:solidFill>
                            <a:srgbClr val="173D35"/>
                          </a:solidFill>
                          <a:latin typeface="Helvetica Neue"/>
                          <a:ea typeface="Helvetica Neue"/>
                          <a:cs typeface="Helvetica Neue"/>
                        </a:rPr>
                        <a:t>Published boundaries differ slightly</a:t>
                      </a:r>
                    </a:p>
                  </a:txBody>
                  <a:tcPr marL="171450" marR="133350" marT="114300" marB="95250" anchor="ctr">
                    <a:solidFill>
                      <a:srgbClr val="F5F3ED"/>
                    </a:solidFill>
                  </a:tcPr>
                </a:tc>
                <a:tc>
                  <a:txBody>
                    <a:bodyPr/>
                    <a:lstStyle/>
                    <a:p>
                      <a:r>
                        <a:rPr sz="1650">
                          <a:solidFill>
                            <a:srgbClr val="173D35"/>
                          </a:solidFill>
                          <a:latin typeface="Helvetica Neue"/>
                          <a:ea typeface="Helvetica Neue"/>
                          <a:cs typeface="Helvetica Neue"/>
                        </a:rPr>
                        <a:t>20m+ annual visitors, Conservancy claim</a:t>
                      </a:r>
                    </a:p>
                    <a:p>
                      <a:r>
                        <a:rPr sz="1650">
                          <a:solidFill>
                            <a:srgbClr val="173D35"/>
                          </a:solidFill>
                          <a:latin typeface="Helvetica Neue"/>
                          <a:ea typeface="Helvetica Neue"/>
                          <a:cs typeface="Helvetica Neue"/>
                        </a:rPr>
                        <a:t>Undated estimate; method not published</a:t>
                      </a:r>
                    </a:p>
                  </a:txBody>
                  <a:tcPr marL="171450" marR="133350" marT="114300" marB="95250" anchor="ctr">
                    <a:solidFill>
                      <a:srgbClr val="F5F3ED"/>
                    </a:solidFill>
                  </a:tcPr>
                </a:tc>
              </a:tr>
              <a:tr h="700088">
                <a:tc>
                  <a:txBody>
                    <a:bodyPr/>
                    <a:lstStyle/>
                    <a:p>
                      <a:r>
                        <a:rPr sz="1650">
                          <a:solidFill>
                            <a:srgbClr val="173D35"/>
                          </a:solidFill>
                          <a:latin typeface="Helvetica Neue"/>
                          <a:ea typeface="Helvetica Neue"/>
                          <a:cs typeface="Helvetica Neue"/>
                        </a:rPr>
                        <a:t>Forest Park · St. Louis · USA</a:t>
                      </a:r>
                    </a:p>
                  </a:txBody>
                  <a:tcPr marL="171450" marR="133350" marT="114300" marB="95250" anchor="ctr">
                    <a:solidFill>
                      <a:srgbClr val="FFFFFF"/>
                    </a:solidFill>
                  </a:tcPr>
                </a:tc>
                <a:tc>
                  <a:txBody>
                    <a:bodyPr/>
                    <a:lstStyle/>
                    <a:p>
                      <a:r>
                        <a:rPr sz="1650">
                          <a:solidFill>
                            <a:srgbClr val="173D35"/>
                          </a:solidFill>
                          <a:latin typeface="Helvetica Neue"/>
                          <a:ea typeface="Helvetica Neue"/>
                          <a:cs typeface="Helvetica Neue"/>
                        </a:rPr>
                        <a:t>1,300 acres / about 526 ha</a:t>
                      </a:r>
                    </a:p>
                    <a:p>
                      <a:r>
                        <a:rPr sz="1650">
                          <a:solidFill>
                            <a:srgbClr val="173D35"/>
                          </a:solidFill>
                          <a:latin typeface="Helvetica Neue"/>
                          <a:ea typeface="Helvetica Neue"/>
                          <a:cs typeface="Helvetica Neue"/>
                        </a:rPr>
                        <a:t>Operator’s stated park area</a:t>
                      </a:r>
                    </a:p>
                  </a:txBody>
                  <a:tcPr marL="171450" marR="133350" marT="114300" marB="95250" anchor="ctr">
                    <a:solidFill>
                      <a:srgbClr val="FFFFFF"/>
                    </a:solidFill>
                  </a:tcPr>
                </a:tc>
                <a:tc>
                  <a:txBody>
                    <a:bodyPr/>
                    <a:lstStyle/>
                    <a:p>
                      <a:r>
                        <a:rPr sz="1650">
                          <a:solidFill>
                            <a:srgbClr val="173D35"/>
                          </a:solidFill>
                          <a:latin typeface="Helvetica Neue"/>
                          <a:ea typeface="Helvetica Neue"/>
                          <a:cs typeface="Helvetica Neue"/>
                        </a:rPr>
                        <a:t>15.5m annual visits</a:t>
                      </a:r>
                    </a:p>
                    <a:p>
                      <a:r>
                        <a:rPr sz="1650">
                          <a:solidFill>
                            <a:srgbClr val="173D35"/>
                          </a:solidFill>
                          <a:latin typeface="Helvetica Neue"/>
                          <a:ea typeface="Helvetica Neue"/>
                          <a:cs typeface="Helvetica Neue"/>
                        </a:rPr>
                        <a:t>2024 City–conservancy announcement</a:t>
                      </a:r>
                    </a:p>
                  </a:txBody>
                  <a:tcPr marL="171450" marR="133350" marT="114300" marB="95250" anchor="ctr">
                    <a:solidFill>
                      <a:srgbClr val="FFFFFF"/>
                    </a:solidFill>
                  </a:tcPr>
                </a:tc>
              </a:tr>
              <a:tr h="700088">
                <a:tc>
                  <a:txBody>
                    <a:bodyPr/>
                    <a:lstStyle/>
                    <a:p>
                      <a:r>
                        <a:rPr sz="1650">
                          <a:solidFill>
                            <a:srgbClr val="173D35"/>
                          </a:solidFill>
                          <a:latin typeface="Helvetica Neue"/>
                          <a:ea typeface="Helvetica Neue"/>
                          <a:cs typeface="Helvetica Neue"/>
                        </a:rPr>
                        <a:t>Lincoln Center · New York · USA</a:t>
                      </a:r>
                    </a:p>
                  </a:txBody>
                  <a:tcPr marL="171450" marR="133350" marT="114300" marB="95250" anchor="ctr">
                    <a:solidFill>
                      <a:srgbClr val="F5F3ED"/>
                    </a:solidFill>
                  </a:tcPr>
                </a:tc>
                <a:tc>
                  <a:txBody>
                    <a:bodyPr/>
                    <a:lstStyle/>
                    <a:p>
                      <a:r>
                        <a:rPr sz="1650">
                          <a:solidFill>
                            <a:srgbClr val="173D35"/>
                          </a:solidFill>
                          <a:latin typeface="Helvetica Neue"/>
                          <a:ea typeface="Helvetica Neue"/>
                          <a:cs typeface="Helvetica Neue"/>
                        </a:rPr>
                        <a:t>16 acres / about 6.5 ha</a:t>
                      </a:r>
                    </a:p>
                    <a:p>
                      <a:r>
                        <a:rPr sz="1650">
                          <a:solidFill>
                            <a:srgbClr val="173D35"/>
                          </a:solidFill>
                          <a:latin typeface="Helvetica Neue"/>
                          <a:ea typeface="Helvetica Neue"/>
                          <a:cs typeface="Helvetica Neue"/>
                        </a:rPr>
                        <a:t>Arts campus</a:t>
                      </a:r>
                    </a:p>
                  </a:txBody>
                  <a:tcPr marL="171450" marR="133350" marT="114300" marB="95250" anchor="ctr">
                    <a:solidFill>
                      <a:srgbClr val="F5F3ED"/>
                    </a:solidFill>
                  </a:tcPr>
                </a:tc>
                <a:tc>
                  <a:txBody>
                    <a:bodyPr/>
                    <a:lstStyle/>
                    <a:p>
                      <a:r>
                        <a:rPr sz="1650">
                          <a:solidFill>
                            <a:srgbClr val="173D35"/>
                          </a:solidFill>
                          <a:latin typeface="Helvetica Neue"/>
                          <a:ea typeface="Helvetica Neue"/>
                          <a:cs typeface="Helvetica Neue"/>
                        </a:rPr>
                        <a:t>Current campus annual total not verified</a:t>
                      </a:r>
                    </a:p>
                    <a:p>
                      <a:r>
                        <a:rPr sz="1650">
                          <a:solidFill>
                            <a:srgbClr val="173D35"/>
                          </a:solidFill>
                          <a:latin typeface="Helvetica Neue"/>
                          <a:ea typeface="Helvetica Neue"/>
                          <a:cs typeface="Helvetica Neue"/>
                        </a:rPr>
                        <a:t>1.6m festival visits since 2022 is cumulative</a:t>
                      </a:r>
                    </a:p>
                  </a:txBody>
                  <a:tcPr marL="171450" marR="133350" marT="114300" marB="95250" anchor="ctr">
                    <a:solidFill>
                      <a:srgbClr val="F5F3ED"/>
                    </a:solidFill>
                  </a:tcPr>
                </a:tc>
              </a:tr>
              <a:tr h="700088">
                <a:tc>
                  <a:txBody>
                    <a:bodyPr/>
                    <a:lstStyle/>
                    <a:p>
                      <a:r>
                        <a:rPr sz="1650">
                          <a:solidFill>
                            <a:srgbClr val="173D35"/>
                          </a:solidFill>
                          <a:latin typeface="Helvetica Neue"/>
                          <a:ea typeface="Helvetica Neue"/>
                          <a:cs typeface="Helvetica Neue"/>
                        </a:rPr>
                        <a:t>MuseumsQuartier · Vienna · Austria</a:t>
                      </a:r>
                    </a:p>
                  </a:txBody>
                  <a:tcPr marL="171450" marR="133350" marT="114300" marB="95250" anchor="ctr">
                    <a:solidFill>
                      <a:srgbClr val="FFFFFF"/>
                    </a:solidFill>
                  </a:tcPr>
                </a:tc>
                <a:tc>
                  <a:txBody>
                    <a:bodyPr/>
                    <a:lstStyle/>
                    <a:p>
                      <a:r>
                        <a:rPr sz="1650">
                          <a:solidFill>
                            <a:srgbClr val="173D35"/>
                          </a:solidFill>
                          <a:latin typeface="Helvetica Neue"/>
                          <a:ea typeface="Helvetica Neue"/>
                          <a:cs typeface="Helvetica Neue"/>
                        </a:rPr>
                        <a:t>59,095 m² / 5.91 ha land area</a:t>
                      </a:r>
                    </a:p>
                    <a:p>
                      <a:r>
                        <a:rPr sz="1650">
                          <a:solidFill>
                            <a:srgbClr val="173D35"/>
                          </a:solidFill>
                          <a:latin typeface="Helvetica Neue"/>
                          <a:ea typeface="Helvetica Neue"/>
                          <a:cs typeface="Helvetica Neue"/>
                        </a:rPr>
                        <a:t>2025 report, not gross floor area</a:t>
                      </a:r>
                    </a:p>
                  </a:txBody>
                  <a:tcPr marL="171450" marR="133350" marT="114300" marB="95250" anchor="ctr">
                    <a:solidFill>
                      <a:srgbClr val="FFFFFF"/>
                    </a:solidFill>
                  </a:tcPr>
                </a:tc>
                <a:tc>
                  <a:txBody>
                    <a:bodyPr/>
                    <a:lstStyle/>
                    <a:p>
                      <a:r>
                        <a:rPr sz="1650">
                          <a:solidFill>
                            <a:srgbClr val="173D35"/>
                          </a:solidFill>
                          <a:latin typeface="Helvetica Neue"/>
                          <a:ea typeface="Helvetica Neue"/>
                          <a:cs typeface="Helvetica Neue"/>
                        </a:rPr>
                        <a:t>5m site visits</a:t>
                      </a:r>
                    </a:p>
                    <a:p>
                      <a:r>
                        <a:rPr sz="1650">
                          <a:solidFill>
                            <a:srgbClr val="173D35"/>
                          </a:solidFill>
                          <a:latin typeface="Helvetica Neue"/>
                          <a:ea typeface="Helvetica Neue"/>
                          <a:cs typeface="Helvetica Neue"/>
                        </a:rPr>
                        <a:t>2025 operator report</a:t>
                      </a:r>
                    </a:p>
                  </a:txBody>
                  <a:tcPr marL="171450" marR="133350" marT="114300" marB="95250" anchor="ctr">
                    <a:solidFill>
                      <a:srgbClr val="FFFFFF"/>
                    </a:solidFill>
                  </a:tcPr>
                </a:tc>
              </a:tr>
              <a:tr h="700088">
                <a:tc>
                  <a:txBody>
                    <a:bodyPr/>
                    <a:lstStyle/>
                    <a:p>
                      <a:r>
                        <a:rPr sz="1650">
                          <a:solidFill>
                            <a:srgbClr val="173D35"/>
                          </a:solidFill>
                          <a:latin typeface="Helvetica Neue"/>
                          <a:ea typeface="Helvetica Neue"/>
                          <a:cs typeface="Helvetica Neue"/>
                        </a:rPr>
                        <a:t>Fed Square · Melbourne · Australia</a:t>
                      </a:r>
                    </a:p>
                  </a:txBody>
                  <a:tcPr marL="171450" marR="133350" marT="114300" marB="95250" anchor="ctr">
                    <a:solidFill>
                      <a:srgbClr val="F5F3ED"/>
                    </a:solidFill>
                  </a:tcPr>
                </a:tc>
                <a:tc>
                  <a:txBody>
                    <a:bodyPr/>
                    <a:lstStyle/>
                    <a:p>
                      <a:r>
                        <a:rPr sz="1650">
                          <a:solidFill>
                            <a:srgbClr val="173D35"/>
                          </a:solidFill>
                          <a:latin typeface="Helvetica Neue"/>
                          <a:ea typeface="Helvetica Neue"/>
                          <a:cs typeface="Helvetica Neue"/>
                        </a:rPr>
                        <a:t>5,000 m² / 0.5 ha Main Square only</a:t>
                      </a:r>
                    </a:p>
                    <a:p>
                      <a:r>
                        <a:rPr sz="1650">
                          <a:solidFill>
                            <a:srgbClr val="173D35"/>
                          </a:solidFill>
                          <a:latin typeface="Helvetica Neue"/>
                          <a:ea typeface="Helvetica Neue"/>
                          <a:cs typeface="Helvetica Neue"/>
                        </a:rPr>
                        <a:t>Full precinct area not verified here</a:t>
                      </a:r>
                    </a:p>
                  </a:txBody>
                  <a:tcPr marL="171450" marR="133350" marT="114300" marB="95250" anchor="ctr">
                    <a:solidFill>
                      <a:srgbClr val="F5F3ED"/>
                    </a:solidFill>
                  </a:tcPr>
                </a:tc>
                <a:tc>
                  <a:txBody>
                    <a:bodyPr/>
                    <a:lstStyle/>
                    <a:p>
                      <a:r>
                        <a:rPr sz="1650">
                          <a:solidFill>
                            <a:srgbClr val="173D35"/>
                          </a:solidFill>
                          <a:latin typeface="Helvetica Neue"/>
                          <a:ea typeface="Helvetica Neue"/>
                          <a:cs typeface="Helvetica Neue"/>
                        </a:rPr>
                        <a:t>10m+ visitors per year</a:t>
                      </a:r>
                    </a:p>
                    <a:p>
                      <a:r>
                        <a:rPr sz="1650">
                          <a:solidFill>
                            <a:srgbClr val="173D35"/>
                          </a:solidFill>
                          <a:latin typeface="Helvetica Neue"/>
                          <a:ea typeface="Helvetica Neue"/>
                          <a:cs typeface="Helvetica Neue"/>
                        </a:rPr>
                        <a:t>2024–25 operator report</a:t>
                      </a:r>
                    </a:p>
                  </a:txBody>
                  <a:tcPr marL="171450" marR="133350" marT="114300" marB="95250" anchor="ctr">
                    <a:solidFill>
                      <a:srgbClr val="F5F3ED"/>
                    </a:solidFill>
                  </a:tcPr>
                </a:tc>
              </a:tr>
              <a:tr h="700088">
                <a:tc>
                  <a:txBody>
                    <a:bodyPr/>
                    <a:lstStyle/>
                    <a:p>
                      <a:r>
                        <a:rPr sz="1650">
                          <a:solidFill>
                            <a:srgbClr val="173D35"/>
                          </a:solidFill>
                          <a:latin typeface="Helvetica Neue"/>
                          <a:ea typeface="Helvetica Neue"/>
                          <a:cs typeface="Helvetica Neue"/>
                        </a:rPr>
                        <a:t>South Bank · London · UK</a:t>
                      </a:r>
                    </a:p>
                  </a:txBody>
                  <a:tcPr marL="171450" marR="133350" marT="114300" marB="95250" anchor="ctr">
                    <a:solidFill>
                      <a:srgbClr val="FFFFFF"/>
                    </a:solidFill>
                  </a:tcPr>
                </a:tc>
                <a:tc>
                  <a:txBody>
                    <a:bodyPr/>
                    <a:lstStyle/>
                    <a:p>
                      <a:r>
                        <a:rPr sz="1650">
                          <a:solidFill>
                            <a:srgbClr val="173D35"/>
                          </a:solidFill>
                          <a:latin typeface="Helvetica Neue"/>
                          <a:ea typeface="Helvetica Neue"/>
                          <a:cs typeface="Helvetica Neue"/>
                        </a:rPr>
                        <a:t>BID district boundary</a:t>
                      </a:r>
                    </a:p>
                    <a:p>
                      <a:r>
                        <a:rPr sz="1650">
                          <a:solidFill>
                            <a:srgbClr val="173D35"/>
                          </a:solidFill>
                          <a:latin typeface="Helvetica Neue"/>
                          <a:ea typeface="Helvetica Neue"/>
                          <a:cs typeface="Helvetica Neue"/>
                        </a:rPr>
                        <a:t>Comparable land area not established</a:t>
                      </a:r>
                    </a:p>
                  </a:txBody>
                  <a:tcPr marL="171450" marR="133350" marT="114300" marB="95250" anchor="ctr">
                    <a:solidFill>
                      <a:srgbClr val="FFFFFF"/>
                    </a:solidFill>
                  </a:tcPr>
                </a:tc>
                <a:tc>
                  <a:txBody>
                    <a:bodyPr/>
                    <a:lstStyle/>
                    <a:p>
                      <a:r>
                        <a:rPr sz="1650">
                          <a:solidFill>
                            <a:srgbClr val="173D35"/>
                          </a:solidFill>
                          <a:latin typeface="Helvetica Neue"/>
                          <a:ea typeface="Helvetica Neue"/>
                          <a:cs typeface="Helvetica Neue"/>
                        </a:rPr>
                        <a:t>38m+ footfall in 2025</a:t>
                      </a:r>
                    </a:p>
                    <a:p>
                      <a:r>
                        <a:rPr sz="1650">
                          <a:solidFill>
                            <a:srgbClr val="173D35"/>
                          </a:solidFill>
                          <a:latin typeface="Helvetica Neue"/>
                          <a:ea typeface="Helvetica Neue"/>
                          <a:cs typeface="Helvetica Neue"/>
                        </a:rPr>
                        <a:t>BID analysis of HSDS data</a:t>
                      </a:r>
                    </a:p>
                  </a:txBody>
                  <a:tcPr marL="171450" marR="133350" marT="114300" marB="95250" anchor="ctr">
                    <a:solidFill>
                      <a:srgbClr val="FFFFFF"/>
                    </a:solidFill>
                  </a:tcPr>
                </a:tc>
              </a:tr>
            </a:tbl>
          </a:graphicData>
        </a:graphic>
      </p:graphicFrame>
      <p:sp>
        <p:nvSpPr>
          <p:cNvPr id="5" name="Visits / footfall are not unique people. Boun">
            <a:extLst xmlns:a="http://schemas.openxmlformats.org/drawingml/2006/main">
              <a:ext uri="{FF2B5EF4-FFF2-40B4-BE49-F238E27FC236}">
                <a16:creationId xmlns:a16="http://schemas.microsoft.com/office/drawing/2014/main" id="{E18D53EA-B216-4DB1-935B-E07F501F3BDC}"/>
              </a:ext>
            </a:extLst>
          </p:cNvPr>
          <p:cNvSpPr>
            <a:spLocks xmlns:a="http://schemas.openxmlformats.org/drawingml/2006/main" noGrp="1"/>
          </p:cNvSpPr>
          <p:nvPr/>
        </p:nvSpPr>
        <p:spPr>
          <a:xfrm xmlns:a="http://schemas.openxmlformats.org/drawingml/2006/main">
            <a:off x="685800" y="8077200"/>
            <a:ext cx="130968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200" b="0">
                <a:solidFill>
                  <a:srgbClr val="61716B"/>
                </a:solidFill>
                <a:latin typeface="Helvetica Neue"/>
                <a:ea typeface="Helvetica Neue"/>
                <a:cs typeface="Helvetica Neue"/>
              </a:defRPr>
            </a:pPr>
            <a:r>
              <a:rPr sz="1200" b="0">
                <a:solidFill>
                  <a:srgbClr val="61716B"/>
                </a:solidFill>
                <a:latin typeface="Helvetica Neue"/>
                <a:ea typeface="Helvetica Neue"/>
                <a:cs typeface="Helvetica Neue"/>
              </a:rPr>
              <a:t>Visits / footfall are not unique people. Boundaries and counting methods differ. No revenue-per-visitor league table.</a:t>
            </a:r>
          </a:p>
        </p:txBody>
      </p:sp>
    </p:spTree>
    <p:extLst>
      <p:ext uri="{BB962C8B-B14F-4D97-AF65-F5344CB8AC3E}">
        <p14:creationId xmlns:p14="http://schemas.microsoft.com/office/powerpoint/2010/main" val="1703849303"/>
      </p:ext>
    </p:extLst>
  </p:cSld>
</p:sld>
</file>

<file path=ppt/slides/slide75.xml><?xml version="1.0" encoding="utf-8"?>
<p:sld xmlns:p="http://schemas.openxmlformats.org/presentationml/2006/main">
  <p:cSld>
    <p:bg>
      <p:bgPr>
        <a:solidFill xmlns:a="http://schemas.openxmlformats.org/drawingml/2006/main">
          <a:srgbClr val="F5F3ED"/>
        </a:solidFill>
      </p:bgPr>
    </p:bg>
    <p:spTree>
      <p:nvGrpSpPr>
        <p:cNvPr id="1" name=""/>
        <p:cNvGrpSpPr/>
        <p:nvPr/>
      </p:nvGrpSpPr>
      <p:grpSpPr>
        <a:xfrm xmlns:a="http://schemas.openxmlformats.org/drawingml/2006/main"/>
      </p:grpSpPr>
      <p:sp>
        <p:nvSpPr>
          <p:cNvPr id="6" name="CLOSING FINANCIAL COMPARISON">
            <a:extLst xmlns:a="http://schemas.openxmlformats.org/drawingml/2006/main">
              <a:ext uri="{FF2B5EF4-FFF2-40B4-BE49-F238E27FC236}">
                <a16:creationId xmlns:a16="http://schemas.microsoft.com/office/drawing/2014/main" id="{066C2BD5-F64B-432C-B0B8-8CB405B4B7A4}"/>
              </a:ext>
            </a:extLst>
          </p:cNvPr>
          <p:cNvSpPr>
            <a:spLocks xmlns:a="http://schemas.openxmlformats.org/drawingml/2006/main" noGrp="1"/>
          </p:cNvSpPr>
          <p:nvPr/>
        </p:nvSpPr>
        <p:spPr>
          <a:xfrm xmlns:a="http://schemas.openxmlformats.org/drawingml/2006/main">
            <a:off x="685800" y="400050"/>
            <a:ext cx="13335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50" b="1">
                <a:solidFill>
                  <a:srgbClr val="61716B"/>
                </a:solidFill>
                <a:latin typeface="Helvetica Neue"/>
                <a:ea typeface="Helvetica Neue"/>
                <a:cs typeface="Helvetica Neue"/>
              </a:defRPr>
            </a:pPr>
            <a:r>
              <a:rPr sz="1350" b="1">
                <a:solidFill>
                  <a:srgbClr val="61716B"/>
                </a:solidFill>
                <a:latin typeface="Helvetica Neue"/>
                <a:ea typeface="Helvetica Neue"/>
                <a:cs typeface="Helvetica Neue"/>
              </a:rPr>
              <a:t>CLOSING FINANCIAL COMPARISON</a:t>
            </a:r>
          </a:p>
        </p:txBody>
      </p:sp>
      <p:sp>
        <p:nvSpPr>
          <p:cNvPr id="2" name="Benchmark recap: income and financial result">
            <a:extLst xmlns:a="http://schemas.openxmlformats.org/drawingml/2006/main">
              <a:ext uri="{FF2B5EF4-FFF2-40B4-BE49-F238E27FC236}">
                <a16:creationId xmlns:a16="http://schemas.microsoft.com/office/drawing/2014/main" id="{191F92E7-A2C6-4C7F-ABAD-2ED4FBD6FF28}"/>
              </a:ext>
            </a:extLst>
          </p:cNvPr>
          <p:cNvSpPr>
            <a:spLocks xmlns:a="http://schemas.openxmlformats.org/drawingml/2006/main" noGrp="1"/>
          </p:cNvSpPr>
          <p:nvPr/>
        </p:nvSpPr>
        <p:spPr>
          <a:xfrm xmlns:a="http://schemas.openxmlformats.org/drawingml/2006/main">
            <a:off x="685800" y="914400"/>
            <a:ext cx="13868400"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900" b="1">
                <a:solidFill>
                  <a:srgbClr val="173D35"/>
                </a:solidFill>
                <a:latin typeface="Helvetica Neue"/>
                <a:ea typeface="Helvetica Neue"/>
                <a:cs typeface="Helvetica Neue"/>
              </a:defRPr>
            </a:pPr>
            <a:r>
              <a:rPr sz="3900" b="1">
                <a:solidFill>
                  <a:srgbClr val="173D35"/>
                </a:solidFill>
                <a:latin typeface="Helvetica Neue"/>
                <a:ea typeface="Helvetica Neue"/>
                <a:cs typeface="Helvetica Neue"/>
              </a:rPr>
              <a:t>Benchmark recap: income and financial result</a:t>
            </a:r>
          </a:p>
        </p:txBody>
      </p:sp>
      <p:sp>
        <p:nvSpPr>
          <p:cNvPr id="3" name="64">
            <a:extLst xmlns:a="http://schemas.openxmlformats.org/drawingml/2006/main">
              <a:ext uri="{FF2B5EF4-FFF2-40B4-BE49-F238E27FC236}">
                <a16:creationId xmlns:a16="http://schemas.microsoft.com/office/drawing/2014/main" id="{59780518-F605-4187-B73A-9D0839333D77}"/>
              </a:ext>
            </a:extLst>
          </p:cNvPr>
          <p:cNvSpPr>
            <a:spLocks xmlns:a="http://schemas.openxmlformats.org/drawingml/2006/main" noGrp="1"/>
          </p:cNvSpPr>
          <p:nvPr/>
        </p:nvSpPr>
        <p:spPr>
          <a:xfrm xmlns:a="http://schemas.openxmlformats.org/drawingml/2006/main">
            <a:off x="14097000" y="8105775"/>
            <a:ext cx="457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275" b="0">
                <a:solidFill>
                  <a:srgbClr val="61716B"/>
                </a:solidFill>
                <a:latin typeface="Helvetica Neue"/>
                <a:ea typeface="Helvetica Neue"/>
                <a:cs typeface="Helvetica Neue"/>
              </a:defRPr>
            </a:pPr>
            <a:r>
              <a:rPr sz="1275" b="0">
                <a:solidFill>
                  <a:srgbClr val="61716B"/>
                </a:solidFill>
                <a:latin typeface="Helvetica Neue"/>
                <a:ea typeface="Helvetica Neue"/>
                <a:cs typeface="Helvetica Neue"/>
              </a:rPr>
              <a:t>75</a:t>
            </a:r>
          </a:p>
        </p:txBody>
      </p:sp>
      <p:graphicFrame>
        <p:nvGraphicFramePr>
          <p:cNvPr id="9" name="">
            <a:extLst xmlns:a="http://schemas.openxmlformats.org/drawingml/2006/main">
              <a:ext uri="{FF2B5EF4-FFF2-40B4-BE49-F238E27FC236}">
                <a16:creationId xmlns:a16="http://schemas.microsoft.com/office/drawing/2014/main" id="{53CBF0BD-70E4-41E5-8BBE-944CA1CA6513}"/>
              </a:ext>
            </a:extLst>
          </p:cNvPr>
          <p:cNvGraphicFramePr/>
          <p:nvPr/>
        </p:nvGraphicFramePr>
        <p:xfrm>
          <a:off xmlns:a="http://schemas.openxmlformats.org/drawingml/2006/main" x="685800" y="2276475"/>
          <a:ext xmlns:a="http://schemas.openxmlformats.org/drawingml/2006/main" cx="13868400" cy="4619625"/>
        </p:xfrm>
        <a:graphic xmlns:a="http://schemas.openxmlformats.org/drawingml/2006/main">
          <a:graphicData uri="http://schemas.openxmlformats.org/drawingml/2006/table">
            <a:tbl>
              <a:tblPr/>
              <a:tblGrid>
                <a:gridCol w="4476750"/>
                <a:gridCol w="4533900"/>
                <a:gridCol w="4857750"/>
              </a:tblGrid>
              <a:tr h="923925">
                <a:tc>
                  <a:txBody>
                    <a:bodyPr/>
                    <a:lstStyle/>
                    <a:p>
                      <a:r>
                        <a:rPr sz="1800" b="1">
                          <a:solidFill>
                            <a:srgbClr val="FFFFFF"/>
                          </a:solidFill>
                          <a:latin typeface="Helvetica Neue"/>
                          <a:ea typeface="Helvetica Neue"/>
                          <a:cs typeface="Helvetica Neue"/>
                        </a:rPr>
                        <a:t>Reporting entity / period</a:t>
                      </a:r>
                    </a:p>
                  </a:txBody>
                  <a:tcPr marL="171450" marR="133350" marT="114300" marB="95250" anchor="ctr">
                    <a:solidFill>
                      <a:srgbClr val="173D35"/>
                    </a:solidFill>
                  </a:tcPr>
                </a:tc>
                <a:tc>
                  <a:txBody>
                    <a:bodyPr/>
                    <a:lstStyle/>
                    <a:p>
                      <a:r>
                        <a:rPr sz="1800" b="1">
                          <a:solidFill>
                            <a:srgbClr val="FFFFFF"/>
                          </a:solidFill>
                          <a:latin typeface="Helvetica Neue"/>
                          <a:ea typeface="Helvetica Neue"/>
                          <a:cs typeface="Helvetica Neue"/>
                        </a:rPr>
                        <a:t>Reported income</a:t>
                      </a:r>
                    </a:p>
                  </a:txBody>
                  <a:tcPr marL="171450" marR="133350" marT="114300" marB="95250" anchor="ctr">
                    <a:solidFill>
                      <a:srgbClr val="173D35"/>
                    </a:solidFill>
                  </a:tcPr>
                </a:tc>
                <a:tc>
                  <a:txBody>
                    <a:bodyPr/>
                    <a:lstStyle/>
                    <a:p>
                      <a:r>
                        <a:rPr sz="1800" b="1">
                          <a:solidFill>
                            <a:srgbClr val="FFFFFF"/>
                          </a:solidFill>
                          <a:latin typeface="Helvetica Neue"/>
                          <a:ea typeface="Helvetica Neue"/>
                          <a:cs typeface="Helvetica Neue"/>
                        </a:rPr>
                        <a:t>Result and interpretation</a:t>
                      </a:r>
                    </a:p>
                  </a:txBody>
                  <a:tcPr marL="171450" marR="133350" marT="114300" marB="95250" anchor="ctr">
                    <a:solidFill>
                      <a:srgbClr val="173D35"/>
                    </a:solidFill>
                  </a:tcPr>
                </a:tc>
              </a:tr>
              <a:tr h="923925">
                <a:tc>
                  <a:txBody>
                    <a:bodyPr/>
                    <a:lstStyle/>
                    <a:p>
                      <a:r>
                        <a:rPr sz="1800">
                          <a:solidFill>
                            <a:srgbClr val="173D35"/>
                          </a:solidFill>
                          <a:latin typeface="Helvetica Neue"/>
                          <a:ea typeface="Helvetica Neue"/>
                          <a:cs typeface="Helvetica Neue"/>
                        </a:rPr>
                        <a:t>Lincoln Park Zoological Society only</a:t>
                      </a:r>
                    </a:p>
                    <a:p>
                      <a:r>
                        <a:rPr sz="1800">
                          <a:solidFill>
                            <a:srgbClr val="173D35"/>
                          </a:solidFill>
                          <a:latin typeface="Helvetica Neue"/>
                          <a:ea typeface="Helvetica Neue"/>
                          <a:cs typeface="Helvetica Neue"/>
                        </a:rPr>
                        <a:t>FY2025, US dollars</a:t>
                      </a:r>
                    </a:p>
                  </a:txBody>
                  <a:tcPr marL="171450" marR="133350" marT="114300" marB="95250" anchor="ctr">
                    <a:solidFill>
                      <a:srgbClr val="FFFFFF"/>
                    </a:solidFill>
                  </a:tcPr>
                </a:tc>
                <a:tc>
                  <a:txBody>
                    <a:bodyPr/>
                    <a:lstStyle/>
                    <a:p>
                      <a:r>
                        <a:rPr sz="1800">
                          <a:solidFill>
                            <a:srgbClr val="173D35"/>
                          </a:solidFill>
                          <a:latin typeface="Helvetica Neue"/>
                          <a:ea typeface="Helvetica Neue"/>
                          <a:cs typeface="Helvetica Neue"/>
                        </a:rPr>
                        <a:t>US$43.69m support before investment income</a:t>
                      </a:r>
                    </a:p>
                    <a:p>
                      <a:r>
                        <a:rPr sz="1800">
                          <a:solidFill>
                            <a:srgbClr val="173D35"/>
                          </a:solidFill>
                          <a:latin typeface="Helvetica Neue"/>
                          <a:ea typeface="Helvetica Neue"/>
                          <a:cs typeface="Helvetica Neue"/>
                        </a:rPr>
                        <a:t>US$13.20m investment income separately</a:t>
                      </a:r>
                    </a:p>
                  </a:txBody>
                  <a:tcPr marL="171450" marR="133350" marT="114300" marB="95250" anchor="ctr">
                    <a:solidFill>
                      <a:srgbClr val="FFFFFF"/>
                    </a:solidFill>
                  </a:tcPr>
                </a:tc>
                <a:tc>
                  <a:txBody>
                    <a:bodyPr/>
                    <a:lstStyle/>
                    <a:p>
                      <a:r>
                        <a:rPr sz="1800">
                          <a:solidFill>
                            <a:srgbClr val="173D35"/>
                          </a:solidFill>
                          <a:latin typeface="Helvetica Neue"/>
                          <a:ea typeface="Helvetica Neue"/>
                          <a:cs typeface="Helvetica Neue"/>
                        </a:rPr>
                        <a:t>US$11.47m increase in net assets</a:t>
                      </a:r>
                    </a:p>
                    <a:p>
                      <a:r>
                        <a:rPr sz="1800">
                          <a:solidFill>
                            <a:srgbClr val="173D35"/>
                          </a:solidFill>
                          <a:latin typeface="Helvetica Neue"/>
                          <a:ea typeface="Helvetica Neue"/>
                          <a:cs typeface="Helvetica Neue"/>
                        </a:rPr>
                        <a:t>US$1.72m deficit before investment income</a:t>
                      </a:r>
                    </a:p>
                  </a:txBody>
                  <a:tcPr marL="171450" marR="133350" marT="114300" marB="95250" anchor="ctr">
                    <a:solidFill>
                      <a:srgbClr val="FFFFFF"/>
                    </a:solidFill>
                  </a:tcPr>
                </a:tc>
              </a:tr>
              <a:tr h="923925">
                <a:tc>
                  <a:txBody>
                    <a:bodyPr/>
                    <a:lstStyle/>
                    <a:p>
                      <a:r>
                        <a:rPr sz="1800">
                          <a:solidFill>
                            <a:srgbClr val="173D35"/>
                          </a:solidFill>
                          <a:latin typeface="Helvetica Neue"/>
                          <a:ea typeface="Helvetica Neue"/>
                          <a:cs typeface="Helvetica Neue"/>
                        </a:rPr>
                        <a:t>Lincoln Center for the Performing Arts</a:t>
                      </a:r>
                    </a:p>
                    <a:p>
                      <a:r>
                        <a:rPr sz="1800">
                          <a:solidFill>
                            <a:srgbClr val="173D35"/>
                          </a:solidFill>
                          <a:latin typeface="Helvetica Neue"/>
                          <a:ea typeface="Helvetica Neue"/>
                          <a:cs typeface="Helvetica Neue"/>
                        </a:rPr>
                        <a:t>FY2025, US dollars</a:t>
                      </a:r>
                    </a:p>
                  </a:txBody>
                  <a:tcPr marL="171450" marR="133350" marT="114300" marB="95250" anchor="ctr">
                    <a:solidFill>
                      <a:srgbClr val="F5F3ED"/>
                    </a:solidFill>
                  </a:tcPr>
                </a:tc>
                <a:tc>
                  <a:txBody>
                    <a:bodyPr/>
                    <a:lstStyle/>
                    <a:p>
                      <a:r>
                        <a:rPr sz="1800">
                          <a:solidFill>
                            <a:srgbClr val="173D35"/>
                          </a:solidFill>
                          <a:latin typeface="Helvetica Neue"/>
                          <a:ea typeface="Helvetica Neue"/>
                          <a:cs typeface="Helvetica Neue"/>
                        </a:rPr>
                        <a:t>US$245.11m total revenue</a:t>
                      </a:r>
                    </a:p>
                    <a:p>
                      <a:r>
                        <a:rPr sz="1800">
                          <a:solidFill>
                            <a:srgbClr val="173D35"/>
                          </a:solidFill>
                          <a:latin typeface="Helvetica Neue"/>
                          <a:ea typeface="Helvetica Neue"/>
                          <a:cs typeface="Helvetica Neue"/>
                        </a:rPr>
                        <a:t>Includes giving and investment returns</a:t>
                      </a:r>
                    </a:p>
                  </a:txBody>
                  <a:tcPr marL="171450" marR="133350" marT="114300" marB="95250" anchor="ctr">
                    <a:solidFill>
                      <a:srgbClr val="F5F3ED"/>
                    </a:solidFill>
                  </a:tcPr>
                </a:tc>
                <a:tc>
                  <a:txBody>
                    <a:bodyPr/>
                    <a:lstStyle/>
                    <a:p>
                      <a:r>
                        <a:rPr sz="1800">
                          <a:solidFill>
                            <a:srgbClr val="173D35"/>
                          </a:solidFill>
                          <a:latin typeface="Helvetica Neue"/>
                          <a:ea typeface="Helvetica Neue"/>
                          <a:cs typeface="Helvetica Neue"/>
                        </a:rPr>
                        <a:t>US$15.23m consolidated surplus</a:t>
                      </a:r>
                    </a:p>
                    <a:p>
                      <a:r>
                        <a:rPr sz="1800">
                          <a:solidFill>
                            <a:srgbClr val="173D35"/>
                          </a:solidFill>
                          <a:latin typeface="Helvetica Neue"/>
                          <a:ea typeface="Helvetica Neue"/>
                          <a:cs typeface="Helvetica Neue"/>
                        </a:rPr>
                        <a:t>General operating column: US$0.34m deficit before transfers</a:t>
                      </a:r>
                    </a:p>
                  </a:txBody>
                  <a:tcPr marL="171450" marR="133350" marT="114300" marB="95250" anchor="ctr">
                    <a:solidFill>
                      <a:srgbClr val="F5F3ED"/>
                    </a:solidFill>
                  </a:tcPr>
                </a:tc>
              </a:tr>
              <a:tr h="923925">
                <a:tc>
                  <a:txBody>
                    <a:bodyPr/>
                    <a:lstStyle/>
                    <a:p>
                      <a:r>
                        <a:rPr sz="1800">
                          <a:solidFill>
                            <a:srgbClr val="173D35"/>
                          </a:solidFill>
                          <a:latin typeface="Helvetica Neue"/>
                          <a:ea typeface="Helvetica Neue"/>
                          <a:cs typeface="Helvetica Neue"/>
                        </a:rPr>
                        <a:t>Forest Park Forever</a:t>
                      </a:r>
                    </a:p>
                    <a:p>
                      <a:r>
                        <a:rPr sz="1800">
                          <a:solidFill>
                            <a:srgbClr val="173D35"/>
                          </a:solidFill>
                          <a:latin typeface="Helvetica Neue"/>
                          <a:ea typeface="Helvetica Neue"/>
                          <a:cs typeface="Helvetica Neue"/>
                        </a:rPr>
                        <a:t>2024, US dollars</a:t>
                      </a:r>
                    </a:p>
                  </a:txBody>
                  <a:tcPr marL="171450" marR="133350" marT="114300" marB="95250" anchor="ctr">
                    <a:solidFill>
                      <a:srgbClr val="FFFFFF"/>
                    </a:solidFill>
                  </a:tcPr>
                </a:tc>
                <a:tc>
                  <a:txBody>
                    <a:bodyPr/>
                    <a:lstStyle/>
                    <a:p>
                      <a:r>
                        <a:rPr sz="1800">
                          <a:solidFill>
                            <a:srgbClr val="173D35"/>
                          </a:solidFill>
                          <a:latin typeface="Helvetica Neue"/>
                          <a:ea typeface="Helvetica Neue"/>
                          <a:cs typeface="Helvetica Neue"/>
                        </a:rPr>
                        <a:t>US$53.53m public support and revenue</a:t>
                      </a:r>
                    </a:p>
                    <a:p>
                      <a:r>
                        <a:rPr sz="1800">
                          <a:solidFill>
                            <a:srgbClr val="173D35"/>
                          </a:solidFill>
                          <a:latin typeface="Helvetica Neue"/>
                          <a:ea typeface="Helvetica Neue"/>
                          <a:cs typeface="Helvetica Neue"/>
                        </a:rPr>
                        <a:t>Includes US$19.60m investment return</a:t>
                      </a:r>
                    </a:p>
                  </a:txBody>
                  <a:tcPr marL="171450" marR="133350" marT="114300" marB="95250" anchor="ctr">
                    <a:solidFill>
                      <a:srgbClr val="FFFFFF"/>
                    </a:solidFill>
                  </a:tcPr>
                </a:tc>
                <a:tc>
                  <a:txBody>
                    <a:bodyPr/>
                    <a:lstStyle/>
                    <a:p>
                      <a:r>
                        <a:rPr sz="1800">
                          <a:solidFill>
                            <a:srgbClr val="173D35"/>
                          </a:solidFill>
                          <a:latin typeface="Helvetica Neue"/>
                          <a:ea typeface="Helvetica Neue"/>
                          <a:cs typeface="Helvetica Neue"/>
                        </a:rPr>
                        <a:t>US$32.39m increase in net assets</a:t>
                      </a:r>
                    </a:p>
                    <a:p>
                      <a:r>
                        <a:rPr sz="1800">
                          <a:solidFill>
                            <a:srgbClr val="173D35"/>
                          </a:solidFill>
                          <a:latin typeface="Helvetica Neue"/>
                          <a:ea typeface="Helvetica Neue"/>
                          <a:cs typeface="Helvetica Neue"/>
                        </a:rPr>
                        <a:t>US$31.40m of that increase has donor restrictions</a:t>
                      </a:r>
                    </a:p>
                  </a:txBody>
                  <a:tcPr marL="171450" marR="133350" marT="114300" marB="95250" anchor="ctr">
                    <a:solidFill>
                      <a:srgbClr val="FFFFFF"/>
                    </a:solidFill>
                  </a:tcPr>
                </a:tc>
              </a:tr>
              <a:tr h="923925">
                <a:tc>
                  <a:txBody>
                    <a:bodyPr/>
                    <a:lstStyle/>
                    <a:p>
                      <a:r>
                        <a:rPr sz="1800">
                          <a:solidFill>
                            <a:srgbClr val="173D35"/>
                          </a:solidFill>
                          <a:latin typeface="Helvetica Neue"/>
                          <a:ea typeface="Helvetica Neue"/>
                          <a:cs typeface="Helvetica Neue"/>
                        </a:rPr>
                        <a:t>MAP Co, including Fed Square</a:t>
                      </a:r>
                    </a:p>
                    <a:p>
                      <a:r>
                        <a:rPr sz="1800">
                          <a:solidFill>
                            <a:srgbClr val="173D35"/>
                          </a:solidFill>
                          <a:latin typeface="Helvetica Neue"/>
                          <a:ea typeface="Helvetica Neue"/>
                          <a:cs typeface="Helvetica Neue"/>
                        </a:rPr>
                        <a:t>FY2024–25, Australian dollars</a:t>
                      </a:r>
                    </a:p>
                  </a:txBody>
                  <a:tcPr marL="171450" marR="133350" marT="114300" marB="95250" anchor="ctr">
                    <a:solidFill>
                      <a:srgbClr val="F5F3ED"/>
                    </a:solidFill>
                  </a:tcPr>
                </a:tc>
                <a:tc>
                  <a:txBody>
                    <a:bodyPr/>
                    <a:lstStyle/>
                    <a:p>
                      <a:r>
                        <a:rPr sz="1800">
                          <a:solidFill>
                            <a:srgbClr val="173D35"/>
                          </a:solidFill>
                          <a:latin typeface="Helvetica Neue"/>
                          <a:ea typeface="Helvetica Neue"/>
                          <a:cs typeface="Helvetica Neue"/>
                        </a:rPr>
                        <a:t>A$62.77m revenue and income</a:t>
                      </a:r>
                    </a:p>
                    <a:p>
                      <a:r>
                        <a:rPr sz="1800">
                          <a:solidFill>
                            <a:srgbClr val="173D35"/>
                          </a:solidFill>
                          <a:latin typeface="Helvetica Neue"/>
                          <a:ea typeface="Helvetica Neue"/>
                          <a:cs typeface="Helvetica Neue"/>
                        </a:rPr>
                        <a:t>A$29.44m operating income within total</a:t>
                      </a:r>
                    </a:p>
                  </a:txBody>
                  <a:tcPr marL="171450" marR="133350" marT="114300" marB="95250" anchor="ctr">
                    <a:solidFill>
                      <a:srgbClr val="F5F3ED"/>
                    </a:solidFill>
                  </a:tcPr>
                </a:tc>
                <a:tc>
                  <a:txBody>
                    <a:bodyPr/>
                    <a:lstStyle/>
                    <a:p>
                      <a:r>
                        <a:rPr sz="1800">
                          <a:solidFill>
                            <a:srgbClr val="173D35"/>
                          </a:solidFill>
                          <a:latin typeface="Helvetica Neue"/>
                          <a:ea typeface="Helvetica Neue"/>
                          <a:cs typeface="Helvetica Neue"/>
                        </a:rPr>
                        <a:t>A$15.00m net deficit</a:t>
                      </a:r>
                    </a:p>
                    <a:p>
                      <a:r>
                        <a:rPr sz="1800">
                          <a:solidFill>
                            <a:srgbClr val="173D35"/>
                          </a:solidFill>
                          <a:latin typeface="Helvetica Neue"/>
                          <a:ea typeface="Helvetica Neue"/>
                          <a:cs typeface="Helvetica Neue"/>
                        </a:rPr>
                        <a:t>Includes wider precinct project costs and depreciation</a:t>
                      </a:r>
                    </a:p>
                  </a:txBody>
                  <a:tcPr marL="171450" marR="133350" marT="114300" marB="95250" anchor="ctr">
                    <a:solidFill>
                      <a:srgbClr val="F5F3ED"/>
                    </a:solidFill>
                  </a:tcPr>
                </a:tc>
              </a:tr>
            </a:tbl>
          </a:graphicData>
        </a:graphic>
      </p:graphicFrame>
      <p:sp>
        <p:nvSpPr>
          <p:cNvPr id="5" name="Operator accounts only, not all institutions ">
            <a:extLst xmlns:a="http://schemas.openxmlformats.org/drawingml/2006/main">
              <a:ext uri="{FF2B5EF4-FFF2-40B4-BE49-F238E27FC236}">
                <a16:creationId xmlns:a16="http://schemas.microsoft.com/office/drawing/2014/main" id="{5942F7FC-1E67-4878-80D0-BD14392BC2BA}"/>
              </a:ext>
            </a:extLst>
          </p:cNvPr>
          <p:cNvSpPr>
            <a:spLocks xmlns:a="http://schemas.openxmlformats.org/drawingml/2006/main" noGrp="1"/>
          </p:cNvSpPr>
          <p:nvPr/>
        </p:nvSpPr>
        <p:spPr>
          <a:xfrm xmlns:a="http://schemas.openxmlformats.org/drawingml/2006/main">
            <a:off x="685800" y="8077200"/>
            <a:ext cx="130968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200" b="0">
                <a:solidFill>
                  <a:srgbClr val="61716B"/>
                </a:solidFill>
                <a:latin typeface="Helvetica Neue"/>
                <a:ea typeface="Helvetica Neue"/>
                <a:cs typeface="Helvetica Neue"/>
              </a:defRPr>
            </a:pPr>
            <a:r>
              <a:rPr sz="1200" b="0">
                <a:solidFill>
                  <a:srgbClr val="61716B"/>
                </a:solidFill>
                <a:latin typeface="Helvetica Neue"/>
                <a:ea typeface="Helvetica Neue"/>
                <a:cs typeface="Helvetica Neue"/>
              </a:rPr>
              <a:t>Operator accounts only, not all institutions combined. Nonprofit results are not distributable profit. Currencies and scopes differ.</a:t>
            </a:r>
          </a:p>
        </p:txBody>
      </p:sp>
    </p:spTree>
    <p:extLst>
      <p:ext uri="{BB962C8B-B14F-4D97-AF65-F5344CB8AC3E}">
        <p14:creationId xmlns:p14="http://schemas.microsoft.com/office/powerpoint/2010/main" val="1056559142"/>
      </p:ext>
    </p:extLst>
  </p:cSld>
</p:sld>
</file>

<file path=ppt/slides/slide76.xml><?xml version="1.0" encoding="utf-8"?>
<p:sld xmlns:p="http://schemas.openxmlformats.org/presentationml/2006/main">
  <p:cSld>
    <p:bg>
      <p:bgPr>
        <a:solidFill xmlns:a="http://schemas.openxmlformats.org/drawingml/2006/main">
          <a:srgbClr val="F5F3ED"/>
        </a:solidFill>
      </p:bgPr>
    </p:bg>
    <p:spTree>
      <p:nvGrpSpPr>
        <p:cNvPr id="1" name=""/>
        <p:cNvGrpSpPr/>
        <p:nvPr/>
      </p:nvGrpSpPr>
      <p:grpSpPr>
        <a:xfrm xmlns:a="http://schemas.openxmlformats.org/drawingml/2006/main"/>
      </p:grpSpPr>
      <p:sp>
        <p:nvSpPr>
          <p:cNvPr id="6" name="CLOSING FINANCIAL COMPARISON">
            <a:extLst xmlns:a="http://schemas.openxmlformats.org/drawingml/2006/main">
              <a:ext uri="{FF2B5EF4-FFF2-40B4-BE49-F238E27FC236}">
                <a16:creationId xmlns:a16="http://schemas.microsoft.com/office/drawing/2014/main" id="{56514861-22CC-479F-889E-D80F343C15B9}"/>
              </a:ext>
            </a:extLst>
          </p:cNvPr>
          <p:cNvSpPr>
            <a:spLocks xmlns:a="http://schemas.openxmlformats.org/drawingml/2006/main" noGrp="1"/>
          </p:cNvSpPr>
          <p:nvPr/>
        </p:nvSpPr>
        <p:spPr>
          <a:xfrm xmlns:a="http://schemas.openxmlformats.org/drawingml/2006/main">
            <a:off x="685800" y="400050"/>
            <a:ext cx="13335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50" b="1">
                <a:solidFill>
                  <a:srgbClr val="61716B"/>
                </a:solidFill>
                <a:latin typeface="Helvetica Neue"/>
                <a:ea typeface="Helvetica Neue"/>
                <a:cs typeface="Helvetica Neue"/>
              </a:defRPr>
            </a:pPr>
            <a:r>
              <a:rPr sz="1350" b="1">
                <a:solidFill>
                  <a:srgbClr val="61716B"/>
                </a:solidFill>
                <a:latin typeface="Helvetica Neue"/>
                <a:ea typeface="Helvetica Neue"/>
                <a:cs typeface="Helvetica Neue"/>
              </a:rPr>
              <a:t>CLOSING FINANCIAL COMPARISON</a:t>
            </a:r>
          </a:p>
        </p:txBody>
      </p:sp>
      <p:sp>
        <p:nvSpPr>
          <p:cNvPr id="2" name="Benchmark recap: the commercial income engine">
            <a:extLst xmlns:a="http://schemas.openxmlformats.org/drawingml/2006/main">
              <a:ext uri="{FF2B5EF4-FFF2-40B4-BE49-F238E27FC236}">
                <a16:creationId xmlns:a16="http://schemas.microsoft.com/office/drawing/2014/main" id="{C9DDE741-BDFD-4E92-B58A-1B3EEC1640E4}"/>
              </a:ext>
            </a:extLst>
          </p:cNvPr>
          <p:cNvSpPr>
            <a:spLocks xmlns:a="http://schemas.openxmlformats.org/drawingml/2006/main" noGrp="1"/>
          </p:cNvSpPr>
          <p:nvPr/>
        </p:nvSpPr>
        <p:spPr>
          <a:xfrm xmlns:a="http://schemas.openxmlformats.org/drawingml/2006/main">
            <a:off x="685800" y="914400"/>
            <a:ext cx="13868400"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900" b="1">
                <a:solidFill>
                  <a:srgbClr val="173D35"/>
                </a:solidFill>
                <a:latin typeface="Helvetica Neue"/>
                <a:ea typeface="Helvetica Neue"/>
                <a:cs typeface="Helvetica Neue"/>
              </a:defRPr>
            </a:pPr>
            <a:r>
              <a:rPr sz="3900" b="1">
                <a:solidFill>
                  <a:srgbClr val="173D35"/>
                </a:solidFill>
                <a:latin typeface="Helvetica Neue"/>
                <a:ea typeface="Helvetica Neue"/>
                <a:cs typeface="Helvetica Neue"/>
              </a:rPr>
              <a:t>Benchmark recap: the commercial income engines</a:t>
            </a:r>
          </a:p>
        </p:txBody>
      </p:sp>
      <p:sp>
        <p:nvSpPr>
          <p:cNvPr id="3" name="65">
            <a:extLst xmlns:a="http://schemas.openxmlformats.org/drawingml/2006/main">
              <a:ext uri="{FF2B5EF4-FFF2-40B4-BE49-F238E27FC236}">
                <a16:creationId xmlns:a16="http://schemas.microsoft.com/office/drawing/2014/main" id="{E4E941DF-111E-44DC-BEA1-0AD47487EEB1}"/>
              </a:ext>
            </a:extLst>
          </p:cNvPr>
          <p:cNvSpPr>
            <a:spLocks xmlns:a="http://schemas.openxmlformats.org/drawingml/2006/main" noGrp="1"/>
          </p:cNvSpPr>
          <p:nvPr/>
        </p:nvSpPr>
        <p:spPr>
          <a:xfrm xmlns:a="http://schemas.openxmlformats.org/drawingml/2006/main">
            <a:off x="14097000" y="8105775"/>
            <a:ext cx="457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275" b="0">
                <a:solidFill>
                  <a:srgbClr val="61716B"/>
                </a:solidFill>
                <a:latin typeface="Helvetica Neue"/>
                <a:ea typeface="Helvetica Neue"/>
                <a:cs typeface="Helvetica Neue"/>
              </a:defRPr>
            </a:pPr>
            <a:r>
              <a:rPr sz="1275" b="0">
                <a:solidFill>
                  <a:srgbClr val="61716B"/>
                </a:solidFill>
                <a:latin typeface="Helvetica Neue"/>
                <a:ea typeface="Helvetica Neue"/>
                <a:cs typeface="Helvetica Neue"/>
              </a:rPr>
              <a:t>76</a:t>
            </a:r>
          </a:p>
        </p:txBody>
      </p:sp>
      <p:graphicFrame>
        <p:nvGraphicFramePr>
          <p:cNvPr id="9" name="">
            <a:extLst xmlns:a="http://schemas.openxmlformats.org/drawingml/2006/main">
              <a:ext uri="{FF2B5EF4-FFF2-40B4-BE49-F238E27FC236}">
                <a16:creationId xmlns:a16="http://schemas.microsoft.com/office/drawing/2014/main" id="{2F948011-54AD-4950-B7BA-8C6919D1B3B1}"/>
              </a:ext>
            </a:extLst>
          </p:cNvPr>
          <p:cNvGraphicFramePr/>
          <p:nvPr/>
        </p:nvGraphicFramePr>
        <p:xfrm>
          <a:off xmlns:a="http://schemas.openxmlformats.org/drawingml/2006/main" x="685800" y="2276475"/>
          <a:ext xmlns:a="http://schemas.openxmlformats.org/drawingml/2006/main" cx="13868400" cy="5476875"/>
        </p:xfrm>
        <a:graphic xmlns:a="http://schemas.openxmlformats.org/drawingml/2006/main">
          <a:graphicData uri="http://schemas.openxmlformats.org/drawingml/2006/table">
            <a:tbl>
              <a:tblPr/>
              <a:tblGrid>
                <a:gridCol w="3248025"/>
                <a:gridCol w="5467350"/>
                <a:gridCol w="5153025"/>
              </a:tblGrid>
              <a:tr h="782411">
                <a:tc>
                  <a:txBody>
                    <a:bodyPr/>
                    <a:lstStyle/>
                    <a:p>
                      <a:r>
                        <a:rPr sz="1650" b="1">
                          <a:solidFill>
                            <a:srgbClr val="FFFFFF"/>
                          </a:solidFill>
                          <a:latin typeface="Helvetica Neue"/>
                          <a:ea typeface="Helvetica Neue"/>
                          <a:cs typeface="Helvetica Neue"/>
                        </a:rPr>
                        <a:t>Operator</a:t>
                      </a:r>
                    </a:p>
                  </a:txBody>
                  <a:tcPr marL="171450" marR="133350" marT="114300" marB="95250" anchor="ctr">
                    <a:solidFill>
                      <a:srgbClr val="173D35"/>
                    </a:solidFill>
                  </a:tcPr>
                </a:tc>
                <a:tc>
                  <a:txBody>
                    <a:bodyPr/>
                    <a:lstStyle/>
                    <a:p>
                      <a:r>
                        <a:rPr sz="1650" b="1">
                          <a:solidFill>
                            <a:srgbClr val="FFFFFF"/>
                          </a:solidFill>
                          <a:latin typeface="Helvetica Neue"/>
                          <a:ea typeface="Helvetica Neue"/>
                          <a:cs typeface="Helvetica Neue"/>
                        </a:rPr>
                        <a:t>Business income evidence</a:t>
                      </a:r>
                    </a:p>
                  </a:txBody>
                  <a:tcPr marL="171450" marR="133350" marT="114300" marB="95250" anchor="ctr">
                    <a:solidFill>
                      <a:srgbClr val="173D35"/>
                    </a:solidFill>
                  </a:tcPr>
                </a:tc>
                <a:tc>
                  <a:txBody>
                    <a:bodyPr/>
                    <a:lstStyle/>
                    <a:p>
                      <a:r>
                        <a:rPr sz="1650" b="1">
                          <a:solidFill>
                            <a:srgbClr val="FFFFFF"/>
                          </a:solidFill>
                          <a:latin typeface="Helvetica Neue"/>
                          <a:ea typeface="Helvetica Neue"/>
                          <a:cs typeface="Helvetica Neue"/>
                        </a:rPr>
                        <a:t>What this means for Balboa</a:t>
                      </a:r>
                    </a:p>
                  </a:txBody>
                  <a:tcPr marL="171450" marR="133350" marT="114300" marB="95250" anchor="ctr">
                    <a:solidFill>
                      <a:srgbClr val="173D35"/>
                    </a:solidFill>
                  </a:tcPr>
                </a:tc>
              </a:tr>
              <a:tr h="782411">
                <a:tc>
                  <a:txBody>
                    <a:bodyPr/>
                    <a:lstStyle/>
                    <a:p>
                      <a:r>
                        <a:rPr sz="1650">
                          <a:solidFill>
                            <a:srgbClr val="173D35"/>
                          </a:solidFill>
                          <a:latin typeface="Helvetica Neue"/>
                          <a:ea typeface="Helvetica Neue"/>
                          <a:cs typeface="Helvetica Neue"/>
                        </a:rPr>
                        <a:t>Lincoln Park Zoo / FY2025</a:t>
                      </a:r>
                    </a:p>
                  </a:txBody>
                  <a:tcPr marL="171450" marR="133350" marT="114300" marB="95250" anchor="ctr">
                    <a:solidFill>
                      <a:srgbClr val="FFFFFF"/>
                    </a:solidFill>
                  </a:tcPr>
                </a:tc>
                <a:tc>
                  <a:txBody>
                    <a:bodyPr/>
                    <a:lstStyle/>
                    <a:p>
                      <a:r>
                        <a:rPr sz="1650">
                          <a:solidFill>
                            <a:srgbClr val="173D35"/>
                          </a:solidFill>
                          <a:latin typeface="Helvetica Neue"/>
                          <a:ea typeface="Helvetica Neue"/>
                          <a:cs typeface="Helvetica Neue"/>
                        </a:rPr>
                        <a:t>US$15.21m visitor services, including events, parking and concessions. US$5.86m District subsidy.</a:t>
                      </a:r>
                    </a:p>
                  </a:txBody>
                  <a:tcPr marL="171450" marR="133350" marT="114300" marB="95250" anchor="ctr">
                    <a:solidFill>
                      <a:srgbClr val="FFFFFF"/>
                    </a:solidFill>
                  </a:tcPr>
                </a:tc>
                <a:tc>
                  <a:txBody>
                    <a:bodyPr/>
                    <a:lstStyle/>
                    <a:p>
                      <a:r>
                        <a:rPr sz="1650">
                          <a:solidFill>
                            <a:srgbClr val="173D35"/>
                          </a:solidFill>
                          <a:latin typeface="Helvetica Neue"/>
                          <a:ea typeface="Helvetica Neue"/>
                          <a:cs typeface="Helvetica Neue"/>
                        </a:rPr>
                        <a:t>Income rights are explicit in the zoo agreement. These are zoo figures, not Conservancy income.</a:t>
                      </a:r>
                    </a:p>
                  </a:txBody>
                  <a:tcPr marL="171450" marR="133350" marT="114300" marB="95250" anchor="ctr">
                    <a:solidFill>
                      <a:srgbClr val="FFFFFF"/>
                    </a:solidFill>
                  </a:tcPr>
                </a:tc>
              </a:tr>
              <a:tr h="782411">
                <a:tc>
                  <a:txBody>
                    <a:bodyPr/>
                    <a:lstStyle/>
                    <a:p>
                      <a:r>
                        <a:rPr sz="1650">
                          <a:solidFill>
                            <a:srgbClr val="173D35"/>
                          </a:solidFill>
                          <a:latin typeface="Helvetica Neue"/>
                          <a:ea typeface="Helvetica Neue"/>
                          <a:cs typeface="Helvetica Neue"/>
                        </a:rPr>
                        <a:t>Lincoln Center / FY2025</a:t>
                      </a:r>
                    </a:p>
                  </a:txBody>
                  <a:tcPr marL="171450" marR="133350" marT="114300" marB="95250" anchor="ctr">
                    <a:solidFill>
                      <a:srgbClr val="F5F3ED"/>
                    </a:solidFill>
                  </a:tcPr>
                </a:tc>
                <a:tc>
                  <a:txBody>
                    <a:bodyPr/>
                    <a:lstStyle/>
                    <a:p>
                      <a:r>
                        <a:rPr sz="1650">
                          <a:solidFill>
                            <a:srgbClr val="173D35"/>
                          </a:solidFill>
                          <a:latin typeface="Helvetica Neue"/>
                          <a:ea typeface="Helvetica Neue"/>
                          <a:cs typeface="Helvetica Neue"/>
                        </a:rPr>
                        <a:t>US$50.77m halls and related income in general operations; US$35.41m facility services</a:t>
                      </a:r>
                    </a:p>
                  </a:txBody>
                  <a:tcPr marL="171450" marR="133350" marT="114300" marB="95250" anchor="ctr">
                    <a:solidFill>
                      <a:srgbClr val="F5F3ED"/>
                    </a:solidFill>
                  </a:tcPr>
                </a:tc>
                <a:tc>
                  <a:txBody>
                    <a:bodyPr/>
                    <a:lstStyle/>
                    <a:p>
                      <a:r>
                        <a:rPr sz="1650">
                          <a:solidFill>
                            <a:srgbClr val="173D35"/>
                          </a:solidFill>
                          <a:latin typeface="Helvetica Neue"/>
                          <a:ea typeface="Helvetica Neue"/>
                          <a:cs typeface="Helvetica Neue"/>
                        </a:rPr>
                        <a:t>Charge transparently for real spaces and shared services. These figures precede costs.</a:t>
                      </a:r>
                    </a:p>
                  </a:txBody>
                  <a:tcPr marL="171450" marR="133350" marT="114300" marB="95250" anchor="ctr">
                    <a:solidFill>
                      <a:srgbClr val="F5F3ED"/>
                    </a:solidFill>
                  </a:tcPr>
                </a:tc>
              </a:tr>
              <a:tr h="782411">
                <a:tc>
                  <a:txBody>
                    <a:bodyPr/>
                    <a:lstStyle/>
                    <a:p>
                      <a:r>
                        <a:rPr sz="1650">
                          <a:solidFill>
                            <a:srgbClr val="173D35"/>
                          </a:solidFill>
                          <a:latin typeface="Helvetica Neue"/>
                          <a:ea typeface="Helvetica Neue"/>
                          <a:cs typeface="Helvetica Neue"/>
                        </a:rPr>
                        <a:t>Fed Square / FY2024–25</a:t>
                      </a:r>
                    </a:p>
                  </a:txBody>
                  <a:tcPr marL="171450" marR="133350" marT="114300" marB="95250" anchor="ctr">
                    <a:solidFill>
                      <a:srgbClr val="FFFFFF"/>
                    </a:solidFill>
                  </a:tcPr>
                </a:tc>
                <a:tc>
                  <a:txBody>
                    <a:bodyPr/>
                    <a:lstStyle/>
                    <a:p>
                      <a:r>
                        <a:rPr sz="1650">
                          <a:solidFill>
                            <a:srgbClr val="173D35"/>
                          </a:solidFill>
                          <a:latin typeface="Helvetica Neue"/>
                          <a:ea typeface="Helvetica Neue"/>
                          <a:cs typeface="Helvetica Neue"/>
                        </a:rPr>
                        <a:t>A$4.32m events; A$0.54m sponsorship; A$19.57m tenancy rents; A$5.01m parking</a:t>
                      </a:r>
                    </a:p>
                  </a:txBody>
                  <a:tcPr marL="171450" marR="133350" marT="114300" marB="95250" anchor="ctr">
                    <a:solidFill>
                      <a:srgbClr val="FFFFFF"/>
                    </a:solidFill>
                  </a:tcPr>
                </a:tc>
                <a:tc>
                  <a:txBody>
                    <a:bodyPr/>
                    <a:lstStyle/>
                    <a:p>
                      <a:r>
                        <a:rPr sz="1650">
                          <a:solidFill>
                            <a:srgbClr val="173D35"/>
                          </a:solidFill>
                          <a:latin typeface="Helvetica Neue"/>
                          <a:ea typeface="Helvetica Neue"/>
                          <a:cs typeface="Helvetica Neue"/>
                        </a:rPr>
                        <a:t>A diversified precinct business supports events. Balboa cannot assume rights to these income sources.</a:t>
                      </a:r>
                    </a:p>
                  </a:txBody>
                  <a:tcPr marL="171450" marR="133350" marT="114300" marB="95250" anchor="ctr">
                    <a:solidFill>
                      <a:srgbClr val="FFFFFF"/>
                    </a:solidFill>
                  </a:tcPr>
                </a:tc>
              </a:tr>
              <a:tr h="782411">
                <a:tc>
                  <a:txBody>
                    <a:bodyPr/>
                    <a:lstStyle/>
                    <a:p>
                      <a:r>
                        <a:rPr sz="1650">
                          <a:solidFill>
                            <a:srgbClr val="173D35"/>
                          </a:solidFill>
                          <a:latin typeface="Helvetica Neue"/>
                          <a:ea typeface="Helvetica Neue"/>
                          <a:cs typeface="Helvetica Neue"/>
                        </a:rPr>
                        <a:t>Forest Park Forever / 2024</a:t>
                      </a:r>
                    </a:p>
                  </a:txBody>
                  <a:tcPr marL="171450" marR="133350" marT="114300" marB="95250" anchor="ctr">
                    <a:solidFill>
                      <a:srgbClr val="F5F3ED"/>
                    </a:solidFill>
                  </a:tcPr>
                </a:tc>
                <a:tc>
                  <a:txBody>
                    <a:bodyPr/>
                    <a:lstStyle/>
                    <a:p>
                      <a:r>
                        <a:rPr sz="1650">
                          <a:solidFill>
                            <a:srgbClr val="173D35"/>
                          </a:solidFill>
                          <a:latin typeface="Helvetica Neue"/>
                          <a:ea typeface="Helvetica Neue"/>
                          <a:cs typeface="Helvetica Neue"/>
                        </a:rPr>
                        <a:t>US$0.34m other income. Commercial-only split not disclosed in reviewed accounts</a:t>
                      </a:r>
                    </a:p>
                  </a:txBody>
                  <a:tcPr marL="171450" marR="133350" marT="114300" marB="95250" anchor="ctr">
                    <a:solidFill>
                      <a:srgbClr val="F5F3ED"/>
                    </a:solidFill>
                  </a:tcPr>
                </a:tc>
                <a:tc>
                  <a:txBody>
                    <a:bodyPr/>
                    <a:lstStyle/>
                    <a:p>
                      <a:r>
                        <a:rPr sz="1650">
                          <a:solidFill>
                            <a:srgbClr val="173D35"/>
                          </a:solidFill>
                          <a:latin typeface="Helvetica Neue"/>
                          <a:ea typeface="Helvetica Neue"/>
                          <a:cs typeface="Helvetica Neue"/>
                        </a:rPr>
                        <a:t>Philanthropy and investment income dominate. Conservancy success need not mean an event-profit engine.</a:t>
                      </a:r>
                    </a:p>
                  </a:txBody>
                  <a:tcPr marL="171450" marR="133350" marT="114300" marB="95250" anchor="ctr">
                    <a:solidFill>
                      <a:srgbClr val="F5F3ED"/>
                    </a:solidFill>
                  </a:tcPr>
                </a:tc>
              </a:tr>
              <a:tr h="782411">
                <a:tc>
                  <a:txBody>
                    <a:bodyPr/>
                    <a:lstStyle/>
                    <a:p>
                      <a:r>
                        <a:rPr sz="1650">
                          <a:solidFill>
                            <a:srgbClr val="173D35"/>
                          </a:solidFill>
                          <a:latin typeface="Helvetica Neue"/>
                          <a:ea typeface="Helvetica Neue"/>
                          <a:cs typeface="Helvetica Neue"/>
                        </a:rPr>
                        <a:t>MuseumsQuartier / 2025 review</a:t>
                      </a:r>
                    </a:p>
                  </a:txBody>
                  <a:tcPr marL="171450" marR="133350" marT="114300" marB="95250" anchor="ctr">
                    <a:solidFill>
                      <a:srgbClr val="FFFFFF"/>
                    </a:solidFill>
                  </a:tcPr>
                </a:tc>
                <a:tc>
                  <a:txBody>
                    <a:bodyPr/>
                    <a:lstStyle/>
                    <a:p>
                      <a:r>
                        <a:rPr sz="1650">
                          <a:solidFill>
                            <a:srgbClr val="173D35"/>
                          </a:solidFill>
                          <a:latin typeface="Helvetica Neue"/>
                          <a:ea typeface="Helvetica Neue"/>
                          <a:cs typeface="Helvetica Neue"/>
                        </a:rPr>
                        <a:t>Rentals and event services verified. Comparable revenue and profit figures not established</a:t>
                      </a:r>
                    </a:p>
                  </a:txBody>
                  <a:tcPr marL="171450" marR="133350" marT="114300" marB="95250" anchor="ctr">
                    <a:solidFill>
                      <a:srgbClr val="FFFFFF"/>
                    </a:solidFill>
                  </a:tcPr>
                </a:tc>
                <a:tc>
                  <a:txBody>
                    <a:bodyPr/>
                    <a:lstStyle/>
                    <a:p>
                      <a:r>
                        <a:rPr sz="1650">
                          <a:solidFill>
                            <a:srgbClr val="173D35"/>
                          </a:solidFill>
                          <a:latin typeface="Helvetica Neue"/>
                          <a:ea typeface="Helvetica Neue"/>
                          <a:cs typeface="Helvetica Neue"/>
                        </a:rPr>
                        <a:t>A service model is visible. Financial performance remains an evidence gap.</a:t>
                      </a:r>
                    </a:p>
                  </a:txBody>
                  <a:tcPr marL="171450" marR="133350" marT="114300" marB="95250" anchor="ctr">
                    <a:solidFill>
                      <a:srgbClr val="FFFFFF"/>
                    </a:solidFill>
                  </a:tcPr>
                </a:tc>
              </a:tr>
              <a:tr h="782411">
                <a:tc>
                  <a:txBody>
                    <a:bodyPr/>
                    <a:lstStyle/>
                    <a:p>
                      <a:r>
                        <a:rPr sz="1650">
                          <a:solidFill>
                            <a:srgbClr val="173D35"/>
                          </a:solidFill>
                          <a:latin typeface="Helvetica Neue"/>
                          <a:ea typeface="Helvetica Neue"/>
                          <a:cs typeface="Helvetica Neue"/>
                        </a:rPr>
                        <a:t>South Bank BID / 2026–27 plan</a:t>
                      </a:r>
                    </a:p>
                  </a:txBody>
                  <a:tcPr marL="171450" marR="133350" marT="114300" marB="95250" anchor="ctr">
                    <a:solidFill>
                      <a:srgbClr val="F5F3ED"/>
                    </a:solidFill>
                  </a:tcPr>
                </a:tc>
                <a:tc>
                  <a:txBody>
                    <a:bodyPr/>
                    <a:lstStyle/>
                    <a:p>
                      <a:r>
                        <a:rPr sz="1650">
                          <a:solidFill>
                            <a:srgbClr val="173D35"/>
                          </a:solidFill>
                          <a:latin typeface="Helvetica Neue"/>
                          <a:ea typeface="Helvetica Neue"/>
                          <a:cs typeface="Helvetica Neue"/>
                        </a:rPr>
                        <a:t>£1.58m planned total income, including about £1.50m levy funding</a:t>
                      </a:r>
                    </a:p>
                  </a:txBody>
                  <a:tcPr marL="171450" marR="133350" marT="114300" marB="95250" anchor="ctr">
                    <a:solidFill>
                      <a:srgbClr val="F5F3ED"/>
                    </a:solidFill>
                  </a:tcPr>
                </a:tc>
                <a:tc>
                  <a:txBody>
                    <a:bodyPr/>
                    <a:lstStyle/>
                    <a:p>
                      <a:r>
                        <a:rPr sz="1650">
                          <a:solidFill>
                            <a:srgbClr val="173D35"/>
                          </a:solidFill>
                          <a:latin typeface="Helvetica Neue"/>
                          <a:ea typeface="Helvetica Neue"/>
                          <a:cs typeface="Helvetica Neue"/>
                        </a:rPr>
                        <a:t>Member funding supports collective services. This is a plan, not actual commercial sales or profit.</a:t>
                      </a:r>
                    </a:p>
                  </a:txBody>
                  <a:tcPr marL="171450" marR="133350" marT="114300" marB="95250" anchor="ctr">
                    <a:solidFill>
                      <a:srgbClr val="F5F3ED"/>
                    </a:solidFill>
                  </a:tcPr>
                </a:tc>
              </a:tr>
            </a:tbl>
          </a:graphicData>
        </a:graphic>
      </p:graphicFrame>
      <p:sp>
        <p:nvSpPr>
          <p:cNvPr id="5" name="Figures are not additive across operators or ">
            <a:extLst xmlns:a="http://schemas.openxmlformats.org/drawingml/2006/main">
              <a:ext uri="{FF2B5EF4-FFF2-40B4-BE49-F238E27FC236}">
                <a16:creationId xmlns:a16="http://schemas.microsoft.com/office/drawing/2014/main" id="{2B5F8EF1-A987-4DB0-86DE-280D482B8887}"/>
              </a:ext>
            </a:extLst>
          </p:cNvPr>
          <p:cNvSpPr>
            <a:spLocks xmlns:a="http://schemas.openxmlformats.org/drawingml/2006/main" noGrp="1"/>
          </p:cNvSpPr>
          <p:nvPr/>
        </p:nvSpPr>
        <p:spPr>
          <a:xfrm xmlns:a="http://schemas.openxmlformats.org/drawingml/2006/main">
            <a:off x="685800" y="8077200"/>
            <a:ext cx="130968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200" b="0">
                <a:solidFill>
                  <a:srgbClr val="61716B"/>
                </a:solidFill>
                <a:latin typeface="Helvetica Neue"/>
                <a:ea typeface="Helvetica Neue"/>
                <a:cs typeface="Helvetica Neue"/>
              </a:defRPr>
            </a:pPr>
            <a:r>
              <a:rPr sz="1200" b="0">
                <a:solidFill>
                  <a:srgbClr val="61716B"/>
                </a:solidFill>
                <a:latin typeface="Helvetica Neue"/>
                <a:ea typeface="Helvetica Neue"/>
                <a:cs typeface="Helvetica Neue"/>
              </a:rPr>
              <a:t>Figures are not additive across operators or currencies. ND is an evidence gap, never zero. Tenant museum ticket sales are separate.</a:t>
            </a:r>
          </a:p>
        </p:txBody>
      </p:sp>
    </p:spTree>
    <p:extLst>
      <p:ext uri="{BB962C8B-B14F-4D97-AF65-F5344CB8AC3E}">
        <p14:creationId xmlns:p14="http://schemas.microsoft.com/office/powerpoint/2010/main" val="1544141070"/>
      </p:ext>
    </p:extLst>
  </p:cSld>
</p:sld>
</file>

<file path=ppt/slides/slide77.xml><?xml version="1.0" encoding="utf-8"?>
<p:sld xmlns:p="http://schemas.openxmlformats.org/presentationml/2006/main">
  <p:cSld>
    <p:bg>
      <p:bgPr>
        <a:solidFill xmlns:a="http://schemas.openxmlformats.org/drawingml/2006/main">
          <a:srgbClr val="F5F3ED"/>
        </a:solidFill>
      </p:bgPr>
    </p:bg>
    <p:spTree>
      <p:nvGrpSpPr>
        <p:cNvPr id="1" name=""/>
        <p:cNvGrpSpPr/>
        <p:nvPr/>
      </p:nvGrpSpPr>
      <p:grpSpPr>
        <a:xfrm xmlns:a="http://schemas.openxmlformats.org/drawingml/2006/main"/>
      </p:grpSpPr>
      <p:sp>
        <p:nvSpPr>
          <p:cNvPr id="8" name="ANALYTICAL SCORECARD">
            <a:extLst xmlns:a="http://schemas.openxmlformats.org/drawingml/2006/main">
              <a:ext uri="{FF2B5EF4-FFF2-40B4-BE49-F238E27FC236}">
                <a16:creationId xmlns:a16="http://schemas.microsoft.com/office/drawing/2014/main" id="{C4901DB0-A379-496A-A068-1FB75C583C07}"/>
              </a:ext>
            </a:extLst>
          </p:cNvPr>
          <p:cNvSpPr>
            <a:spLocks xmlns:a="http://schemas.openxmlformats.org/drawingml/2006/main" noGrp="1"/>
          </p:cNvSpPr>
          <p:nvPr/>
        </p:nvSpPr>
        <p:spPr>
          <a:xfrm xmlns:a="http://schemas.openxmlformats.org/drawingml/2006/main">
            <a:off x="685800" y="400050"/>
            <a:ext cx="13335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50" b="1">
                <a:solidFill>
                  <a:srgbClr val="61716B"/>
                </a:solidFill>
                <a:latin typeface="Helvetica Neue"/>
                <a:ea typeface="Helvetica Neue"/>
                <a:cs typeface="Helvetica Neue"/>
              </a:defRPr>
            </a:pPr>
            <a:r>
              <a:rPr sz="1350" b="1">
                <a:solidFill>
                  <a:srgbClr val="61716B"/>
                </a:solidFill>
                <a:latin typeface="Helvetica Neue"/>
                <a:ea typeface="Helvetica Neue"/>
                <a:cs typeface="Helvetica Neue"/>
              </a:rPr>
              <a:t>ANALYTICAL SCORECARD</a:t>
            </a:r>
          </a:p>
        </p:txBody>
      </p:sp>
      <p:sp>
        <p:nvSpPr>
          <p:cNvPr id="2" name="Recap: relevance to Balboa Park on a 1–5 scal">
            <a:extLst xmlns:a="http://schemas.openxmlformats.org/drawingml/2006/main">
              <a:ext uri="{FF2B5EF4-FFF2-40B4-BE49-F238E27FC236}">
                <a16:creationId xmlns:a16="http://schemas.microsoft.com/office/drawing/2014/main" id="{C517F58D-CB31-462B-A0C2-81C12A66EBDF}"/>
              </a:ext>
            </a:extLst>
          </p:cNvPr>
          <p:cNvSpPr>
            <a:spLocks xmlns:a="http://schemas.openxmlformats.org/drawingml/2006/main" noGrp="1"/>
          </p:cNvSpPr>
          <p:nvPr/>
        </p:nvSpPr>
        <p:spPr>
          <a:xfrm xmlns:a="http://schemas.openxmlformats.org/drawingml/2006/main">
            <a:off x="685800" y="914400"/>
            <a:ext cx="13868400"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900" b="1">
                <a:solidFill>
                  <a:srgbClr val="173D35"/>
                </a:solidFill>
                <a:latin typeface="Helvetica Neue"/>
                <a:ea typeface="Helvetica Neue"/>
                <a:cs typeface="Helvetica Neue"/>
              </a:defRPr>
            </a:pPr>
            <a:r>
              <a:rPr sz="3900" b="1">
                <a:solidFill>
                  <a:srgbClr val="173D35"/>
                </a:solidFill>
                <a:latin typeface="Helvetica Neue"/>
                <a:ea typeface="Helvetica Neue"/>
                <a:cs typeface="Helvetica Neue"/>
              </a:rPr>
              <a:t>Recap: relevance to Balboa Park on a 1–5 scale</a:t>
            </a:r>
          </a:p>
        </p:txBody>
      </p:sp>
      <p:sp>
        <p:nvSpPr>
          <p:cNvPr id="3" name="66">
            <a:extLst xmlns:a="http://schemas.openxmlformats.org/drawingml/2006/main">
              <a:ext uri="{FF2B5EF4-FFF2-40B4-BE49-F238E27FC236}">
                <a16:creationId xmlns:a16="http://schemas.microsoft.com/office/drawing/2014/main" id="{EEE8219B-17A2-4AF7-A08E-CE3844BE54D0}"/>
              </a:ext>
            </a:extLst>
          </p:cNvPr>
          <p:cNvSpPr>
            <a:spLocks xmlns:a="http://schemas.openxmlformats.org/drawingml/2006/main" noGrp="1"/>
          </p:cNvSpPr>
          <p:nvPr/>
        </p:nvSpPr>
        <p:spPr>
          <a:xfrm xmlns:a="http://schemas.openxmlformats.org/drawingml/2006/main">
            <a:off x="14097000" y="8105775"/>
            <a:ext cx="457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275" b="0">
                <a:solidFill>
                  <a:srgbClr val="61716B"/>
                </a:solidFill>
                <a:latin typeface="Helvetica Neue"/>
                <a:ea typeface="Helvetica Neue"/>
                <a:cs typeface="Helvetica Neue"/>
              </a:defRPr>
            </a:pPr>
            <a:r>
              <a:rPr sz="1275" b="0">
                <a:solidFill>
                  <a:srgbClr val="61716B"/>
                </a:solidFill>
                <a:latin typeface="Helvetica Neue"/>
                <a:ea typeface="Helvetica Neue"/>
                <a:cs typeface="Helvetica Neue"/>
              </a:rPr>
              <a:t>77</a:t>
            </a:r>
          </a:p>
        </p:txBody>
      </p:sp>
      <p:graphicFrame>
        <p:nvGraphicFramePr>
          <p:cNvPr id="11" name="">
            <a:extLst xmlns:a="http://schemas.openxmlformats.org/drawingml/2006/main">
              <a:ext uri="{FF2B5EF4-FFF2-40B4-BE49-F238E27FC236}">
                <a16:creationId xmlns:a16="http://schemas.microsoft.com/office/drawing/2014/main" id="{1FFDD3D7-828F-453C-843D-36CF49E4BCF8}"/>
              </a:ext>
            </a:extLst>
          </p:cNvPr>
          <p:cNvGraphicFramePr/>
          <p:nvPr/>
        </p:nvGraphicFramePr>
        <p:xfrm>
          <a:off xmlns:a="http://schemas.openxmlformats.org/drawingml/2006/main" x="685800" y="2238375"/>
          <a:ext xmlns:a="http://schemas.openxmlformats.org/drawingml/2006/main" cx="13868400" cy="4143375"/>
        </p:xfrm>
        <a:graphic xmlns:a="http://schemas.openxmlformats.org/drawingml/2006/main">
          <a:graphicData uri="http://schemas.openxmlformats.org/drawingml/2006/table">
            <a:tbl>
              <a:tblPr/>
              <a:tblGrid>
                <a:gridCol w="4229100"/>
                <a:gridCol w="2409825"/>
                <a:gridCol w="2409825"/>
                <a:gridCol w="2409825"/>
                <a:gridCol w="2409825"/>
              </a:tblGrid>
              <a:tr h="591911">
                <a:tc>
                  <a:txBody>
                    <a:bodyPr/>
                    <a:lstStyle/>
                    <a:p>
                      <a:r>
                        <a:rPr sz="1800" b="1">
                          <a:solidFill>
                            <a:srgbClr val="FFFFFF"/>
                          </a:solidFill>
                          <a:latin typeface="Helvetica Neue"/>
                          <a:ea typeface="Helvetica Neue"/>
                          <a:cs typeface="Helvetica Neue"/>
                        </a:rPr>
                        <a:t>Benchmark</a:t>
                      </a:r>
                    </a:p>
                  </a:txBody>
                  <a:tcPr marL="171450" marR="133350" marT="114300" marB="95250" anchor="ctr">
                    <a:solidFill>
                      <a:srgbClr val="173D35"/>
                    </a:solidFill>
                  </a:tcPr>
                </a:tc>
                <a:tc>
                  <a:txBody>
                    <a:bodyPr/>
                    <a:lstStyle/>
                    <a:p>
                      <a:r>
                        <a:rPr sz="1800" b="1">
                          <a:solidFill>
                            <a:srgbClr val="FFFFFF"/>
                          </a:solidFill>
                          <a:latin typeface="Helvetica Neue"/>
                          <a:ea typeface="Helvetica Neue"/>
                          <a:cs typeface="Helvetica Neue"/>
                        </a:rPr>
                        <a:t>Stakeholder fit</a:t>
                      </a:r>
                    </a:p>
                  </a:txBody>
                  <a:tcPr marL="171450" marR="133350" marT="114300" marB="95250" anchor="ctr">
                    <a:solidFill>
                      <a:srgbClr val="173D35"/>
                    </a:solidFill>
                  </a:tcPr>
                </a:tc>
                <a:tc>
                  <a:txBody>
                    <a:bodyPr/>
                    <a:lstStyle/>
                    <a:p>
                      <a:r>
                        <a:rPr sz="1800" b="1">
                          <a:solidFill>
                            <a:srgbClr val="FFFFFF"/>
                          </a:solidFill>
                          <a:latin typeface="Helvetica Neue"/>
                          <a:ea typeface="Helvetica Neue"/>
                          <a:cs typeface="Helvetica Neue"/>
                        </a:rPr>
                        <a:t>Park / space fit</a:t>
                      </a:r>
                    </a:p>
                  </a:txBody>
                  <a:tcPr marL="171450" marR="133350" marT="114300" marB="95250" anchor="ctr">
                    <a:solidFill>
                      <a:srgbClr val="173D35"/>
                    </a:solidFill>
                  </a:tcPr>
                </a:tc>
                <a:tc>
                  <a:txBody>
                    <a:bodyPr/>
                    <a:lstStyle/>
                    <a:p>
                      <a:r>
                        <a:rPr sz="1800" b="1">
                          <a:solidFill>
                            <a:srgbClr val="FFFFFF"/>
                          </a:solidFill>
                          <a:latin typeface="Helvetica Neue"/>
                          <a:ea typeface="Helvetica Neue"/>
                          <a:cs typeface="Helvetica Neue"/>
                        </a:rPr>
                        <a:t>Coordination lesson</a:t>
                      </a:r>
                    </a:p>
                  </a:txBody>
                  <a:tcPr marL="171450" marR="133350" marT="114300" marB="95250" anchor="ctr">
                    <a:solidFill>
                      <a:srgbClr val="173D35"/>
                    </a:solidFill>
                  </a:tcPr>
                </a:tc>
                <a:tc>
                  <a:txBody>
                    <a:bodyPr/>
                    <a:lstStyle/>
                    <a:p>
                      <a:r>
                        <a:rPr sz="1800" b="1">
                          <a:solidFill>
                            <a:srgbClr val="FFFFFF"/>
                          </a:solidFill>
                          <a:latin typeface="Helvetica Neue"/>
                          <a:ea typeface="Helvetica Neue"/>
                          <a:cs typeface="Helvetica Neue"/>
                        </a:rPr>
                        <a:t>Commercial lesson</a:t>
                      </a:r>
                    </a:p>
                  </a:txBody>
                  <a:tcPr marL="171450" marR="133350" marT="114300" marB="95250" anchor="ctr">
                    <a:solidFill>
                      <a:srgbClr val="173D35"/>
                    </a:solidFill>
                  </a:tcPr>
                </a:tc>
              </a:tr>
              <a:tr h="591911">
                <a:tc>
                  <a:txBody>
                    <a:bodyPr/>
                    <a:lstStyle/>
                    <a:p>
                      <a:r>
                        <a:rPr sz="1800">
                          <a:solidFill>
                            <a:srgbClr val="173D35"/>
                          </a:solidFill>
                          <a:latin typeface="Helvetica Neue"/>
                          <a:ea typeface="Helvetica Neue"/>
                          <a:cs typeface="Helvetica Neue"/>
                        </a:rPr>
                        <a:t>Lincoln Park · Chicago, USA</a:t>
                      </a:r>
                    </a:p>
                  </a:txBody>
                  <a:tcPr marL="171450" marR="133350" marT="114300" marB="95250" anchor="ctr">
                    <a:solidFill>
                      <a:srgbClr val="FFFFFF"/>
                    </a:solidFill>
                  </a:tcPr>
                </a:tc>
                <a:tc>
                  <a:txBody>
                    <a:bodyPr/>
                    <a:lstStyle/>
                    <a:p>
                      <a:r>
                        <a:rPr sz="1800">
                          <a:solidFill>
                            <a:srgbClr val="173D35"/>
                          </a:solidFill>
                          <a:latin typeface="Helvetica Neue"/>
                          <a:ea typeface="Helvetica Neue"/>
                          <a:cs typeface="Helvetica Neue"/>
                        </a:rPr>
                        <a:t>5 / 5</a:t>
                      </a:r>
                    </a:p>
                  </a:txBody>
                  <a:tcPr marL="171450" marR="133350" marT="114300" marB="95250" anchor="ctr">
                    <a:solidFill>
                      <a:srgbClr val="FFFFFF"/>
                    </a:solidFill>
                  </a:tcPr>
                </a:tc>
                <a:tc>
                  <a:txBody>
                    <a:bodyPr/>
                    <a:lstStyle/>
                    <a:p>
                      <a:r>
                        <a:rPr sz="1800">
                          <a:solidFill>
                            <a:srgbClr val="173D35"/>
                          </a:solidFill>
                          <a:latin typeface="Helvetica Neue"/>
                          <a:ea typeface="Helvetica Neue"/>
                          <a:cs typeface="Helvetica Neue"/>
                        </a:rPr>
                        <a:t>5 / 5</a:t>
                      </a:r>
                    </a:p>
                  </a:txBody>
                  <a:tcPr marL="171450" marR="133350" marT="114300" marB="95250" anchor="ctr">
                    <a:solidFill>
                      <a:srgbClr val="FFFFFF"/>
                    </a:solidFill>
                  </a:tcPr>
                </a:tc>
                <a:tc>
                  <a:txBody>
                    <a:bodyPr/>
                    <a:lstStyle/>
                    <a:p>
                      <a:r>
                        <a:rPr sz="1800">
                          <a:solidFill>
                            <a:srgbClr val="173D35"/>
                          </a:solidFill>
                          <a:latin typeface="Helvetica Neue"/>
                          <a:ea typeface="Helvetica Neue"/>
                          <a:cs typeface="Helvetica Neue"/>
                        </a:rPr>
                        <a:t>4 / 5</a:t>
                      </a:r>
                    </a:p>
                  </a:txBody>
                  <a:tcPr marL="171450" marR="133350" marT="114300" marB="95250" anchor="ctr">
                    <a:solidFill>
                      <a:srgbClr val="FFFFFF"/>
                    </a:solidFill>
                  </a:tcPr>
                </a:tc>
                <a:tc>
                  <a:txBody>
                    <a:bodyPr/>
                    <a:lstStyle/>
                    <a:p>
                      <a:r>
                        <a:rPr sz="1800">
                          <a:solidFill>
                            <a:srgbClr val="173D35"/>
                          </a:solidFill>
                          <a:latin typeface="Helvetica Neue"/>
                          <a:ea typeface="Helvetica Neue"/>
                          <a:cs typeface="Helvetica Neue"/>
                        </a:rPr>
                        <a:t>4 / 5</a:t>
                      </a:r>
                    </a:p>
                  </a:txBody>
                  <a:tcPr marL="171450" marR="133350" marT="114300" marB="95250" anchor="ctr">
                    <a:solidFill>
                      <a:srgbClr val="FFFFFF"/>
                    </a:solidFill>
                  </a:tcPr>
                </a:tc>
              </a:tr>
              <a:tr h="591911">
                <a:tc>
                  <a:txBody>
                    <a:bodyPr/>
                    <a:lstStyle/>
                    <a:p>
                      <a:r>
                        <a:rPr sz="1800">
                          <a:solidFill>
                            <a:srgbClr val="173D35"/>
                          </a:solidFill>
                          <a:latin typeface="Helvetica Neue"/>
                          <a:ea typeface="Helvetica Neue"/>
                          <a:cs typeface="Helvetica Neue"/>
                        </a:rPr>
                        <a:t>Forest Park · USA</a:t>
                      </a:r>
                    </a:p>
                  </a:txBody>
                  <a:tcPr marL="171450" marR="133350" marT="114300" marB="95250" anchor="ctr">
                    <a:solidFill>
                      <a:srgbClr val="F5F3ED"/>
                    </a:solidFill>
                  </a:tcPr>
                </a:tc>
                <a:tc>
                  <a:txBody>
                    <a:bodyPr/>
                    <a:lstStyle/>
                    <a:p>
                      <a:r>
                        <a:rPr sz="1800">
                          <a:solidFill>
                            <a:srgbClr val="173D35"/>
                          </a:solidFill>
                          <a:latin typeface="Helvetica Neue"/>
                          <a:ea typeface="Helvetica Neue"/>
                          <a:cs typeface="Helvetica Neue"/>
                        </a:rPr>
                        <a:t>5 / 5</a:t>
                      </a:r>
                    </a:p>
                  </a:txBody>
                  <a:tcPr marL="171450" marR="133350" marT="114300" marB="95250" anchor="ctr">
                    <a:solidFill>
                      <a:srgbClr val="F5F3ED"/>
                    </a:solidFill>
                  </a:tcPr>
                </a:tc>
                <a:tc>
                  <a:txBody>
                    <a:bodyPr/>
                    <a:lstStyle/>
                    <a:p>
                      <a:r>
                        <a:rPr sz="1800">
                          <a:solidFill>
                            <a:srgbClr val="173D35"/>
                          </a:solidFill>
                          <a:latin typeface="Helvetica Neue"/>
                          <a:ea typeface="Helvetica Neue"/>
                          <a:cs typeface="Helvetica Neue"/>
                        </a:rPr>
                        <a:t>5 / 5</a:t>
                      </a:r>
                    </a:p>
                  </a:txBody>
                  <a:tcPr marL="171450" marR="133350" marT="114300" marB="95250" anchor="ctr">
                    <a:solidFill>
                      <a:srgbClr val="F5F3ED"/>
                    </a:solidFill>
                  </a:tcPr>
                </a:tc>
                <a:tc>
                  <a:txBody>
                    <a:bodyPr/>
                    <a:lstStyle/>
                    <a:p>
                      <a:r>
                        <a:rPr sz="1800">
                          <a:solidFill>
                            <a:srgbClr val="173D35"/>
                          </a:solidFill>
                          <a:latin typeface="Helvetica Neue"/>
                          <a:ea typeface="Helvetica Neue"/>
                          <a:cs typeface="Helvetica Neue"/>
                        </a:rPr>
                        <a:t>4 / 5</a:t>
                      </a:r>
                    </a:p>
                  </a:txBody>
                  <a:tcPr marL="171450" marR="133350" marT="114300" marB="95250" anchor="ctr">
                    <a:solidFill>
                      <a:srgbClr val="F5F3ED"/>
                    </a:solidFill>
                  </a:tcPr>
                </a:tc>
                <a:tc>
                  <a:txBody>
                    <a:bodyPr/>
                    <a:lstStyle/>
                    <a:p>
                      <a:r>
                        <a:rPr sz="1800">
                          <a:solidFill>
                            <a:srgbClr val="173D35"/>
                          </a:solidFill>
                          <a:latin typeface="Helvetica Neue"/>
                          <a:ea typeface="Helvetica Neue"/>
                          <a:cs typeface="Helvetica Neue"/>
                        </a:rPr>
                        <a:t>2 / 5</a:t>
                      </a:r>
                    </a:p>
                  </a:txBody>
                  <a:tcPr marL="171450" marR="133350" marT="114300" marB="95250" anchor="ctr">
                    <a:solidFill>
                      <a:srgbClr val="F5F3ED"/>
                    </a:solidFill>
                  </a:tcPr>
                </a:tc>
              </a:tr>
              <a:tr h="591911">
                <a:tc>
                  <a:txBody>
                    <a:bodyPr/>
                    <a:lstStyle/>
                    <a:p>
                      <a:r>
                        <a:rPr sz="1800">
                          <a:solidFill>
                            <a:srgbClr val="173D35"/>
                          </a:solidFill>
                          <a:latin typeface="Helvetica Neue"/>
                          <a:ea typeface="Helvetica Neue"/>
                          <a:cs typeface="Helvetica Neue"/>
                        </a:rPr>
                        <a:t>Lincoln Center · USA</a:t>
                      </a:r>
                    </a:p>
                  </a:txBody>
                  <a:tcPr marL="171450" marR="133350" marT="114300" marB="95250" anchor="ctr">
                    <a:solidFill>
                      <a:srgbClr val="FFFFFF"/>
                    </a:solidFill>
                  </a:tcPr>
                </a:tc>
                <a:tc>
                  <a:txBody>
                    <a:bodyPr/>
                    <a:lstStyle/>
                    <a:p>
                      <a:r>
                        <a:rPr sz="1800">
                          <a:solidFill>
                            <a:srgbClr val="173D35"/>
                          </a:solidFill>
                          <a:latin typeface="Helvetica Neue"/>
                          <a:ea typeface="Helvetica Neue"/>
                          <a:cs typeface="Helvetica Neue"/>
                        </a:rPr>
                        <a:t>3 / 5</a:t>
                      </a:r>
                    </a:p>
                  </a:txBody>
                  <a:tcPr marL="171450" marR="133350" marT="114300" marB="95250" anchor="ctr">
                    <a:solidFill>
                      <a:srgbClr val="FFFFFF"/>
                    </a:solidFill>
                  </a:tcPr>
                </a:tc>
                <a:tc>
                  <a:txBody>
                    <a:bodyPr/>
                    <a:lstStyle/>
                    <a:p>
                      <a:r>
                        <a:rPr sz="1800">
                          <a:solidFill>
                            <a:srgbClr val="173D35"/>
                          </a:solidFill>
                          <a:latin typeface="Helvetica Neue"/>
                          <a:ea typeface="Helvetica Neue"/>
                          <a:cs typeface="Helvetica Neue"/>
                        </a:rPr>
                        <a:t>2 / 5</a:t>
                      </a:r>
                    </a:p>
                  </a:txBody>
                  <a:tcPr marL="171450" marR="133350" marT="114300" marB="95250" anchor="ctr">
                    <a:solidFill>
                      <a:srgbClr val="FFFFFF"/>
                    </a:solidFill>
                  </a:tcPr>
                </a:tc>
                <a:tc>
                  <a:txBody>
                    <a:bodyPr/>
                    <a:lstStyle/>
                    <a:p>
                      <a:r>
                        <a:rPr sz="1800">
                          <a:solidFill>
                            <a:srgbClr val="173D35"/>
                          </a:solidFill>
                          <a:latin typeface="Helvetica Neue"/>
                          <a:ea typeface="Helvetica Neue"/>
                          <a:cs typeface="Helvetica Neue"/>
                        </a:rPr>
                        <a:t>5 / 5</a:t>
                      </a:r>
                    </a:p>
                  </a:txBody>
                  <a:tcPr marL="171450" marR="133350" marT="114300" marB="95250" anchor="ctr">
                    <a:solidFill>
                      <a:srgbClr val="FFFFFF"/>
                    </a:solidFill>
                  </a:tcPr>
                </a:tc>
                <a:tc>
                  <a:txBody>
                    <a:bodyPr/>
                    <a:lstStyle/>
                    <a:p>
                      <a:r>
                        <a:rPr sz="1800">
                          <a:solidFill>
                            <a:srgbClr val="173D35"/>
                          </a:solidFill>
                          <a:latin typeface="Helvetica Neue"/>
                          <a:ea typeface="Helvetica Neue"/>
                          <a:cs typeface="Helvetica Neue"/>
                        </a:rPr>
                        <a:t>4 / 5</a:t>
                      </a:r>
                    </a:p>
                  </a:txBody>
                  <a:tcPr marL="171450" marR="133350" marT="114300" marB="95250" anchor="ctr">
                    <a:solidFill>
                      <a:srgbClr val="FFFFFF"/>
                    </a:solidFill>
                  </a:tcPr>
                </a:tc>
              </a:tr>
              <a:tr h="591911">
                <a:tc>
                  <a:txBody>
                    <a:bodyPr/>
                    <a:lstStyle/>
                    <a:p>
                      <a:r>
                        <a:rPr sz="1800">
                          <a:solidFill>
                            <a:srgbClr val="173D35"/>
                          </a:solidFill>
                          <a:latin typeface="Helvetica Neue"/>
                          <a:ea typeface="Helvetica Neue"/>
                          <a:cs typeface="Helvetica Neue"/>
                        </a:rPr>
                        <a:t>MuseumsQuartier · Austria</a:t>
                      </a:r>
                    </a:p>
                  </a:txBody>
                  <a:tcPr marL="171450" marR="133350" marT="114300" marB="95250" anchor="ctr">
                    <a:solidFill>
                      <a:srgbClr val="F5F3ED"/>
                    </a:solidFill>
                  </a:tcPr>
                </a:tc>
                <a:tc>
                  <a:txBody>
                    <a:bodyPr/>
                    <a:lstStyle/>
                    <a:p>
                      <a:r>
                        <a:rPr sz="1800">
                          <a:solidFill>
                            <a:srgbClr val="173D35"/>
                          </a:solidFill>
                          <a:latin typeface="Helvetica Neue"/>
                          <a:ea typeface="Helvetica Neue"/>
                          <a:cs typeface="Helvetica Neue"/>
                        </a:rPr>
                        <a:t>3 / 5</a:t>
                      </a:r>
                    </a:p>
                  </a:txBody>
                  <a:tcPr marL="171450" marR="133350" marT="114300" marB="95250" anchor="ctr">
                    <a:solidFill>
                      <a:srgbClr val="F5F3ED"/>
                    </a:solidFill>
                  </a:tcPr>
                </a:tc>
                <a:tc>
                  <a:txBody>
                    <a:bodyPr/>
                    <a:lstStyle/>
                    <a:p>
                      <a:r>
                        <a:rPr sz="1800">
                          <a:solidFill>
                            <a:srgbClr val="173D35"/>
                          </a:solidFill>
                          <a:latin typeface="Helvetica Neue"/>
                          <a:ea typeface="Helvetica Neue"/>
                          <a:cs typeface="Helvetica Neue"/>
                        </a:rPr>
                        <a:t>2 / 5</a:t>
                      </a:r>
                    </a:p>
                  </a:txBody>
                  <a:tcPr marL="171450" marR="133350" marT="114300" marB="95250" anchor="ctr">
                    <a:solidFill>
                      <a:srgbClr val="F5F3ED"/>
                    </a:solidFill>
                  </a:tcPr>
                </a:tc>
                <a:tc>
                  <a:txBody>
                    <a:bodyPr/>
                    <a:lstStyle/>
                    <a:p>
                      <a:r>
                        <a:rPr sz="1800">
                          <a:solidFill>
                            <a:srgbClr val="173D35"/>
                          </a:solidFill>
                          <a:latin typeface="Helvetica Neue"/>
                          <a:ea typeface="Helvetica Neue"/>
                          <a:cs typeface="Helvetica Neue"/>
                        </a:rPr>
                        <a:t>4 / 5</a:t>
                      </a:r>
                    </a:p>
                  </a:txBody>
                  <a:tcPr marL="171450" marR="133350" marT="114300" marB="95250" anchor="ctr">
                    <a:solidFill>
                      <a:srgbClr val="F5F3ED"/>
                    </a:solidFill>
                  </a:tcPr>
                </a:tc>
                <a:tc>
                  <a:txBody>
                    <a:bodyPr/>
                    <a:lstStyle/>
                    <a:p>
                      <a:r>
                        <a:rPr sz="1800">
                          <a:solidFill>
                            <a:srgbClr val="173D35"/>
                          </a:solidFill>
                          <a:latin typeface="Helvetica Neue"/>
                          <a:ea typeface="Helvetica Neue"/>
                          <a:cs typeface="Helvetica Neue"/>
                        </a:rPr>
                        <a:t>3 / 5</a:t>
                      </a:r>
                    </a:p>
                  </a:txBody>
                  <a:tcPr marL="171450" marR="133350" marT="114300" marB="95250" anchor="ctr">
                    <a:solidFill>
                      <a:srgbClr val="F5F3ED"/>
                    </a:solidFill>
                  </a:tcPr>
                </a:tc>
              </a:tr>
              <a:tr h="591911">
                <a:tc>
                  <a:txBody>
                    <a:bodyPr/>
                    <a:lstStyle/>
                    <a:p>
                      <a:r>
                        <a:rPr sz="1800">
                          <a:solidFill>
                            <a:srgbClr val="173D35"/>
                          </a:solidFill>
                          <a:latin typeface="Helvetica Neue"/>
                          <a:ea typeface="Helvetica Neue"/>
                          <a:cs typeface="Helvetica Neue"/>
                        </a:rPr>
                        <a:t>Fed Square · Australia</a:t>
                      </a:r>
                    </a:p>
                  </a:txBody>
                  <a:tcPr marL="171450" marR="133350" marT="114300" marB="95250" anchor="ctr">
                    <a:solidFill>
                      <a:srgbClr val="FFFFFF"/>
                    </a:solidFill>
                  </a:tcPr>
                </a:tc>
                <a:tc>
                  <a:txBody>
                    <a:bodyPr/>
                    <a:lstStyle/>
                    <a:p>
                      <a:r>
                        <a:rPr sz="1800">
                          <a:solidFill>
                            <a:srgbClr val="173D35"/>
                          </a:solidFill>
                          <a:latin typeface="Helvetica Neue"/>
                          <a:ea typeface="Helvetica Neue"/>
                          <a:cs typeface="Helvetica Neue"/>
                        </a:rPr>
                        <a:t>3 / 5</a:t>
                      </a:r>
                    </a:p>
                  </a:txBody>
                  <a:tcPr marL="171450" marR="133350" marT="114300" marB="95250" anchor="ctr">
                    <a:solidFill>
                      <a:srgbClr val="FFFFFF"/>
                    </a:solidFill>
                  </a:tcPr>
                </a:tc>
                <a:tc>
                  <a:txBody>
                    <a:bodyPr/>
                    <a:lstStyle/>
                    <a:p>
                      <a:r>
                        <a:rPr sz="1800">
                          <a:solidFill>
                            <a:srgbClr val="173D35"/>
                          </a:solidFill>
                          <a:latin typeface="Helvetica Neue"/>
                          <a:ea typeface="Helvetica Neue"/>
                          <a:cs typeface="Helvetica Neue"/>
                        </a:rPr>
                        <a:t>2 / 5</a:t>
                      </a:r>
                    </a:p>
                  </a:txBody>
                  <a:tcPr marL="171450" marR="133350" marT="114300" marB="95250" anchor="ctr">
                    <a:solidFill>
                      <a:srgbClr val="FFFFFF"/>
                    </a:solidFill>
                  </a:tcPr>
                </a:tc>
                <a:tc>
                  <a:txBody>
                    <a:bodyPr/>
                    <a:lstStyle/>
                    <a:p>
                      <a:r>
                        <a:rPr sz="1800">
                          <a:solidFill>
                            <a:srgbClr val="173D35"/>
                          </a:solidFill>
                          <a:latin typeface="Helvetica Neue"/>
                          <a:ea typeface="Helvetica Neue"/>
                          <a:cs typeface="Helvetica Neue"/>
                        </a:rPr>
                        <a:t>5 / 5</a:t>
                      </a:r>
                    </a:p>
                  </a:txBody>
                  <a:tcPr marL="171450" marR="133350" marT="114300" marB="95250" anchor="ctr">
                    <a:solidFill>
                      <a:srgbClr val="FFFFFF"/>
                    </a:solidFill>
                  </a:tcPr>
                </a:tc>
                <a:tc>
                  <a:txBody>
                    <a:bodyPr/>
                    <a:lstStyle/>
                    <a:p>
                      <a:r>
                        <a:rPr sz="1800">
                          <a:solidFill>
                            <a:srgbClr val="173D35"/>
                          </a:solidFill>
                          <a:latin typeface="Helvetica Neue"/>
                          <a:ea typeface="Helvetica Neue"/>
                          <a:cs typeface="Helvetica Neue"/>
                        </a:rPr>
                        <a:t>5 / 5</a:t>
                      </a:r>
                    </a:p>
                  </a:txBody>
                  <a:tcPr marL="171450" marR="133350" marT="114300" marB="95250" anchor="ctr">
                    <a:solidFill>
                      <a:srgbClr val="FFFFFF"/>
                    </a:solidFill>
                  </a:tcPr>
                </a:tc>
              </a:tr>
              <a:tr h="591911">
                <a:tc>
                  <a:txBody>
                    <a:bodyPr/>
                    <a:lstStyle/>
                    <a:p>
                      <a:r>
                        <a:rPr sz="1800">
                          <a:solidFill>
                            <a:srgbClr val="173D35"/>
                          </a:solidFill>
                          <a:latin typeface="Helvetica Neue"/>
                          <a:ea typeface="Helvetica Neue"/>
                          <a:cs typeface="Helvetica Neue"/>
                        </a:rPr>
                        <a:t>South Bank · UK</a:t>
                      </a:r>
                    </a:p>
                  </a:txBody>
                  <a:tcPr marL="171450" marR="133350" marT="114300" marB="95250" anchor="ctr">
                    <a:solidFill>
                      <a:srgbClr val="F5F3ED"/>
                    </a:solidFill>
                  </a:tcPr>
                </a:tc>
                <a:tc>
                  <a:txBody>
                    <a:bodyPr/>
                    <a:lstStyle/>
                    <a:p>
                      <a:r>
                        <a:rPr sz="1800">
                          <a:solidFill>
                            <a:srgbClr val="173D35"/>
                          </a:solidFill>
                          <a:latin typeface="Helvetica Neue"/>
                          <a:ea typeface="Helvetica Neue"/>
                          <a:cs typeface="Helvetica Neue"/>
                        </a:rPr>
                        <a:t>3 / 5</a:t>
                      </a:r>
                    </a:p>
                  </a:txBody>
                  <a:tcPr marL="171450" marR="133350" marT="114300" marB="95250" anchor="ctr">
                    <a:solidFill>
                      <a:srgbClr val="F5F3ED"/>
                    </a:solidFill>
                  </a:tcPr>
                </a:tc>
                <a:tc>
                  <a:txBody>
                    <a:bodyPr/>
                    <a:lstStyle/>
                    <a:p>
                      <a:r>
                        <a:rPr sz="1800">
                          <a:solidFill>
                            <a:srgbClr val="173D35"/>
                          </a:solidFill>
                          <a:latin typeface="Helvetica Neue"/>
                          <a:ea typeface="Helvetica Neue"/>
                          <a:cs typeface="Helvetica Neue"/>
                        </a:rPr>
                        <a:t>2 / 5</a:t>
                      </a:r>
                    </a:p>
                  </a:txBody>
                  <a:tcPr marL="171450" marR="133350" marT="114300" marB="95250" anchor="ctr">
                    <a:solidFill>
                      <a:srgbClr val="F5F3ED"/>
                    </a:solidFill>
                  </a:tcPr>
                </a:tc>
                <a:tc>
                  <a:txBody>
                    <a:bodyPr/>
                    <a:lstStyle/>
                    <a:p>
                      <a:r>
                        <a:rPr sz="1800">
                          <a:solidFill>
                            <a:srgbClr val="173D35"/>
                          </a:solidFill>
                          <a:latin typeface="Helvetica Neue"/>
                          <a:ea typeface="Helvetica Neue"/>
                          <a:cs typeface="Helvetica Neue"/>
                        </a:rPr>
                        <a:t>4 / 5</a:t>
                      </a:r>
                    </a:p>
                  </a:txBody>
                  <a:tcPr marL="171450" marR="133350" marT="114300" marB="95250" anchor="ctr">
                    <a:solidFill>
                      <a:srgbClr val="F5F3ED"/>
                    </a:solidFill>
                  </a:tcPr>
                </a:tc>
                <a:tc>
                  <a:txBody>
                    <a:bodyPr/>
                    <a:lstStyle/>
                    <a:p>
                      <a:r>
                        <a:rPr sz="1800">
                          <a:solidFill>
                            <a:srgbClr val="173D35"/>
                          </a:solidFill>
                          <a:latin typeface="Helvetica Neue"/>
                          <a:ea typeface="Helvetica Neue"/>
                          <a:cs typeface="Helvetica Neue"/>
                        </a:rPr>
                        <a:t>3 / 5</a:t>
                      </a:r>
                    </a:p>
                  </a:txBody>
                  <a:tcPr marL="171450" marR="133350" marT="114300" marB="95250" anchor="ctr">
                    <a:solidFill>
                      <a:srgbClr val="F5F3ED"/>
                    </a:solidFill>
                  </a:tcPr>
                </a:tc>
              </a:tr>
            </a:tbl>
          </a:graphicData>
        </a:graphic>
      </p:graphicFrame>
      <p:sp>
        <p:nvSpPr>
          <p:cNvPr id="5" name="Closest park comparisons: Lincoln Park and Fo">
            <a:extLst xmlns:a="http://schemas.openxmlformats.org/drawingml/2006/main">
              <a:ext uri="{FF2B5EF4-FFF2-40B4-BE49-F238E27FC236}">
                <a16:creationId xmlns:a16="http://schemas.microsoft.com/office/drawing/2014/main" id="{3B1C9CBD-8B37-447C-BC2F-C56904F86336}"/>
              </a:ext>
            </a:extLst>
          </p:cNvPr>
          <p:cNvSpPr>
            <a:spLocks xmlns:a="http://schemas.openxmlformats.org/drawingml/2006/main" noGrp="1"/>
          </p:cNvSpPr>
          <p:nvPr/>
        </p:nvSpPr>
        <p:spPr>
          <a:xfrm xmlns:a="http://schemas.openxmlformats.org/drawingml/2006/main">
            <a:off x="685800" y="6724650"/>
            <a:ext cx="138684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850" b="1">
                <a:solidFill>
                  <a:srgbClr val="173D35"/>
                </a:solidFill>
                <a:latin typeface="Helvetica Neue"/>
                <a:ea typeface="Helvetica Neue"/>
                <a:cs typeface="Helvetica Neue"/>
              </a:defRPr>
            </a:pPr>
            <a:r>
              <a:rPr sz="2850" b="1">
                <a:solidFill>
                  <a:srgbClr val="173D35"/>
                </a:solidFill>
                <a:latin typeface="Helvetica Neue"/>
                <a:ea typeface="Helvetica Neue"/>
                <a:cs typeface="Helvetica Neue"/>
              </a:rPr>
              <a:t>Closest park comparisons: Lincoln Park and Forest Park.</a:t>
            </a:r>
          </a:p>
        </p:txBody>
      </p:sp>
      <p:sp>
        <p:nvSpPr>
          <p:cNvPr id="6" name="1 = limited relevance     3 = partial relevan">
            <a:extLst xmlns:a="http://schemas.openxmlformats.org/drawingml/2006/main">
              <a:ext uri="{FF2B5EF4-FFF2-40B4-BE49-F238E27FC236}">
                <a16:creationId xmlns:a16="http://schemas.microsoft.com/office/drawing/2014/main" id="{025E12A4-B96E-46CC-8829-7D30F88D9D73}"/>
              </a:ext>
            </a:extLst>
          </p:cNvPr>
          <p:cNvSpPr>
            <a:spLocks xmlns:a="http://schemas.openxmlformats.org/drawingml/2006/main" noGrp="1"/>
          </p:cNvSpPr>
          <p:nvPr/>
        </p:nvSpPr>
        <p:spPr>
          <a:xfrm xmlns:a="http://schemas.openxmlformats.org/drawingml/2006/main">
            <a:off x="685800" y="7458075"/>
            <a:ext cx="13868400"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725" b="0">
                <a:solidFill>
                  <a:srgbClr val="61716B"/>
                </a:solidFill>
                <a:latin typeface="Helvetica Neue"/>
                <a:ea typeface="Helvetica Neue"/>
                <a:cs typeface="Helvetica Neue"/>
              </a:defRPr>
            </a:pPr>
            <a:r>
              <a:rPr sz="1725" b="0">
                <a:solidFill>
                  <a:srgbClr val="61716B"/>
                </a:solidFill>
                <a:latin typeface="Helvetica Neue"/>
                <a:ea typeface="Helvetica Neue"/>
                <a:cs typeface="Helvetica Neue"/>
              </a:rPr>
              <a:t>1 = limited relevance     3 = partial relevance     5 = strong relevance     Scores are our judgment, not performance ratings.</a:t>
            </a:r>
          </a:p>
        </p:txBody>
      </p:sp>
      <p:sp>
        <p:nvSpPr>
          <p:cNvPr id="7" name="Size, city, visits and financial results rema">
            <a:extLst xmlns:a="http://schemas.openxmlformats.org/drawingml/2006/main">
              <a:ext uri="{FF2B5EF4-FFF2-40B4-BE49-F238E27FC236}">
                <a16:creationId xmlns:a16="http://schemas.microsoft.com/office/drawing/2014/main" id="{CF0DE570-915A-40D9-BD91-F042E68E87D7}"/>
              </a:ext>
            </a:extLst>
          </p:cNvPr>
          <p:cNvSpPr>
            <a:spLocks xmlns:a="http://schemas.openxmlformats.org/drawingml/2006/main" noGrp="1"/>
          </p:cNvSpPr>
          <p:nvPr/>
        </p:nvSpPr>
        <p:spPr>
          <a:xfrm xmlns:a="http://schemas.openxmlformats.org/drawingml/2006/main">
            <a:off x="685800" y="8077200"/>
            <a:ext cx="130968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200" b="0">
                <a:solidFill>
                  <a:srgbClr val="61716B"/>
                </a:solidFill>
                <a:latin typeface="Helvetica Neue"/>
                <a:ea typeface="Helvetica Neue"/>
                <a:cs typeface="Helvetica Neue"/>
              </a:defRPr>
            </a:pPr>
            <a:r>
              <a:rPr sz="1200" b="0">
                <a:solidFill>
                  <a:srgbClr val="61716B"/>
                </a:solidFill>
                <a:latin typeface="Helvetica Neue"/>
                <a:ea typeface="Helvetica Neue"/>
                <a:cs typeface="Helvetica Neue"/>
              </a:rPr>
              <a:t>Size, city, visits and financial results remain factual fields on the preceding slides. A high score does not mean higher profit.</a:t>
            </a:r>
          </a:p>
        </p:txBody>
      </p:sp>
    </p:spTree>
    <p:extLst>
      <p:ext uri="{BB962C8B-B14F-4D97-AF65-F5344CB8AC3E}">
        <p14:creationId xmlns:p14="http://schemas.microsoft.com/office/powerpoint/2010/main" val="1004019377"/>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2026-10-23T15:37:56.9980000Z</dcterms:created>
  <dcterms:modified xsi:type="dcterms:W3CDTF">2026-10-23T15:37:56.9980000Z</dcterms:modified>
</coreProperties>
</file>